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22"/>
  </p:notesMasterIdLst>
  <p:handoutMasterIdLst>
    <p:handoutMasterId r:id="rId23"/>
  </p:handoutMasterIdLst>
  <p:sldIdLst>
    <p:sldId id="296" r:id="rId2"/>
    <p:sldId id="295" r:id="rId3"/>
    <p:sldId id="294" r:id="rId4"/>
    <p:sldId id="259" r:id="rId5"/>
    <p:sldId id="260" r:id="rId6"/>
    <p:sldId id="261" r:id="rId7"/>
    <p:sldId id="262" r:id="rId8"/>
    <p:sldId id="263" r:id="rId9"/>
    <p:sldId id="288" r:id="rId10"/>
    <p:sldId id="264" r:id="rId11"/>
    <p:sldId id="285" r:id="rId12"/>
    <p:sldId id="286" r:id="rId13"/>
    <p:sldId id="287" r:id="rId14"/>
    <p:sldId id="265" r:id="rId15"/>
    <p:sldId id="289" r:id="rId16"/>
    <p:sldId id="290" r:id="rId17"/>
    <p:sldId id="291" r:id="rId18"/>
    <p:sldId id="292" r:id="rId19"/>
    <p:sldId id="276" r:id="rId20"/>
    <p:sldId id="267" r:id="rId21"/>
  </p:sldIdLst>
  <p:sldSz cx="12192000" cy="6858000"/>
  <p:notesSz cx="6858000" cy="9525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28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1D20E-13FA-4B52-9299-7B38785FC52B}" type="doc">
      <dgm:prSet loTypeId="urn:microsoft.com/office/officeart/2005/8/layout/chevron1" loCatId="process" qsTypeId="urn:microsoft.com/office/officeart/2005/8/quickstyle/simple1" qsCatId="simple" csTypeId="urn:microsoft.com/office/officeart/2005/8/colors/accent1_2" csCatId="accent1" phldr="1"/>
      <dgm:spPr/>
    </dgm:pt>
    <dgm:pt modelId="{23A1D7C7-6817-40B8-9A30-ECB43BF5D4D2}">
      <dgm:prSet phldrT="[Text]" custT="1"/>
      <dgm:spPr/>
      <dgm:t>
        <a:bodyPr/>
        <a:lstStyle/>
        <a:p>
          <a:r>
            <a:rPr lang="id-ID" sz="1600" dirty="0"/>
            <a:t>Instansi (Anggota TPID) membangun klaster binaan</a:t>
          </a:r>
        </a:p>
      </dgm:t>
    </dgm:pt>
    <dgm:pt modelId="{E3B1C63F-8492-4B77-83BC-AC6B1F87B618}" type="parTrans" cxnId="{DB54AD27-466B-4599-AE54-1D83952E5006}">
      <dgm:prSet/>
      <dgm:spPr/>
      <dgm:t>
        <a:bodyPr/>
        <a:lstStyle/>
        <a:p>
          <a:endParaRPr lang="id-ID"/>
        </a:p>
      </dgm:t>
    </dgm:pt>
    <dgm:pt modelId="{BA441952-2B5F-45B0-B903-3DE244522D3C}" type="sibTrans" cxnId="{DB54AD27-466B-4599-AE54-1D83952E5006}">
      <dgm:prSet/>
      <dgm:spPr/>
      <dgm:t>
        <a:bodyPr/>
        <a:lstStyle/>
        <a:p>
          <a:endParaRPr lang="id-ID"/>
        </a:p>
      </dgm:t>
    </dgm:pt>
    <dgm:pt modelId="{09D31E48-D78F-43A6-BCD3-436B09B6128A}">
      <dgm:prSet phldrT="[Text]" custT="1"/>
      <dgm:spPr/>
      <dgm:t>
        <a:bodyPr/>
        <a:lstStyle/>
        <a:p>
          <a:r>
            <a:rPr lang="id-ID" sz="1600" dirty="0"/>
            <a:t>Klaster binaan mengingformasikan bila akan panen</a:t>
          </a:r>
        </a:p>
      </dgm:t>
    </dgm:pt>
    <dgm:pt modelId="{DED6FAF0-B1DC-4B82-9AF1-50DA58963EF6}" type="parTrans" cxnId="{673FB262-697C-4639-B60D-E17524A0156E}">
      <dgm:prSet/>
      <dgm:spPr/>
      <dgm:t>
        <a:bodyPr/>
        <a:lstStyle/>
        <a:p>
          <a:endParaRPr lang="id-ID"/>
        </a:p>
      </dgm:t>
    </dgm:pt>
    <dgm:pt modelId="{5E814A48-2CEF-4374-9E75-BA6D0BC2260C}" type="sibTrans" cxnId="{673FB262-697C-4639-B60D-E17524A0156E}">
      <dgm:prSet/>
      <dgm:spPr/>
      <dgm:t>
        <a:bodyPr/>
        <a:lstStyle/>
        <a:p>
          <a:endParaRPr lang="id-ID"/>
        </a:p>
      </dgm:t>
    </dgm:pt>
    <dgm:pt modelId="{79D53FAD-C471-4D38-BCA4-3CCA92A3141E}">
      <dgm:prSet phldrT="[Text]" custT="1"/>
      <dgm:spPr/>
      <dgm:t>
        <a:bodyPr/>
        <a:lstStyle/>
        <a:p>
          <a:r>
            <a:rPr lang="id-ID" sz="1600" dirty="0"/>
            <a:t>Instansi Pembina menyampaikan informasi panen ke Bulog</a:t>
          </a:r>
        </a:p>
      </dgm:t>
    </dgm:pt>
    <dgm:pt modelId="{C09AE163-F86F-4F59-9FC9-4E4D0E41059E}" type="parTrans" cxnId="{6C3518C2-5CAE-454D-946D-7A3BD544AF67}">
      <dgm:prSet/>
      <dgm:spPr/>
      <dgm:t>
        <a:bodyPr/>
        <a:lstStyle/>
        <a:p>
          <a:endParaRPr lang="id-ID"/>
        </a:p>
      </dgm:t>
    </dgm:pt>
    <dgm:pt modelId="{A6A95518-6A80-41B1-A48C-5F6606C82699}" type="sibTrans" cxnId="{6C3518C2-5CAE-454D-946D-7A3BD544AF67}">
      <dgm:prSet/>
      <dgm:spPr/>
      <dgm:t>
        <a:bodyPr/>
        <a:lstStyle/>
        <a:p>
          <a:endParaRPr lang="id-ID"/>
        </a:p>
      </dgm:t>
    </dgm:pt>
    <dgm:pt modelId="{39E5F335-2F4C-4679-AC43-6D33185197CD}">
      <dgm:prSet phldrT="[Text]"/>
      <dgm:spPr/>
      <dgm:t>
        <a:bodyPr/>
        <a:lstStyle/>
        <a:p>
          <a:r>
            <a:rPr lang="id-ID" dirty="0"/>
            <a:t>Bulog bersama anggota TPID Survei lapangan &amp; serap panen</a:t>
          </a:r>
        </a:p>
      </dgm:t>
    </dgm:pt>
    <dgm:pt modelId="{83EFD0EC-ECFA-4F9D-B21E-55BCBF97932D}" type="parTrans" cxnId="{D0F5B5C9-5906-4B10-9C6A-513317ED274A}">
      <dgm:prSet/>
      <dgm:spPr/>
      <dgm:t>
        <a:bodyPr/>
        <a:lstStyle/>
        <a:p>
          <a:endParaRPr lang="id-ID"/>
        </a:p>
      </dgm:t>
    </dgm:pt>
    <dgm:pt modelId="{AA916F67-D20E-467E-99A2-12D2354CC0AB}" type="sibTrans" cxnId="{D0F5B5C9-5906-4B10-9C6A-513317ED274A}">
      <dgm:prSet/>
      <dgm:spPr/>
      <dgm:t>
        <a:bodyPr/>
        <a:lstStyle/>
        <a:p>
          <a:endParaRPr lang="id-ID"/>
        </a:p>
      </dgm:t>
    </dgm:pt>
    <dgm:pt modelId="{5C89999D-14EB-4CCE-AD89-4836A5AD32E6}">
      <dgm:prSet phldrT="[Text]"/>
      <dgm:spPr/>
      <dgm:t>
        <a:bodyPr/>
        <a:lstStyle/>
        <a:p>
          <a:r>
            <a:rPr lang="id-ID" dirty="0"/>
            <a:t>Stok panen digunakan untuk OP </a:t>
          </a:r>
        </a:p>
      </dgm:t>
    </dgm:pt>
    <dgm:pt modelId="{FB4A585F-D9A4-4BF9-A4B0-56268D08EFBB}" type="parTrans" cxnId="{F3FE72EF-467E-49F7-9660-6C6B20D4ADC5}">
      <dgm:prSet/>
      <dgm:spPr/>
      <dgm:t>
        <a:bodyPr/>
        <a:lstStyle/>
        <a:p>
          <a:endParaRPr lang="id-ID"/>
        </a:p>
      </dgm:t>
    </dgm:pt>
    <dgm:pt modelId="{D062F62E-FE40-4998-A96E-FB0A436C6215}" type="sibTrans" cxnId="{F3FE72EF-467E-49F7-9660-6C6B20D4ADC5}">
      <dgm:prSet/>
      <dgm:spPr/>
      <dgm:t>
        <a:bodyPr/>
        <a:lstStyle/>
        <a:p>
          <a:endParaRPr lang="id-ID"/>
        </a:p>
      </dgm:t>
    </dgm:pt>
    <dgm:pt modelId="{08D3DB2A-B42D-4B7A-A62F-DCE7D56B22E2}" type="pres">
      <dgm:prSet presAssocID="{C771D20E-13FA-4B52-9299-7B38785FC52B}" presName="Name0" presStyleCnt="0">
        <dgm:presLayoutVars>
          <dgm:dir/>
          <dgm:animLvl val="lvl"/>
          <dgm:resizeHandles val="exact"/>
        </dgm:presLayoutVars>
      </dgm:prSet>
      <dgm:spPr/>
    </dgm:pt>
    <dgm:pt modelId="{3EE4BD67-F86A-44D0-9A11-B744D5621765}" type="pres">
      <dgm:prSet presAssocID="{23A1D7C7-6817-40B8-9A30-ECB43BF5D4D2}" presName="parTxOnly" presStyleLbl="node1" presStyleIdx="0" presStyleCnt="5" custScaleY="125929">
        <dgm:presLayoutVars>
          <dgm:chMax val="0"/>
          <dgm:chPref val="0"/>
          <dgm:bulletEnabled val="1"/>
        </dgm:presLayoutVars>
      </dgm:prSet>
      <dgm:spPr/>
    </dgm:pt>
    <dgm:pt modelId="{8195F701-ABBE-4F15-9505-0C9EFEC7A73D}" type="pres">
      <dgm:prSet presAssocID="{BA441952-2B5F-45B0-B903-3DE244522D3C}" presName="parTxOnlySpace" presStyleCnt="0"/>
      <dgm:spPr/>
    </dgm:pt>
    <dgm:pt modelId="{1D2D2C19-2CD7-4DCC-ADDA-0D4D1BEA51B5}" type="pres">
      <dgm:prSet presAssocID="{09D31E48-D78F-43A6-BCD3-436B09B6128A}" presName="parTxOnly" presStyleLbl="node1" presStyleIdx="1" presStyleCnt="5" custScaleY="123419">
        <dgm:presLayoutVars>
          <dgm:chMax val="0"/>
          <dgm:chPref val="0"/>
          <dgm:bulletEnabled val="1"/>
        </dgm:presLayoutVars>
      </dgm:prSet>
      <dgm:spPr/>
    </dgm:pt>
    <dgm:pt modelId="{FE437FAF-ACA8-4169-836D-7F3BD84CDDB2}" type="pres">
      <dgm:prSet presAssocID="{5E814A48-2CEF-4374-9E75-BA6D0BC2260C}" presName="parTxOnlySpace" presStyleCnt="0"/>
      <dgm:spPr/>
    </dgm:pt>
    <dgm:pt modelId="{CC3CB0F0-6A4E-47E5-B0B0-F2F195DE8E6E}" type="pres">
      <dgm:prSet presAssocID="{79D53FAD-C471-4D38-BCA4-3CCA92A3141E}" presName="parTxOnly" presStyleLbl="node1" presStyleIdx="2" presStyleCnt="5" custScaleY="120908">
        <dgm:presLayoutVars>
          <dgm:chMax val="0"/>
          <dgm:chPref val="0"/>
          <dgm:bulletEnabled val="1"/>
        </dgm:presLayoutVars>
      </dgm:prSet>
      <dgm:spPr/>
    </dgm:pt>
    <dgm:pt modelId="{C506EC01-D2A4-4FC4-9DD3-8E7AE935F3E6}" type="pres">
      <dgm:prSet presAssocID="{A6A95518-6A80-41B1-A48C-5F6606C82699}" presName="parTxOnlySpace" presStyleCnt="0"/>
      <dgm:spPr/>
    </dgm:pt>
    <dgm:pt modelId="{BBBA4F74-3D4B-4660-9902-76380AD8EFC9}" type="pres">
      <dgm:prSet presAssocID="{39E5F335-2F4C-4679-AC43-6D33185197CD}" presName="parTxOnly" presStyleLbl="node1" presStyleIdx="3" presStyleCnt="5" custScaleY="123419">
        <dgm:presLayoutVars>
          <dgm:chMax val="0"/>
          <dgm:chPref val="0"/>
          <dgm:bulletEnabled val="1"/>
        </dgm:presLayoutVars>
      </dgm:prSet>
      <dgm:spPr/>
    </dgm:pt>
    <dgm:pt modelId="{37FCF313-4B2E-4842-A61E-79712FDA40E1}" type="pres">
      <dgm:prSet presAssocID="{AA916F67-D20E-467E-99A2-12D2354CC0AB}" presName="parTxOnlySpace" presStyleCnt="0"/>
      <dgm:spPr/>
    </dgm:pt>
    <dgm:pt modelId="{F8FC3BEA-3B63-44CB-A50C-350AB16B8CD7}" type="pres">
      <dgm:prSet presAssocID="{5C89999D-14EB-4CCE-AD89-4836A5AD32E6}" presName="parTxOnly" presStyleLbl="node1" presStyleIdx="4" presStyleCnt="5" custScaleY="123419">
        <dgm:presLayoutVars>
          <dgm:chMax val="0"/>
          <dgm:chPref val="0"/>
          <dgm:bulletEnabled val="1"/>
        </dgm:presLayoutVars>
      </dgm:prSet>
      <dgm:spPr/>
    </dgm:pt>
  </dgm:ptLst>
  <dgm:cxnLst>
    <dgm:cxn modelId="{4E916EB5-FBEE-4B2B-A531-5E690CAAABFC}" type="presOf" srcId="{79D53FAD-C471-4D38-BCA4-3CCA92A3141E}" destId="{CC3CB0F0-6A4E-47E5-B0B0-F2F195DE8E6E}" srcOrd="0" destOrd="0" presId="urn:microsoft.com/office/officeart/2005/8/layout/chevron1"/>
    <dgm:cxn modelId="{1AF1F527-BB5D-4F34-85A8-91468F5CDDBC}" type="presOf" srcId="{09D31E48-D78F-43A6-BCD3-436B09B6128A}" destId="{1D2D2C19-2CD7-4DCC-ADDA-0D4D1BEA51B5}" srcOrd="0" destOrd="0" presId="urn:microsoft.com/office/officeart/2005/8/layout/chevron1"/>
    <dgm:cxn modelId="{6C3518C2-5CAE-454D-946D-7A3BD544AF67}" srcId="{C771D20E-13FA-4B52-9299-7B38785FC52B}" destId="{79D53FAD-C471-4D38-BCA4-3CCA92A3141E}" srcOrd="2" destOrd="0" parTransId="{C09AE163-F86F-4F59-9FC9-4E4D0E41059E}" sibTransId="{A6A95518-6A80-41B1-A48C-5F6606C82699}"/>
    <dgm:cxn modelId="{D0F5B5C9-5906-4B10-9C6A-513317ED274A}" srcId="{C771D20E-13FA-4B52-9299-7B38785FC52B}" destId="{39E5F335-2F4C-4679-AC43-6D33185197CD}" srcOrd="3" destOrd="0" parTransId="{83EFD0EC-ECFA-4F9D-B21E-55BCBF97932D}" sibTransId="{AA916F67-D20E-467E-99A2-12D2354CC0AB}"/>
    <dgm:cxn modelId="{879B13D7-44BB-4BD0-B7B7-3D5AB9E50CA4}" type="presOf" srcId="{39E5F335-2F4C-4679-AC43-6D33185197CD}" destId="{BBBA4F74-3D4B-4660-9902-76380AD8EFC9}" srcOrd="0" destOrd="0" presId="urn:microsoft.com/office/officeart/2005/8/layout/chevron1"/>
    <dgm:cxn modelId="{1ADC0735-64EC-4034-8EB0-E442DEA20FF3}" type="presOf" srcId="{5C89999D-14EB-4CCE-AD89-4836A5AD32E6}" destId="{F8FC3BEA-3B63-44CB-A50C-350AB16B8CD7}" srcOrd="0" destOrd="0" presId="urn:microsoft.com/office/officeart/2005/8/layout/chevron1"/>
    <dgm:cxn modelId="{F3FE72EF-467E-49F7-9660-6C6B20D4ADC5}" srcId="{C771D20E-13FA-4B52-9299-7B38785FC52B}" destId="{5C89999D-14EB-4CCE-AD89-4836A5AD32E6}" srcOrd="4" destOrd="0" parTransId="{FB4A585F-D9A4-4BF9-A4B0-56268D08EFBB}" sibTransId="{D062F62E-FE40-4998-A96E-FB0A436C6215}"/>
    <dgm:cxn modelId="{819FD0EF-12FE-4D0C-B282-5452ABD1CC00}" type="presOf" srcId="{C771D20E-13FA-4B52-9299-7B38785FC52B}" destId="{08D3DB2A-B42D-4B7A-A62F-DCE7D56B22E2}" srcOrd="0" destOrd="0" presId="urn:microsoft.com/office/officeart/2005/8/layout/chevron1"/>
    <dgm:cxn modelId="{673FB262-697C-4639-B60D-E17524A0156E}" srcId="{C771D20E-13FA-4B52-9299-7B38785FC52B}" destId="{09D31E48-D78F-43A6-BCD3-436B09B6128A}" srcOrd="1" destOrd="0" parTransId="{DED6FAF0-B1DC-4B82-9AF1-50DA58963EF6}" sibTransId="{5E814A48-2CEF-4374-9E75-BA6D0BC2260C}"/>
    <dgm:cxn modelId="{ADFA5193-C51F-4513-B059-6D109A78C52B}" type="presOf" srcId="{23A1D7C7-6817-40B8-9A30-ECB43BF5D4D2}" destId="{3EE4BD67-F86A-44D0-9A11-B744D5621765}" srcOrd="0" destOrd="0" presId="urn:microsoft.com/office/officeart/2005/8/layout/chevron1"/>
    <dgm:cxn modelId="{DB54AD27-466B-4599-AE54-1D83952E5006}" srcId="{C771D20E-13FA-4B52-9299-7B38785FC52B}" destId="{23A1D7C7-6817-40B8-9A30-ECB43BF5D4D2}" srcOrd="0" destOrd="0" parTransId="{E3B1C63F-8492-4B77-83BC-AC6B1F87B618}" sibTransId="{BA441952-2B5F-45B0-B903-3DE244522D3C}"/>
    <dgm:cxn modelId="{47E69654-FFA0-40C4-8561-F251EE9E017D}" type="presParOf" srcId="{08D3DB2A-B42D-4B7A-A62F-DCE7D56B22E2}" destId="{3EE4BD67-F86A-44D0-9A11-B744D5621765}" srcOrd="0" destOrd="0" presId="urn:microsoft.com/office/officeart/2005/8/layout/chevron1"/>
    <dgm:cxn modelId="{9B4E4CD8-AD73-4BD4-8E65-661744F2029E}" type="presParOf" srcId="{08D3DB2A-B42D-4B7A-A62F-DCE7D56B22E2}" destId="{8195F701-ABBE-4F15-9505-0C9EFEC7A73D}" srcOrd="1" destOrd="0" presId="urn:microsoft.com/office/officeart/2005/8/layout/chevron1"/>
    <dgm:cxn modelId="{7C3FD48D-88AB-43E5-B2B9-05A7F56B1874}" type="presParOf" srcId="{08D3DB2A-B42D-4B7A-A62F-DCE7D56B22E2}" destId="{1D2D2C19-2CD7-4DCC-ADDA-0D4D1BEA51B5}" srcOrd="2" destOrd="0" presId="urn:microsoft.com/office/officeart/2005/8/layout/chevron1"/>
    <dgm:cxn modelId="{400A1ADA-41C9-4183-AB57-54B3C8C75CB1}" type="presParOf" srcId="{08D3DB2A-B42D-4B7A-A62F-DCE7D56B22E2}" destId="{FE437FAF-ACA8-4169-836D-7F3BD84CDDB2}" srcOrd="3" destOrd="0" presId="urn:microsoft.com/office/officeart/2005/8/layout/chevron1"/>
    <dgm:cxn modelId="{040BC859-418F-461E-B73C-5BB18FDF5C8E}" type="presParOf" srcId="{08D3DB2A-B42D-4B7A-A62F-DCE7D56B22E2}" destId="{CC3CB0F0-6A4E-47E5-B0B0-F2F195DE8E6E}" srcOrd="4" destOrd="0" presId="urn:microsoft.com/office/officeart/2005/8/layout/chevron1"/>
    <dgm:cxn modelId="{8B4A6DAA-252B-4782-9C6E-E5FADB2EEBD0}" type="presParOf" srcId="{08D3DB2A-B42D-4B7A-A62F-DCE7D56B22E2}" destId="{C506EC01-D2A4-4FC4-9DD3-8E7AE935F3E6}" srcOrd="5" destOrd="0" presId="urn:microsoft.com/office/officeart/2005/8/layout/chevron1"/>
    <dgm:cxn modelId="{FC92D761-2462-4E91-8CDE-0C1B184571FD}" type="presParOf" srcId="{08D3DB2A-B42D-4B7A-A62F-DCE7D56B22E2}" destId="{BBBA4F74-3D4B-4660-9902-76380AD8EFC9}" srcOrd="6" destOrd="0" presId="urn:microsoft.com/office/officeart/2005/8/layout/chevron1"/>
    <dgm:cxn modelId="{856773DE-77AF-404E-9F86-C74790B06A46}" type="presParOf" srcId="{08D3DB2A-B42D-4B7A-A62F-DCE7D56B22E2}" destId="{37FCF313-4B2E-4842-A61E-79712FDA40E1}" srcOrd="7" destOrd="0" presId="urn:microsoft.com/office/officeart/2005/8/layout/chevron1"/>
    <dgm:cxn modelId="{53E266F0-EC1C-4B58-853E-EA90249E040B}" type="presParOf" srcId="{08D3DB2A-B42D-4B7A-A62F-DCE7D56B22E2}" destId="{F8FC3BEA-3B63-44CB-A50C-350AB16B8CD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4BD67-F86A-44D0-9A11-B744D5621765}">
      <dsp:nvSpPr>
        <dsp:cNvPr id="0" name=""/>
        <dsp:cNvSpPr/>
      </dsp:nvSpPr>
      <dsp:spPr>
        <a:xfrm>
          <a:off x="2842" y="4586881"/>
          <a:ext cx="2529533" cy="12741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id-ID" sz="1600" kern="1200" dirty="0"/>
            <a:t>Instansi (Anggota TPID) membangun klaster binaan</a:t>
          </a:r>
        </a:p>
      </dsp:txBody>
      <dsp:txXfrm>
        <a:off x="639925" y="4586881"/>
        <a:ext cx="1255367" cy="1274166"/>
      </dsp:txXfrm>
    </dsp:sp>
    <dsp:sp modelId="{1D2D2C19-2CD7-4DCC-ADDA-0D4D1BEA51B5}">
      <dsp:nvSpPr>
        <dsp:cNvPr id="0" name=""/>
        <dsp:cNvSpPr/>
      </dsp:nvSpPr>
      <dsp:spPr>
        <a:xfrm>
          <a:off x="2279422" y="4599579"/>
          <a:ext cx="2529533" cy="124877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id-ID" sz="1600" kern="1200" dirty="0"/>
            <a:t>Klaster binaan mengingformasikan bila akan panen</a:t>
          </a:r>
        </a:p>
      </dsp:txBody>
      <dsp:txXfrm>
        <a:off x="2903807" y="4599579"/>
        <a:ext cx="1280763" cy="1248770"/>
      </dsp:txXfrm>
    </dsp:sp>
    <dsp:sp modelId="{CC3CB0F0-6A4E-47E5-B0B0-F2F195DE8E6E}">
      <dsp:nvSpPr>
        <dsp:cNvPr id="0" name=""/>
        <dsp:cNvSpPr/>
      </dsp:nvSpPr>
      <dsp:spPr>
        <a:xfrm>
          <a:off x="4556003" y="4612283"/>
          <a:ext cx="2529533" cy="12233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id-ID" sz="1600" kern="1200" dirty="0"/>
            <a:t>Instansi Pembina menyampaikan informasi panen ke Bulog</a:t>
          </a:r>
        </a:p>
      </dsp:txBody>
      <dsp:txXfrm>
        <a:off x="5167685" y="4612283"/>
        <a:ext cx="1306170" cy="1223363"/>
      </dsp:txXfrm>
    </dsp:sp>
    <dsp:sp modelId="{BBBA4F74-3D4B-4660-9902-76380AD8EFC9}">
      <dsp:nvSpPr>
        <dsp:cNvPr id="0" name=""/>
        <dsp:cNvSpPr/>
      </dsp:nvSpPr>
      <dsp:spPr>
        <a:xfrm>
          <a:off x="6832583" y="4599579"/>
          <a:ext cx="2529533" cy="124877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d-ID" sz="1400" kern="1200" dirty="0"/>
            <a:t>Bulog bersama anggota TPID Survei lapangan &amp; serap panen</a:t>
          </a:r>
        </a:p>
      </dsp:txBody>
      <dsp:txXfrm>
        <a:off x="7456968" y="4599579"/>
        <a:ext cx="1280763" cy="1248770"/>
      </dsp:txXfrm>
    </dsp:sp>
    <dsp:sp modelId="{F8FC3BEA-3B63-44CB-A50C-350AB16B8CD7}">
      <dsp:nvSpPr>
        <dsp:cNvPr id="0" name=""/>
        <dsp:cNvSpPr/>
      </dsp:nvSpPr>
      <dsp:spPr>
        <a:xfrm>
          <a:off x="9109163" y="4599579"/>
          <a:ext cx="2529533" cy="124877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d-ID" sz="1400" kern="1200" dirty="0"/>
            <a:t>Stok panen digunakan untuk OP </a:t>
          </a:r>
        </a:p>
      </dsp:txBody>
      <dsp:txXfrm>
        <a:off x="9733548" y="4599579"/>
        <a:ext cx="1280763" cy="124877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209" cy="477372"/>
          </a:xfrm>
          <a:prstGeom prst="rect">
            <a:avLst/>
          </a:prstGeom>
        </p:spPr>
        <p:txBody>
          <a:bodyPr vert="horz" lIns="77879" tIns="38940" rIns="77879" bIns="38940" rtlCol="0"/>
          <a:lstStyle>
            <a:lvl1pPr algn="l">
              <a:defRPr sz="1000"/>
            </a:lvl1pPr>
          </a:lstStyle>
          <a:p>
            <a:endParaRPr lang="id-ID"/>
          </a:p>
        </p:txBody>
      </p:sp>
      <p:sp>
        <p:nvSpPr>
          <p:cNvPr id="3" name="Date Placeholder 2"/>
          <p:cNvSpPr>
            <a:spLocks noGrp="1"/>
          </p:cNvSpPr>
          <p:nvPr>
            <p:ph type="dt" sz="quarter" idx="1"/>
          </p:nvPr>
        </p:nvSpPr>
        <p:spPr>
          <a:xfrm>
            <a:off x="3884259" y="0"/>
            <a:ext cx="2972209" cy="477372"/>
          </a:xfrm>
          <a:prstGeom prst="rect">
            <a:avLst/>
          </a:prstGeom>
        </p:spPr>
        <p:txBody>
          <a:bodyPr vert="horz" lIns="77879" tIns="38940" rIns="77879" bIns="38940" rtlCol="0"/>
          <a:lstStyle>
            <a:lvl1pPr algn="r">
              <a:defRPr sz="1000"/>
            </a:lvl1pPr>
          </a:lstStyle>
          <a:p>
            <a:fld id="{C57B2EE2-420B-46A5-8731-668C1A1F0148}" type="datetimeFigureOut">
              <a:rPr lang="id-ID" smtClean="0"/>
              <a:t>25/09/2016</a:t>
            </a:fld>
            <a:endParaRPr lang="id-ID"/>
          </a:p>
        </p:txBody>
      </p:sp>
      <p:sp>
        <p:nvSpPr>
          <p:cNvPr id="4" name="Footer Placeholder 3"/>
          <p:cNvSpPr>
            <a:spLocks noGrp="1"/>
          </p:cNvSpPr>
          <p:nvPr>
            <p:ph type="ftr" sz="quarter" idx="2"/>
          </p:nvPr>
        </p:nvSpPr>
        <p:spPr>
          <a:xfrm>
            <a:off x="1" y="9047629"/>
            <a:ext cx="2972209" cy="477371"/>
          </a:xfrm>
          <a:prstGeom prst="rect">
            <a:avLst/>
          </a:prstGeom>
        </p:spPr>
        <p:txBody>
          <a:bodyPr vert="horz" lIns="77879" tIns="38940" rIns="77879" bIns="38940" rtlCol="0" anchor="b"/>
          <a:lstStyle>
            <a:lvl1pPr algn="l">
              <a:defRPr sz="1000"/>
            </a:lvl1pPr>
          </a:lstStyle>
          <a:p>
            <a:endParaRPr lang="id-ID"/>
          </a:p>
        </p:txBody>
      </p:sp>
      <p:sp>
        <p:nvSpPr>
          <p:cNvPr id="5" name="Slide Number Placeholder 4"/>
          <p:cNvSpPr>
            <a:spLocks noGrp="1"/>
          </p:cNvSpPr>
          <p:nvPr>
            <p:ph type="sldNum" sz="quarter" idx="3"/>
          </p:nvPr>
        </p:nvSpPr>
        <p:spPr>
          <a:xfrm>
            <a:off x="3884259" y="9047629"/>
            <a:ext cx="2972209" cy="477371"/>
          </a:xfrm>
          <a:prstGeom prst="rect">
            <a:avLst/>
          </a:prstGeom>
        </p:spPr>
        <p:txBody>
          <a:bodyPr vert="horz" lIns="77879" tIns="38940" rIns="77879" bIns="38940" rtlCol="0" anchor="b"/>
          <a:lstStyle>
            <a:lvl1pPr algn="r">
              <a:defRPr sz="1000"/>
            </a:lvl1pPr>
          </a:lstStyle>
          <a:p>
            <a:fld id="{CEA701DE-DEEC-416C-B69C-5875EB7BDC04}" type="slidenum">
              <a:rPr lang="id-ID" smtClean="0"/>
              <a:t>‹#›</a:t>
            </a:fld>
            <a:endParaRPr lang="id-ID"/>
          </a:p>
        </p:txBody>
      </p:sp>
    </p:spTree>
    <p:extLst>
      <p:ext uri="{BB962C8B-B14F-4D97-AF65-F5344CB8AC3E}">
        <p14:creationId xmlns:p14="http://schemas.microsoft.com/office/powerpoint/2010/main" val="4259433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77904"/>
          </a:xfrm>
          <a:prstGeom prst="rect">
            <a:avLst/>
          </a:prstGeom>
        </p:spPr>
        <p:txBody>
          <a:bodyPr vert="horz" lIns="89445" tIns="44722" rIns="89445" bIns="44722" rtlCol="0"/>
          <a:lstStyle>
            <a:lvl1pPr algn="l">
              <a:defRPr sz="1200"/>
            </a:lvl1pPr>
          </a:lstStyle>
          <a:p>
            <a:endParaRPr lang="en-US"/>
          </a:p>
        </p:txBody>
      </p:sp>
      <p:sp>
        <p:nvSpPr>
          <p:cNvPr id="3" name="Date Placeholder 2"/>
          <p:cNvSpPr>
            <a:spLocks noGrp="1"/>
          </p:cNvSpPr>
          <p:nvPr>
            <p:ph type="dt" idx="1"/>
          </p:nvPr>
        </p:nvSpPr>
        <p:spPr>
          <a:xfrm>
            <a:off x="3884613" y="1"/>
            <a:ext cx="2971801" cy="477904"/>
          </a:xfrm>
          <a:prstGeom prst="rect">
            <a:avLst/>
          </a:prstGeom>
        </p:spPr>
        <p:txBody>
          <a:bodyPr vert="horz" lIns="89445" tIns="44722" rIns="89445" bIns="44722" rtlCol="0"/>
          <a:lstStyle>
            <a:lvl1pPr algn="r">
              <a:defRPr sz="1200"/>
            </a:lvl1pPr>
          </a:lstStyle>
          <a:p>
            <a:fld id="{E222E3B5-E4B2-4155-8F1C-11C225346D13}" type="datetimeFigureOut">
              <a:rPr lang="en-US" smtClean="0"/>
              <a:pPr/>
              <a:t>9/25/2016</a:t>
            </a:fld>
            <a:endParaRPr lang="en-US"/>
          </a:p>
        </p:txBody>
      </p:sp>
      <p:sp>
        <p:nvSpPr>
          <p:cNvPr id="4" name="Slide Image Placeholder 3"/>
          <p:cNvSpPr>
            <a:spLocks noGrp="1" noRot="1" noChangeAspect="1"/>
          </p:cNvSpPr>
          <p:nvPr>
            <p:ph type="sldImg" idx="2"/>
          </p:nvPr>
        </p:nvSpPr>
        <p:spPr>
          <a:xfrm>
            <a:off x="573088" y="1192213"/>
            <a:ext cx="5711825" cy="3213100"/>
          </a:xfrm>
          <a:prstGeom prst="rect">
            <a:avLst/>
          </a:prstGeom>
          <a:noFill/>
          <a:ln w="12700">
            <a:solidFill>
              <a:prstClr val="black"/>
            </a:solidFill>
          </a:ln>
        </p:spPr>
        <p:txBody>
          <a:bodyPr vert="horz" lIns="89445" tIns="44722" rIns="89445" bIns="44722" rtlCol="0" anchor="ctr"/>
          <a:lstStyle/>
          <a:p>
            <a:endParaRPr lang="en-US"/>
          </a:p>
        </p:txBody>
      </p:sp>
      <p:sp>
        <p:nvSpPr>
          <p:cNvPr id="5" name="Notes Placeholder 4"/>
          <p:cNvSpPr>
            <a:spLocks noGrp="1"/>
          </p:cNvSpPr>
          <p:nvPr>
            <p:ph type="body" sz="quarter" idx="3"/>
          </p:nvPr>
        </p:nvSpPr>
        <p:spPr>
          <a:xfrm>
            <a:off x="685800" y="4583907"/>
            <a:ext cx="5486400" cy="3750469"/>
          </a:xfrm>
          <a:prstGeom prst="rect">
            <a:avLst/>
          </a:prstGeom>
        </p:spPr>
        <p:txBody>
          <a:bodyPr vert="horz" lIns="89445" tIns="44722" rIns="89445" bIns="447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047098"/>
            <a:ext cx="2971801" cy="477903"/>
          </a:xfrm>
          <a:prstGeom prst="rect">
            <a:avLst/>
          </a:prstGeom>
        </p:spPr>
        <p:txBody>
          <a:bodyPr vert="horz" lIns="89445" tIns="44722" rIns="89445" bIns="4472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047098"/>
            <a:ext cx="2971801" cy="477903"/>
          </a:xfrm>
          <a:prstGeom prst="rect">
            <a:avLst/>
          </a:prstGeom>
        </p:spPr>
        <p:txBody>
          <a:bodyPr vert="horz" lIns="89445" tIns="44722" rIns="89445" bIns="44722" rtlCol="0" anchor="b"/>
          <a:lstStyle>
            <a:lvl1pPr algn="r">
              <a:defRPr sz="1200"/>
            </a:lvl1pPr>
          </a:lstStyle>
          <a:p>
            <a:fld id="{029CE014-61B0-4611-940B-DB055AE868D3}" type="slidenum">
              <a:rPr lang="en-US" smtClean="0"/>
              <a:pPr/>
              <a:t>‹#›</a:t>
            </a:fld>
            <a:endParaRPr lang="en-US"/>
          </a:p>
        </p:txBody>
      </p:sp>
    </p:spTree>
    <p:extLst>
      <p:ext uri="{BB962C8B-B14F-4D97-AF65-F5344CB8AC3E}">
        <p14:creationId xmlns:p14="http://schemas.microsoft.com/office/powerpoint/2010/main" val="359212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AAD347D-5ACD-4C99-B74B-A9C85AD731AF}" type="datetimeFigureOut">
              <a:rPr lang="en-US" smtClean="0"/>
              <a:pPr/>
              <a:t>9/25/2016</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1"/>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1"/>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pPr/>
              <a:t>9/25/2016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796027F-7875-4030-9381-8BD8C4F21935}" type="datetimeFigureOut">
              <a:rPr lang="en-US" smtClean="0"/>
              <a:pPr/>
              <a:t>9/25/2016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796027F-7875-4030-9381-8BD8C4F21935}" type="datetimeFigureOut">
              <a:rPr lang="en-US" smtClean="0"/>
              <a:pPr/>
              <a:t>9/25/2016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pPr/>
              <a:t>9/25/2016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9600" y="6356351"/>
            <a:ext cx="812800" cy="365125"/>
          </a:xfrm>
        </p:spPr>
        <p:txBody>
          <a:bodyPr/>
          <a:lstStyle/>
          <a:p>
            <a:fld id="{D57F1E4F-1CFF-5643-939E-02111984F565}" type="slidenum">
              <a:rPr lang="en-US" smtClean="0"/>
              <a:pPr/>
              <a:t>‹#›</a:t>
            </a:fld>
            <a:endParaRPr lang="en-US" dirty="0"/>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3"/>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AAD347D-5ACD-4C99-B74B-A9C85AD731AF}" type="datetimeFigureOut">
              <a:rPr lang="en-US" smtClean="0"/>
              <a:pPr/>
              <a:t>9/25/2016</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7F1E4F-1CFF-5643-939E-02111984F565}" type="slidenum">
              <a:rPr lang="en-US" smtClean="0"/>
              <a:pPr/>
              <a:t>‹#›</a:t>
            </a:fld>
            <a:endParaRPr 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Roadmap%20Pengendalian%20Inflasi%20Sumut%20update%20200416%20-%20net.ppt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557" y="-1954784"/>
            <a:ext cx="9720072" cy="1499616"/>
          </a:xfrm>
        </p:spPr>
        <p:txBody>
          <a:bodyPr/>
          <a:lstStyle/>
          <a:p>
            <a:endParaRPr lang="en-US" dirty="0"/>
          </a:p>
        </p:txBody>
      </p:sp>
      <p:sp>
        <p:nvSpPr>
          <p:cNvPr id="8" name="Rectangle 7"/>
          <p:cNvSpPr/>
          <p:nvPr/>
        </p:nvSpPr>
        <p:spPr>
          <a:xfrm>
            <a:off x="3062515" y="1222645"/>
            <a:ext cx="6096000" cy="5078313"/>
          </a:xfrm>
          <a:prstGeom prst="rect">
            <a:avLst/>
          </a:prstGeom>
        </p:spPr>
        <p:txBody>
          <a:bodyPr>
            <a:spAutoFit/>
          </a:bodyPr>
          <a:lstStyle/>
          <a:p>
            <a:pPr algn="ctr"/>
            <a:r>
              <a:rPr lang="en-US" sz="3600" b="1" dirty="0">
                <a:latin typeface="Lucida Bright" pitchFamily="18" charset="0"/>
              </a:rPr>
              <a:t>BAHAN BAPAK SEKDA PROVSU</a:t>
            </a:r>
          </a:p>
          <a:p>
            <a:pPr algn="ctr"/>
            <a:r>
              <a:rPr lang="en-US" sz="3600" b="1" dirty="0">
                <a:latin typeface="Lucida Bright" pitchFamily="18" charset="0"/>
              </a:rPr>
              <a:t> PADA RAPAT PUSAT DAN DAERAH TPID</a:t>
            </a:r>
          </a:p>
          <a:p>
            <a:pPr algn="ctr"/>
            <a:r>
              <a:rPr lang="en-US" sz="3600" b="1" dirty="0">
                <a:latin typeface="Lucida Bright" pitchFamily="18" charset="0"/>
              </a:rPr>
              <a:t>TANGGAL 26 SEPTEMBER 2016</a:t>
            </a:r>
          </a:p>
          <a:p>
            <a:pPr algn="ctr"/>
            <a:r>
              <a:rPr lang="en-US" sz="3600" b="1" dirty="0">
                <a:latin typeface="Lucida Bright" pitchFamily="18" charset="0"/>
              </a:rPr>
              <a:t>DI </a:t>
            </a:r>
          </a:p>
          <a:p>
            <a:pPr algn="ctr"/>
            <a:r>
              <a:rPr lang="en-US" sz="3600" b="1" dirty="0">
                <a:latin typeface="Lucida Bright" pitchFamily="18" charset="0"/>
              </a:rPr>
              <a:t>HOTEL IBIS CAWANG JAKARTA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3748658" y="2938374"/>
            <a:ext cx="8472264" cy="1656184"/>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id-ID" sz="6000" i="1"/>
              <a:t>Program Unggulan </a:t>
            </a:r>
            <a:br>
              <a:rPr lang="id-ID" sz="6000" i="1"/>
            </a:br>
            <a:r>
              <a:rPr lang="id-ID" sz="6000" i="1"/>
              <a:t>TPID Sumatera Utara</a:t>
            </a:r>
            <a:endParaRPr lang="id-ID" sz="6000" i="1" dirty="0"/>
          </a:p>
        </p:txBody>
      </p:sp>
      <p:pic>
        <p:nvPicPr>
          <p:cNvPr id="5" name="Picture 2" descr="https://cdn0.iconfinder.com/data/icons/document-file-types/512/exe-5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8174"/>
            <a:ext cx="4648851" cy="464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57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2013 : </a:t>
            </a:r>
            <a:r>
              <a:rPr lang="en-US" dirty="0" err="1"/>
              <a:t>Ekspektasi</a:t>
            </a:r>
            <a:r>
              <a:rPr lang="en-US" dirty="0"/>
              <a:t> </a:t>
            </a:r>
            <a:r>
              <a:rPr lang="en-US" dirty="0" err="1"/>
              <a:t>inflasi</a:t>
            </a:r>
            <a:r>
              <a:rPr lang="en-US" dirty="0"/>
              <a:t> </a:t>
            </a:r>
            <a:r>
              <a:rPr lang="en-US" dirty="0" err="1"/>
              <a:t>terjaga</a:t>
            </a:r>
            <a:r>
              <a:rPr lang="en-US" dirty="0"/>
              <a:t>, </a:t>
            </a:r>
            <a:r>
              <a:rPr lang="en-US" dirty="0" err="1"/>
              <a:t>harga</a:t>
            </a:r>
            <a:r>
              <a:rPr lang="en-US" dirty="0"/>
              <a:t> </a:t>
            </a:r>
            <a:r>
              <a:rPr lang="en-US" dirty="0" err="1"/>
              <a:t>lebaran</a:t>
            </a:r>
            <a:r>
              <a:rPr lang="en-US" dirty="0"/>
              <a:t>, natal </a:t>
            </a:r>
            <a:r>
              <a:rPr lang="en-US" dirty="0" err="1"/>
              <a:t>dan</a:t>
            </a:r>
            <a:r>
              <a:rPr lang="en-US" dirty="0"/>
              <a:t> </a:t>
            </a:r>
            <a:r>
              <a:rPr lang="en-US" dirty="0" err="1"/>
              <a:t>tahun</a:t>
            </a:r>
            <a:r>
              <a:rPr lang="en-US" dirty="0"/>
              <a:t> </a:t>
            </a:r>
            <a:r>
              <a:rPr lang="en-US" dirty="0" err="1"/>
              <a:t>baru</a:t>
            </a:r>
            <a:r>
              <a:rPr lang="en-US" dirty="0"/>
              <a:t> </a:t>
            </a:r>
            <a:r>
              <a:rPr lang="en-US" dirty="0" err="1"/>
              <a:t>stabil</a:t>
            </a:r>
            <a:endParaRPr lang="en-US" dirty="0"/>
          </a:p>
        </p:txBody>
      </p:sp>
      <p:sp>
        <p:nvSpPr>
          <p:cNvPr id="4" name="TextBox 3"/>
          <p:cNvSpPr txBox="1"/>
          <p:nvPr/>
        </p:nvSpPr>
        <p:spPr>
          <a:xfrm>
            <a:off x="4443287" y="2503775"/>
            <a:ext cx="7748713" cy="3970318"/>
          </a:xfrm>
          <a:prstGeom prst="rect">
            <a:avLst/>
          </a:prstGeom>
          <a:noFill/>
        </p:spPr>
        <p:txBody>
          <a:bodyPr wrap="square" rtlCol="0">
            <a:spAutoFit/>
          </a:bodyPr>
          <a:lstStyle/>
          <a:p>
            <a:pPr marL="342900" indent="-342900">
              <a:buAutoNum type="arabicPeriod"/>
            </a:pPr>
            <a:r>
              <a:rPr lang="en-US" sz="2800" dirty="0" err="1"/>
              <a:t>Percepatan</a:t>
            </a:r>
            <a:r>
              <a:rPr lang="en-US" sz="2800" dirty="0"/>
              <a:t> </a:t>
            </a:r>
            <a:r>
              <a:rPr lang="en-US" sz="2800" dirty="0" err="1"/>
              <a:t>penyaluran</a:t>
            </a:r>
            <a:r>
              <a:rPr lang="en-US" sz="2800" dirty="0"/>
              <a:t> </a:t>
            </a:r>
            <a:r>
              <a:rPr lang="en-US" sz="2800" dirty="0" err="1"/>
              <a:t>raskin</a:t>
            </a:r>
            <a:endParaRPr lang="en-US" sz="2800" dirty="0"/>
          </a:p>
          <a:p>
            <a:pPr marL="342900" indent="-342900">
              <a:buAutoNum type="arabicPeriod"/>
            </a:pPr>
            <a:r>
              <a:rPr lang="en-US" sz="2800" dirty="0" err="1"/>
              <a:t>Distribusi</a:t>
            </a:r>
            <a:r>
              <a:rPr lang="en-US" sz="2800" dirty="0"/>
              <a:t> </a:t>
            </a:r>
            <a:r>
              <a:rPr lang="en-US" sz="2800" dirty="0" err="1"/>
              <a:t>bahan</a:t>
            </a:r>
            <a:r>
              <a:rPr lang="en-US" sz="2800" dirty="0"/>
              <a:t> </a:t>
            </a:r>
            <a:r>
              <a:rPr lang="en-US" sz="2800" dirty="0" err="1"/>
              <a:t>pokok</a:t>
            </a:r>
            <a:r>
              <a:rPr lang="en-US" sz="2800" dirty="0"/>
              <a:t> </a:t>
            </a:r>
            <a:r>
              <a:rPr lang="en-US" sz="2800" dirty="0" err="1"/>
              <a:t>dan</a:t>
            </a:r>
            <a:r>
              <a:rPr lang="en-US" sz="2800" dirty="0"/>
              <a:t> </a:t>
            </a:r>
            <a:r>
              <a:rPr lang="en-US" sz="2800" dirty="0" err="1"/>
              <a:t>angkutan</a:t>
            </a:r>
            <a:r>
              <a:rPr lang="en-US" sz="2800" dirty="0"/>
              <a:t> </a:t>
            </a:r>
            <a:r>
              <a:rPr lang="en-US" sz="2800" dirty="0" err="1"/>
              <a:t>Lebaran</a:t>
            </a:r>
            <a:endParaRPr lang="en-US" sz="2800" dirty="0"/>
          </a:p>
          <a:p>
            <a:pPr marL="342900" indent="-342900">
              <a:buAutoNum type="arabicPeriod"/>
            </a:pPr>
            <a:r>
              <a:rPr lang="en-US" sz="2800" dirty="0" err="1"/>
              <a:t>Pengelolaan</a:t>
            </a:r>
            <a:r>
              <a:rPr lang="en-US" sz="2800" dirty="0"/>
              <a:t> </a:t>
            </a:r>
            <a:r>
              <a:rPr lang="en-US" sz="2800" dirty="0" err="1"/>
              <a:t>ekspektasi</a:t>
            </a:r>
            <a:r>
              <a:rPr lang="en-US" sz="2800" dirty="0"/>
              <a:t> </a:t>
            </a:r>
            <a:r>
              <a:rPr lang="en-US" sz="2800" dirty="0" err="1"/>
              <a:t>inflasi</a:t>
            </a:r>
            <a:endParaRPr lang="en-US" sz="2800" dirty="0"/>
          </a:p>
          <a:p>
            <a:pPr marL="342900" indent="-342900">
              <a:buAutoNum type="arabicPeriod"/>
            </a:pPr>
            <a:r>
              <a:rPr lang="en-US" sz="2800" dirty="0"/>
              <a:t>Capacity Building </a:t>
            </a:r>
            <a:r>
              <a:rPr lang="en-US" sz="2800" dirty="0" err="1"/>
              <a:t>kepada</a:t>
            </a:r>
            <a:r>
              <a:rPr lang="en-US" sz="2800" dirty="0"/>
              <a:t> 40 </a:t>
            </a:r>
            <a:r>
              <a:rPr lang="en-US" sz="2800" dirty="0" err="1"/>
              <a:t>wartawan</a:t>
            </a:r>
            <a:r>
              <a:rPr lang="en-US" sz="2800" dirty="0"/>
              <a:t> ekonomi</a:t>
            </a:r>
          </a:p>
          <a:p>
            <a:pPr marL="342900" indent="-342900">
              <a:buAutoNum type="arabicPeriod"/>
            </a:pPr>
            <a:r>
              <a:rPr lang="en-US" sz="2800" dirty="0" err="1"/>
              <a:t>Himbauan</a:t>
            </a:r>
            <a:r>
              <a:rPr lang="en-US" sz="2800" dirty="0"/>
              <a:t> </a:t>
            </a:r>
            <a:r>
              <a:rPr lang="en-US" sz="2800" dirty="0" err="1"/>
              <a:t>pada</a:t>
            </a:r>
            <a:r>
              <a:rPr lang="en-US" sz="2800" dirty="0"/>
              <a:t> </a:t>
            </a:r>
            <a:r>
              <a:rPr lang="en-US" sz="2800" dirty="0" err="1"/>
              <a:t>maskapai</a:t>
            </a:r>
            <a:r>
              <a:rPr lang="en-US" sz="2800" dirty="0"/>
              <a:t> </a:t>
            </a:r>
            <a:r>
              <a:rPr lang="en-US" sz="2800" dirty="0" err="1"/>
              <a:t>penerbangan</a:t>
            </a:r>
            <a:endParaRPr lang="en-US" sz="2800" dirty="0"/>
          </a:p>
          <a:p>
            <a:pPr marL="342900" indent="-342900">
              <a:buAutoNum type="arabicPeriod"/>
            </a:pPr>
            <a:r>
              <a:rPr lang="en-US" sz="2800" dirty="0"/>
              <a:t>Pembangunan PIHPS Sumut</a:t>
            </a:r>
          </a:p>
          <a:p>
            <a:pPr marL="342900" indent="-342900">
              <a:buAutoNum type="arabicPeriod"/>
            </a:pPr>
            <a:r>
              <a:rPr lang="en-US" sz="2800" dirty="0" err="1"/>
              <a:t>Kunjungan</a:t>
            </a:r>
            <a:r>
              <a:rPr lang="en-US" sz="2800" dirty="0"/>
              <a:t> Sentra </a:t>
            </a:r>
            <a:r>
              <a:rPr lang="en-US" sz="2800" dirty="0" err="1"/>
              <a:t>Produksi</a:t>
            </a:r>
            <a:endParaRPr lang="en-US" sz="2800" dirty="0"/>
          </a:p>
          <a:p>
            <a:pPr marL="342900" indent="-342900">
              <a:buAutoNum type="arabicPeriod"/>
            </a:pPr>
            <a:r>
              <a:rPr lang="en-US" sz="2800" dirty="0" err="1"/>
              <a:t>Kunjungan</a:t>
            </a:r>
            <a:r>
              <a:rPr lang="en-US" sz="2800" dirty="0"/>
              <a:t> </a:t>
            </a:r>
            <a:r>
              <a:rPr lang="en-US" sz="2800" dirty="0" err="1"/>
              <a:t>Pasar</a:t>
            </a:r>
            <a:r>
              <a:rPr lang="en-US" sz="2800" dirty="0"/>
              <a:t> </a:t>
            </a:r>
            <a:r>
              <a:rPr lang="en-US" sz="2800" dirty="0" err="1"/>
              <a:t>Gubernur</a:t>
            </a:r>
            <a:r>
              <a:rPr lang="en-US" sz="2800" dirty="0"/>
              <a:t> Sumut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 y="2899350"/>
            <a:ext cx="4122420" cy="2748280"/>
          </a:xfrm>
          <a:prstGeom prst="rect">
            <a:avLst/>
          </a:prstGeom>
        </p:spPr>
      </p:pic>
    </p:spTree>
    <p:extLst>
      <p:ext uri="{BB962C8B-B14F-4D97-AF65-F5344CB8AC3E}">
        <p14:creationId xmlns:p14="http://schemas.microsoft.com/office/powerpoint/2010/main" val="255513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2014 : Early warning system, </a:t>
            </a:r>
            <a:r>
              <a:rPr lang="en-US" dirty="0" err="1"/>
              <a:t>respon</a:t>
            </a:r>
            <a:r>
              <a:rPr lang="en-US" dirty="0"/>
              <a:t> </a:t>
            </a:r>
            <a:r>
              <a:rPr lang="en-US" dirty="0" err="1"/>
              <a:t>cepat</a:t>
            </a:r>
            <a:r>
              <a:rPr lang="en-US" dirty="0"/>
              <a:t> </a:t>
            </a:r>
            <a:r>
              <a:rPr lang="en-US" dirty="0" err="1"/>
              <a:t>kendalikan</a:t>
            </a:r>
            <a:r>
              <a:rPr lang="en-US" dirty="0"/>
              <a:t> </a:t>
            </a:r>
            <a:r>
              <a:rPr lang="en-US" dirty="0" err="1"/>
              <a:t>inflasi</a:t>
            </a:r>
            <a:endParaRPr lang="en-US" dirty="0"/>
          </a:p>
        </p:txBody>
      </p:sp>
      <p:pic>
        <p:nvPicPr>
          <p:cNvPr id="4" name="Picture 2" descr="http://plainicon.com/dboard/userprod/2825_96ae8/prod_thumb/plainicon.com-55399-w-512px-ed6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62" y="2084832"/>
            <a:ext cx="4165917" cy="41659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4477" y="2503775"/>
            <a:ext cx="6967924" cy="3539430"/>
          </a:xfrm>
          <a:prstGeom prst="rect">
            <a:avLst/>
          </a:prstGeom>
          <a:noFill/>
        </p:spPr>
        <p:txBody>
          <a:bodyPr wrap="square" rtlCol="0">
            <a:spAutoFit/>
          </a:bodyPr>
          <a:lstStyle/>
          <a:p>
            <a:r>
              <a:rPr lang="en-US" sz="2800" dirty="0"/>
              <a:t>TPID Sumut </a:t>
            </a:r>
            <a:r>
              <a:rPr lang="en-US" sz="2800" dirty="0" err="1"/>
              <a:t>mengembangkan</a:t>
            </a:r>
            <a:r>
              <a:rPr lang="en-US" sz="2800" dirty="0"/>
              <a:t> </a:t>
            </a:r>
            <a:r>
              <a:rPr lang="en-US" sz="2800" dirty="0" err="1"/>
              <a:t>fitur</a:t>
            </a:r>
            <a:r>
              <a:rPr lang="en-US" sz="2800" dirty="0"/>
              <a:t> </a:t>
            </a:r>
            <a:r>
              <a:rPr lang="en-US" sz="2800" i="1" dirty="0"/>
              <a:t>Early Warning System </a:t>
            </a:r>
            <a:r>
              <a:rPr lang="en-US" sz="2800" dirty="0" err="1"/>
              <a:t>pada</a:t>
            </a:r>
            <a:r>
              <a:rPr lang="en-US" sz="2800" dirty="0"/>
              <a:t> PIHPS Sumut</a:t>
            </a:r>
            <a:br>
              <a:rPr lang="en-US" sz="2800" dirty="0"/>
            </a:br>
            <a:r>
              <a:rPr lang="en-US" sz="2800" b="1" dirty="0" err="1"/>
              <a:t>SiHarapanKu</a:t>
            </a:r>
            <a:r>
              <a:rPr lang="en-US" sz="2800" b="1" dirty="0"/>
              <a:t> </a:t>
            </a:r>
            <a:r>
              <a:rPr lang="en-US" sz="2800" dirty="0"/>
              <a:t>yang </a:t>
            </a:r>
            <a:r>
              <a:rPr lang="en-US" sz="2800" dirty="0" err="1"/>
              <a:t>bertujuan</a:t>
            </a:r>
            <a:r>
              <a:rPr lang="en-US" sz="2800" dirty="0"/>
              <a:t> </a:t>
            </a:r>
            <a:r>
              <a:rPr lang="en-US" sz="2800" dirty="0" err="1"/>
              <a:t>memberikan</a:t>
            </a:r>
            <a:r>
              <a:rPr lang="en-US" sz="2800" dirty="0"/>
              <a:t> </a:t>
            </a:r>
            <a:r>
              <a:rPr lang="en-US" sz="2800" dirty="0" err="1"/>
              <a:t>peringatan</a:t>
            </a:r>
            <a:r>
              <a:rPr lang="en-US" sz="2800" dirty="0"/>
              <a:t> </a:t>
            </a:r>
            <a:r>
              <a:rPr lang="en-US" sz="2800" dirty="0" err="1"/>
              <a:t>dini</a:t>
            </a:r>
            <a:r>
              <a:rPr lang="en-US" sz="2800" dirty="0"/>
              <a:t> </a:t>
            </a:r>
            <a:r>
              <a:rPr lang="en-US" sz="2800" dirty="0" err="1"/>
              <a:t>melalui</a:t>
            </a:r>
            <a:r>
              <a:rPr lang="en-US" sz="2800" dirty="0"/>
              <a:t> SMS </a:t>
            </a:r>
            <a:r>
              <a:rPr lang="en-US" sz="2800" dirty="0" err="1"/>
              <a:t>secara</a:t>
            </a:r>
            <a:r>
              <a:rPr lang="en-US" sz="2800" dirty="0"/>
              <a:t> </a:t>
            </a:r>
            <a:r>
              <a:rPr lang="en-US" sz="2800" dirty="0" err="1"/>
              <a:t>otomatis</a:t>
            </a:r>
            <a:br>
              <a:rPr lang="en-US" sz="2800" dirty="0"/>
            </a:br>
            <a:r>
              <a:rPr lang="en-US" sz="2800" dirty="0" err="1"/>
              <a:t>kepada</a:t>
            </a:r>
            <a:r>
              <a:rPr lang="en-US" sz="2800" dirty="0"/>
              <a:t> </a:t>
            </a:r>
            <a:r>
              <a:rPr lang="en-US" sz="2800" dirty="0" err="1"/>
              <a:t>Pemerintah</a:t>
            </a:r>
            <a:r>
              <a:rPr lang="en-US" sz="2800" dirty="0"/>
              <a:t> Daerah </a:t>
            </a:r>
            <a:r>
              <a:rPr lang="en-US" sz="2800" dirty="0" err="1"/>
              <a:t>apabila</a:t>
            </a:r>
            <a:r>
              <a:rPr lang="en-US" sz="2800" dirty="0"/>
              <a:t> </a:t>
            </a:r>
            <a:r>
              <a:rPr lang="en-US" sz="2800" dirty="0" err="1"/>
              <a:t>terjadi</a:t>
            </a:r>
            <a:r>
              <a:rPr lang="en-US" sz="2800" dirty="0"/>
              <a:t> </a:t>
            </a:r>
            <a:r>
              <a:rPr lang="en-US" sz="2800" dirty="0" err="1"/>
              <a:t>peningkatan</a:t>
            </a:r>
            <a:r>
              <a:rPr lang="en-US" sz="2800" dirty="0"/>
              <a:t> </a:t>
            </a:r>
            <a:r>
              <a:rPr lang="en-US" sz="2800" dirty="0" err="1"/>
              <a:t>harga</a:t>
            </a:r>
            <a:r>
              <a:rPr lang="en-US" sz="2800" dirty="0"/>
              <a:t> </a:t>
            </a:r>
            <a:r>
              <a:rPr lang="en-US" sz="2800" dirty="0" err="1"/>
              <a:t>diatas</a:t>
            </a:r>
            <a:r>
              <a:rPr lang="en-US" sz="2800" dirty="0"/>
              <a:t> </a:t>
            </a:r>
            <a:r>
              <a:rPr lang="en-US" sz="2800" dirty="0" err="1"/>
              <a:t>harga</a:t>
            </a:r>
            <a:r>
              <a:rPr lang="en-US" sz="2800" dirty="0"/>
              <a:t> normal</a:t>
            </a:r>
            <a:br>
              <a:rPr lang="en-US" sz="2800" dirty="0"/>
            </a:br>
            <a:r>
              <a:rPr lang="en-US" sz="2800" dirty="0" err="1"/>
              <a:t>selama</a:t>
            </a:r>
            <a:r>
              <a:rPr lang="en-US" sz="2800" dirty="0"/>
              <a:t> 5 </a:t>
            </a:r>
            <a:r>
              <a:rPr lang="en-US" sz="2800" dirty="0" err="1"/>
              <a:t>hari</a:t>
            </a:r>
            <a:r>
              <a:rPr lang="en-US" sz="2800" dirty="0"/>
              <a:t> </a:t>
            </a:r>
            <a:r>
              <a:rPr lang="en-US" sz="2800" dirty="0" err="1"/>
              <a:t>berturut-turut</a:t>
            </a:r>
            <a:r>
              <a:rPr lang="en-US" sz="2800" dirty="0"/>
              <a:t>.</a:t>
            </a:r>
            <a:br>
              <a:rPr lang="en-US" sz="2800" dirty="0"/>
            </a:br>
            <a:endParaRPr lang="en-US" sz="2800" dirty="0"/>
          </a:p>
        </p:txBody>
      </p:sp>
    </p:spTree>
    <p:extLst>
      <p:ext uri="{BB962C8B-B14F-4D97-AF65-F5344CB8AC3E}">
        <p14:creationId xmlns:p14="http://schemas.microsoft.com/office/powerpoint/2010/main" val="317069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 </a:t>
            </a:r>
            <a:r>
              <a:rPr lang="id-ID" dirty="0"/>
              <a:t>PANGKAS RANTAI TATA NIAGA CABAI MERAH, PETANI SENANG MASYARAKAT TENANG</a:t>
            </a:r>
            <a:endParaRPr lang="en-US" dirty="0"/>
          </a:p>
        </p:txBody>
      </p:sp>
      <p:pic>
        <p:nvPicPr>
          <p:cNvPr id="2050" name="Picture 2" descr="http://www.roundtable.com/lib/image/workshop/Supply-ChainWORDCLO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70" y="2220573"/>
            <a:ext cx="4243755" cy="4105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4477" y="2220573"/>
            <a:ext cx="6967924" cy="4401205"/>
          </a:xfrm>
          <a:prstGeom prst="rect">
            <a:avLst/>
          </a:prstGeom>
          <a:noFill/>
        </p:spPr>
        <p:txBody>
          <a:bodyPr wrap="square" rtlCol="0">
            <a:spAutoFit/>
          </a:bodyPr>
          <a:lstStyle/>
          <a:p>
            <a:r>
              <a:rPr lang="en-US" sz="2800" b="1" dirty="0" err="1"/>
              <a:t>Pangkas</a:t>
            </a:r>
            <a:r>
              <a:rPr lang="en-US" sz="2800" b="1" dirty="0"/>
              <a:t> </a:t>
            </a:r>
            <a:r>
              <a:rPr lang="en-US" sz="2800" b="1" dirty="0" err="1"/>
              <a:t>Rantai</a:t>
            </a:r>
            <a:r>
              <a:rPr lang="en-US" sz="2800" b="1" dirty="0"/>
              <a:t> Tata </a:t>
            </a:r>
            <a:r>
              <a:rPr lang="en-US" sz="2800" b="1" dirty="0" err="1"/>
              <a:t>Niaga</a:t>
            </a:r>
            <a:endParaRPr lang="en-US" sz="2800" b="1" dirty="0"/>
          </a:p>
          <a:p>
            <a:r>
              <a:rPr lang="en-US" sz="2800" dirty="0" err="1"/>
              <a:t>Permasalahan</a:t>
            </a:r>
            <a:r>
              <a:rPr lang="en-US" sz="2800" dirty="0"/>
              <a:t> </a:t>
            </a:r>
            <a:r>
              <a:rPr lang="en-US" sz="2800" dirty="0" err="1"/>
              <a:t>harga</a:t>
            </a:r>
            <a:r>
              <a:rPr lang="en-US" sz="2800" dirty="0"/>
              <a:t> yang </a:t>
            </a:r>
            <a:r>
              <a:rPr lang="en-US" sz="2800" dirty="0" err="1"/>
              <a:t>rendah</a:t>
            </a:r>
            <a:r>
              <a:rPr lang="en-US" sz="2800" dirty="0"/>
              <a:t> di </a:t>
            </a:r>
            <a:r>
              <a:rPr lang="en-US" sz="2800" dirty="0" err="1"/>
              <a:t>tingkat</a:t>
            </a:r>
            <a:r>
              <a:rPr lang="en-US" sz="2800" dirty="0"/>
              <a:t> </a:t>
            </a:r>
            <a:r>
              <a:rPr lang="en-US" sz="2800" dirty="0" err="1"/>
              <a:t>petani</a:t>
            </a:r>
            <a:r>
              <a:rPr lang="en-US" sz="2800" dirty="0"/>
              <a:t> </a:t>
            </a:r>
            <a:r>
              <a:rPr lang="en-US" sz="2800" dirty="0" err="1"/>
              <a:t>diatasi</a:t>
            </a:r>
            <a:r>
              <a:rPr lang="en-US" sz="2800" dirty="0"/>
              <a:t> </a:t>
            </a:r>
            <a:r>
              <a:rPr lang="en-US" sz="2800" dirty="0" err="1"/>
              <a:t>dengan</a:t>
            </a:r>
            <a:r>
              <a:rPr lang="en-US" sz="2800" dirty="0"/>
              <a:t> </a:t>
            </a:r>
            <a:r>
              <a:rPr lang="en-US" sz="2800" dirty="0" err="1"/>
              <a:t>kerjasama</a:t>
            </a:r>
            <a:r>
              <a:rPr lang="en-US" sz="2800" dirty="0"/>
              <a:t> </a:t>
            </a:r>
            <a:r>
              <a:rPr lang="en-US" sz="2800" dirty="0" err="1"/>
              <a:t>bersama</a:t>
            </a:r>
            <a:r>
              <a:rPr lang="en-US" sz="2800" dirty="0"/>
              <a:t> </a:t>
            </a:r>
            <a:r>
              <a:rPr lang="en-US" sz="2800" dirty="0" err="1"/>
              <a:t>Bulog</a:t>
            </a:r>
            <a:r>
              <a:rPr lang="en-US" sz="2800" dirty="0"/>
              <a:t> </a:t>
            </a:r>
            <a:r>
              <a:rPr lang="en-US" sz="2800" dirty="0" err="1"/>
              <a:t>untuk</a:t>
            </a:r>
            <a:r>
              <a:rPr lang="en-US" sz="2800" dirty="0"/>
              <a:t> </a:t>
            </a:r>
            <a:r>
              <a:rPr lang="en-US" sz="2800" dirty="0" err="1"/>
              <a:t>melakukan</a:t>
            </a:r>
            <a:r>
              <a:rPr lang="en-US" sz="2800" dirty="0"/>
              <a:t> </a:t>
            </a:r>
            <a:r>
              <a:rPr lang="en-US" sz="2800" dirty="0" err="1"/>
              <a:t>pembelian</a:t>
            </a:r>
            <a:r>
              <a:rPr lang="en-US" sz="2800" dirty="0"/>
              <a:t> </a:t>
            </a:r>
            <a:r>
              <a:rPr lang="en-US" sz="2800" dirty="0" err="1"/>
              <a:t>cabai</a:t>
            </a:r>
            <a:r>
              <a:rPr lang="en-US" sz="2800" dirty="0"/>
              <a:t> </a:t>
            </a:r>
            <a:r>
              <a:rPr lang="en-US" sz="2800" dirty="0" err="1"/>
              <a:t>merah</a:t>
            </a:r>
            <a:r>
              <a:rPr lang="en-US" sz="2800" dirty="0"/>
              <a:t> di </a:t>
            </a:r>
            <a:r>
              <a:rPr lang="en-US" sz="2800" dirty="0" err="1"/>
              <a:t>bawah</a:t>
            </a:r>
            <a:r>
              <a:rPr lang="en-US" sz="2800" dirty="0"/>
              <a:t> level </a:t>
            </a:r>
            <a:r>
              <a:rPr lang="en-US" sz="2800" dirty="0" err="1"/>
              <a:t>harga</a:t>
            </a:r>
            <a:r>
              <a:rPr lang="en-US" sz="2800" dirty="0"/>
              <a:t> </a:t>
            </a:r>
            <a:r>
              <a:rPr lang="en-US" sz="2800" dirty="0" err="1"/>
              <a:t>tertentu</a:t>
            </a:r>
            <a:endParaRPr lang="en-US" sz="2800" dirty="0"/>
          </a:p>
          <a:p>
            <a:endParaRPr lang="en-US" sz="2800" dirty="0"/>
          </a:p>
          <a:p>
            <a:r>
              <a:rPr lang="en-US" sz="2800" b="1" dirty="0" err="1"/>
              <a:t>Pasokan</a:t>
            </a:r>
            <a:r>
              <a:rPr lang="en-US" sz="2800" b="1" dirty="0"/>
              <a:t> </a:t>
            </a:r>
            <a:r>
              <a:rPr lang="en-US" sz="2800" b="1" dirty="0" err="1"/>
              <a:t>Siap</a:t>
            </a:r>
            <a:r>
              <a:rPr lang="en-US" sz="2800" b="1" dirty="0"/>
              <a:t> </a:t>
            </a:r>
            <a:r>
              <a:rPr lang="en-US" sz="2800" b="1" dirty="0" err="1"/>
              <a:t>Sedia</a:t>
            </a:r>
            <a:endParaRPr lang="en-US" sz="2800" b="1" dirty="0"/>
          </a:p>
          <a:p>
            <a:r>
              <a:rPr lang="en-US" sz="2800" dirty="0" err="1"/>
              <a:t>Distribusi</a:t>
            </a:r>
            <a:r>
              <a:rPr lang="en-US" sz="2800" dirty="0"/>
              <a:t> </a:t>
            </a:r>
            <a:r>
              <a:rPr lang="en-US" sz="2800" dirty="0" err="1"/>
              <a:t>oleh</a:t>
            </a:r>
            <a:r>
              <a:rPr lang="en-US" sz="2800" dirty="0"/>
              <a:t> </a:t>
            </a:r>
            <a:r>
              <a:rPr lang="en-US" sz="2800" dirty="0" err="1"/>
              <a:t>Bulog</a:t>
            </a:r>
            <a:r>
              <a:rPr lang="en-US" sz="2800" dirty="0"/>
              <a:t> </a:t>
            </a:r>
            <a:r>
              <a:rPr lang="en-US" sz="2800" dirty="0" err="1"/>
              <a:t>dilakukan</a:t>
            </a:r>
            <a:r>
              <a:rPr lang="en-US" sz="2800" dirty="0"/>
              <a:t> </a:t>
            </a:r>
            <a:r>
              <a:rPr lang="en-US" sz="2800" dirty="0" err="1"/>
              <a:t>dengan</a:t>
            </a:r>
            <a:r>
              <a:rPr lang="en-US" sz="2800" dirty="0"/>
              <a:t> </a:t>
            </a:r>
            <a:r>
              <a:rPr lang="en-US" sz="2800" dirty="0" err="1"/>
              <a:t>menyediakan</a:t>
            </a:r>
            <a:r>
              <a:rPr lang="en-US" sz="2800" dirty="0"/>
              <a:t> container </a:t>
            </a:r>
            <a:r>
              <a:rPr lang="en-US" sz="2800" i="1" dirty="0"/>
              <a:t>cold storage </a:t>
            </a:r>
            <a:r>
              <a:rPr lang="en-US" sz="2800" dirty="0"/>
              <a:t>yang </a:t>
            </a:r>
            <a:r>
              <a:rPr lang="en-US" sz="2800" dirty="0" err="1"/>
              <a:t>siap</a:t>
            </a:r>
            <a:r>
              <a:rPr lang="en-US" sz="2800" dirty="0"/>
              <a:t> </a:t>
            </a:r>
            <a:r>
              <a:rPr lang="en-US" sz="2800" dirty="0" err="1"/>
              <a:t>sedia</a:t>
            </a:r>
            <a:endParaRPr lang="en-US" sz="2800" dirty="0"/>
          </a:p>
        </p:txBody>
      </p:sp>
    </p:spTree>
    <p:extLst>
      <p:ext uri="{BB962C8B-B14F-4D97-AF65-F5344CB8AC3E}">
        <p14:creationId xmlns:p14="http://schemas.microsoft.com/office/powerpoint/2010/main" val="316599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4007766" y="3532874"/>
            <a:ext cx="8184234" cy="60960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id-ID" sz="6000" i="1"/>
              <a:t>Sinergi Antar Pihak</a:t>
            </a:r>
            <a:endParaRPr lang="id-ID" sz="6000" i="1" dirty="0"/>
          </a:p>
        </p:txBody>
      </p:sp>
      <p:pic>
        <p:nvPicPr>
          <p:cNvPr id="5" name="Picture 2" descr="https://image.freepik.com/free-icon/connection-of-businessmen_318-467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2387753"/>
            <a:ext cx="3154338" cy="315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025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5400" dirty="0"/>
              <a:t>Integrasi Bulog – Klaster Binaan</a:t>
            </a:r>
            <a:endParaRPr lang="id-ID" dirty="0"/>
          </a:p>
        </p:txBody>
      </p:sp>
      <p:sp>
        <p:nvSpPr>
          <p:cNvPr id="4" name="Rectangle 3"/>
          <p:cNvSpPr/>
          <p:nvPr/>
        </p:nvSpPr>
        <p:spPr>
          <a:xfrm>
            <a:off x="1119123" y="1859674"/>
            <a:ext cx="8208912" cy="923330"/>
          </a:xfrm>
          <a:prstGeom prst="rect">
            <a:avLst/>
          </a:prstGeom>
        </p:spPr>
        <p:txBody>
          <a:bodyPr wrap="square">
            <a:spAutoFit/>
          </a:bodyPr>
          <a:lstStyle/>
          <a:p>
            <a:r>
              <a:rPr lang="id-ID" dirty="0"/>
              <a:t>TPID Sumut mengupayakan untuk menjaga stok dengan mensinergikan Bulog dengan Kalster binaan anggota TPID. Sebagai contoh, klaster bawang merah BI yang panen di-</a:t>
            </a:r>
            <a:r>
              <a:rPr lang="id-ID" i="1" dirty="0"/>
              <a:t>link-</a:t>
            </a:r>
            <a:r>
              <a:rPr lang="id-ID" dirty="0"/>
              <a:t>kan dengan Bulog untuk penyerapan dan selanjutnya Operasi pasar</a:t>
            </a:r>
          </a:p>
        </p:txBody>
      </p:sp>
      <p:graphicFrame>
        <p:nvGraphicFramePr>
          <p:cNvPr id="5" name="Diagram 4"/>
          <p:cNvGraphicFramePr/>
          <p:nvPr>
            <p:extLst>
              <p:ext uri="{D42A27DB-BD31-4B8C-83A1-F6EECF244321}">
                <p14:modId xmlns:p14="http://schemas.microsoft.com/office/powerpoint/2010/main" val="156661694"/>
              </p:ext>
            </p:extLst>
          </p:nvPr>
        </p:nvGraphicFramePr>
        <p:xfrm>
          <a:off x="387540" y="-1056280"/>
          <a:ext cx="11641540" cy="10447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3734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301222" cy="1499616"/>
          </a:xfrm>
        </p:spPr>
        <p:txBody>
          <a:bodyPr>
            <a:normAutofit fontScale="90000"/>
          </a:bodyPr>
          <a:lstStyle/>
          <a:p>
            <a:r>
              <a:rPr lang="id-ID" sz="5400" dirty="0"/>
              <a:t>Sinergi Forum Perunggasan dan Asosiasi Peternak Indonesia</a:t>
            </a:r>
          </a:p>
        </p:txBody>
      </p:sp>
      <p:sp>
        <p:nvSpPr>
          <p:cNvPr id="6" name="Rectangle 5"/>
          <p:cNvSpPr/>
          <p:nvPr/>
        </p:nvSpPr>
        <p:spPr>
          <a:xfrm>
            <a:off x="6018094" y="2378609"/>
            <a:ext cx="5848350" cy="1754326"/>
          </a:xfrm>
          <a:prstGeom prst="rect">
            <a:avLst/>
          </a:prstGeom>
        </p:spPr>
        <p:txBody>
          <a:bodyPr wrap="square">
            <a:spAutoFit/>
          </a:bodyPr>
          <a:lstStyle/>
          <a:p>
            <a:r>
              <a:rPr lang="id-ID" dirty="0"/>
              <a:t>TPID Sumut selalu mencoba mendapatkan informasi secara berimbang dengan berkoordinasi forum perunggasan untuk memetakan kondisi pasokan dan harga pakan, DOC dan Asosiasi Peternak Indonesia yang merupakan peternak mandiri. Apabila diperlukan, TPID juga melakukan </a:t>
            </a:r>
            <a:r>
              <a:rPr lang="id-ID" i="1" dirty="0"/>
              <a:t>on the spot supervision </a:t>
            </a:r>
            <a:r>
              <a:rPr lang="id-ID" dirty="0"/>
              <a:t>ke kandang.</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2796" t="44403" r="7694" b="32276"/>
          <a:stretch/>
        </p:blipFill>
        <p:spPr bwMode="auto">
          <a:xfrm>
            <a:off x="329754" y="2869937"/>
            <a:ext cx="2731406" cy="183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779" t="61849" r="34126" b="16278"/>
          <a:stretch/>
        </p:blipFill>
        <p:spPr bwMode="auto">
          <a:xfrm>
            <a:off x="3061160" y="3855986"/>
            <a:ext cx="2638406" cy="169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0770" t="36147" r="59720" b="42211"/>
          <a:stretch/>
        </p:blipFill>
        <p:spPr bwMode="auto">
          <a:xfrm>
            <a:off x="5699566" y="5037009"/>
            <a:ext cx="2538484" cy="158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13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301222" cy="1499616"/>
          </a:xfrm>
        </p:spPr>
        <p:txBody>
          <a:bodyPr/>
          <a:lstStyle/>
          <a:p>
            <a:r>
              <a:rPr lang="id-ID" sz="5400" dirty="0"/>
              <a:t>Sinergi d.r. Kelancaran distribusi</a:t>
            </a:r>
          </a:p>
        </p:txBody>
      </p:sp>
      <p:sp>
        <p:nvSpPr>
          <p:cNvPr id="7" name="Rectangle 6"/>
          <p:cNvSpPr/>
          <p:nvPr/>
        </p:nvSpPr>
        <p:spPr>
          <a:xfrm>
            <a:off x="1142554" y="1837692"/>
            <a:ext cx="8208912" cy="923330"/>
          </a:xfrm>
          <a:prstGeom prst="rect">
            <a:avLst/>
          </a:prstGeom>
        </p:spPr>
        <p:txBody>
          <a:bodyPr wrap="square">
            <a:spAutoFit/>
          </a:bodyPr>
          <a:lstStyle/>
          <a:p>
            <a:r>
              <a:rPr lang="id-ID" dirty="0"/>
              <a:t>Setiap rapat koordinasi, Dinas Perhubungan akan menyampaikan kondisi harga dan kelayakan angkutan penumpang dan barang, sedangkan dinas bina Marga menyampaikan upaya perbaikan jalan.</a:t>
            </a: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189" t="43797" r="60035" b="33069"/>
          <a:stretch/>
        </p:blipFill>
        <p:spPr bwMode="auto">
          <a:xfrm>
            <a:off x="8153955" y="3038329"/>
            <a:ext cx="3506813" cy="24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http://supplychainindonesia.com/new/wp-content/uploads/2015/06/jalan-tol-okezone.com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204" y="3101448"/>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51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13" y="338474"/>
            <a:ext cx="11301222" cy="1499616"/>
          </a:xfrm>
        </p:spPr>
        <p:txBody>
          <a:bodyPr/>
          <a:lstStyle/>
          <a:p>
            <a:r>
              <a:rPr lang="id-ID" sz="5400" dirty="0"/>
              <a:t>Sinergi d.r. Ketersediaan Pasokan</a:t>
            </a:r>
          </a:p>
        </p:txBody>
      </p:sp>
      <p:sp>
        <p:nvSpPr>
          <p:cNvPr id="6" name="Rectangle 5"/>
          <p:cNvSpPr/>
          <p:nvPr/>
        </p:nvSpPr>
        <p:spPr>
          <a:xfrm>
            <a:off x="1148174" y="1713964"/>
            <a:ext cx="7640984" cy="923330"/>
          </a:xfrm>
          <a:prstGeom prst="rect">
            <a:avLst/>
          </a:prstGeom>
        </p:spPr>
        <p:txBody>
          <a:bodyPr wrap="square">
            <a:spAutoFit/>
          </a:bodyPr>
          <a:lstStyle/>
          <a:p>
            <a:r>
              <a:rPr lang="id-ID" dirty="0"/>
              <a:t>Dinas Pertanian dan Bakorluh selalu menyampaikan hasil posko dan posisi panen komoditas ke Bulog. Bulog kemudian menyerap dan berkoordinasi dengan BUMD PD. Pasar untuk melakukan operasi pasar.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273" y="2756847"/>
            <a:ext cx="5337005" cy="356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745" y="2756847"/>
            <a:ext cx="5325877" cy="356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17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384632"/>
            <a:ext cx="11377264" cy="3456384"/>
          </a:xfrm>
        </p:spPr>
        <p:txBody>
          <a:bodyPr>
            <a:noAutofit/>
          </a:bodyPr>
          <a:lstStyle/>
          <a:p>
            <a:pPr algn="ctr"/>
            <a:r>
              <a:rPr lang="id-ID" sz="2800" b="1" i="1" dirty="0"/>
              <a:t>TPID</a:t>
            </a:r>
            <a:r>
              <a:rPr lang="id-ID" sz="2800" i="1" dirty="0"/>
              <a:t> </a:t>
            </a:r>
            <a:r>
              <a:rPr lang="id-ID" sz="2800" b="1" i="1" dirty="0"/>
              <a:t>Sumatera Utara - </a:t>
            </a:r>
            <a:r>
              <a:rPr lang="id-ID" sz="2800" b="1" i="1" dirty="0">
                <a:solidFill>
                  <a:srgbClr val="FF0000"/>
                </a:solidFill>
              </a:rPr>
              <a:t>bahagiakan konsumen</a:t>
            </a:r>
            <a:r>
              <a:rPr lang="id-ID" sz="2800" b="1" i="1" dirty="0">
                <a:solidFill>
                  <a:schemeClr val="accent2">
                    <a:lumMod val="50000"/>
                  </a:schemeClr>
                </a:solidFill>
              </a:rPr>
              <a:t>, </a:t>
            </a:r>
            <a:r>
              <a:rPr lang="id-ID" sz="2800" b="1" i="1" dirty="0">
                <a:solidFill>
                  <a:schemeClr val="accent6">
                    <a:lumMod val="75000"/>
                  </a:schemeClr>
                </a:solidFill>
              </a:rPr>
              <a:t>sejahterakan produsen  </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F8BCBF00-DCB0-4DC1-96BD-A0523A8F627E}" type="datetime1">
              <a:rPr lang="en-US" smtClean="0">
                <a:solidFill>
                  <a:prstClr val="black"/>
                </a:solidFill>
              </a:rPr>
              <a:pPr eaLnBrk="0" fontAlgn="base" hangingPunct="0">
                <a:spcBef>
                  <a:spcPct val="0"/>
                </a:spcBef>
                <a:spcAft>
                  <a:spcPct val="0"/>
                </a:spcAft>
                <a:defRPr/>
              </a:pPr>
              <a:t>9/25/2016</a:t>
            </a:fld>
            <a:endParaRPr lang="it-IT">
              <a:solidFill>
                <a:prstClr val="black"/>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1F3C6ED0-455D-420F-A3D8-EB4517A1CDCC}" type="slidenum">
              <a:rPr lang="id-ID" altLang="en-US" smtClean="0"/>
              <a:pPr fontAlgn="base">
                <a:spcBef>
                  <a:spcPct val="0"/>
                </a:spcBef>
                <a:spcAft>
                  <a:spcPct val="0"/>
                </a:spcAft>
                <a:defRPr/>
              </a:pPr>
              <a:t>19</a:t>
            </a:fld>
            <a:endParaRPr lang="id-ID" altLang="en-US"/>
          </a:p>
        </p:txBody>
      </p:sp>
      <p:sp>
        <p:nvSpPr>
          <p:cNvPr id="3" name="TextBox 2"/>
          <p:cNvSpPr txBox="1"/>
          <p:nvPr/>
        </p:nvSpPr>
        <p:spPr>
          <a:xfrm>
            <a:off x="-168696" y="1905050"/>
            <a:ext cx="12192000" cy="2215991"/>
          </a:xfrm>
          <a:prstGeom prst="rect">
            <a:avLst/>
          </a:prstGeom>
          <a:noFill/>
        </p:spPr>
        <p:txBody>
          <a:bodyPr wrap="square" rtlCol="0">
            <a:spAutoFit/>
          </a:bodyPr>
          <a:lstStyle/>
          <a:p>
            <a:pPr algn="ctr"/>
            <a:r>
              <a:rPr lang="id-ID" sz="13800" dirty="0"/>
              <a:t>M A U L I A T E</a:t>
            </a:r>
          </a:p>
        </p:txBody>
      </p:sp>
    </p:spTree>
    <p:extLst>
      <p:ext uri="{BB962C8B-B14F-4D97-AF65-F5344CB8AC3E}">
        <p14:creationId xmlns:p14="http://schemas.microsoft.com/office/powerpoint/2010/main" val="1522329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1775520" y="2825414"/>
            <a:ext cx="12192000" cy="60960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id-ID" sz="4800" i="1" dirty="0"/>
              <a:t>Profil TPID </a:t>
            </a:r>
            <a:br>
              <a:rPr lang="id-ID" sz="4800" i="1" dirty="0"/>
            </a:br>
            <a:r>
              <a:rPr lang="id-ID" sz="4800" i="1" dirty="0"/>
              <a:t>Provinsi Sumatera Utara</a:t>
            </a:r>
          </a:p>
        </p:txBody>
      </p:sp>
      <p:pic>
        <p:nvPicPr>
          <p:cNvPr id="6" name="Picture 13" descr="C:\Users\rizky_sp\Desktop\icono-asambl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216694"/>
            <a:ext cx="3827041" cy="382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88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767" y="3260721"/>
            <a:ext cx="8184234" cy="609600"/>
          </a:xfrm>
        </p:spPr>
        <p:txBody>
          <a:bodyPr>
            <a:noAutofit/>
          </a:bodyPr>
          <a:lstStyle/>
          <a:p>
            <a:pPr algn="ctr"/>
            <a:r>
              <a:rPr lang="id-ID" sz="6000" i="1" dirty="0"/>
              <a:t>Perkembangan Inflasi Sumatera Utara</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F8BCBF00-DCB0-4DC1-96BD-A0523A8F627E}" type="datetime1">
              <a:rPr lang="en-US" smtClean="0">
                <a:solidFill>
                  <a:prstClr val="black"/>
                </a:solidFill>
              </a:rPr>
              <a:pPr eaLnBrk="0" fontAlgn="base" hangingPunct="0">
                <a:spcBef>
                  <a:spcPct val="0"/>
                </a:spcBef>
                <a:spcAft>
                  <a:spcPct val="0"/>
                </a:spcAft>
                <a:defRPr/>
              </a:pPr>
              <a:t>9/25/2016</a:t>
            </a:fld>
            <a:endParaRPr lang="it-IT">
              <a:solidFill>
                <a:prstClr val="black"/>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1F3C6ED0-455D-420F-A3D8-EB4517A1CDCC}" type="slidenum">
              <a:rPr lang="id-ID" altLang="en-US" smtClean="0"/>
              <a:pPr fontAlgn="base">
                <a:spcBef>
                  <a:spcPct val="0"/>
                </a:spcBef>
                <a:spcAft>
                  <a:spcPct val="0"/>
                </a:spcAft>
                <a:defRPr/>
              </a:pPr>
              <a:t>20</a:t>
            </a:fld>
            <a:endParaRPr lang="id-ID" altLang="en-US"/>
          </a:p>
        </p:txBody>
      </p:sp>
    </p:spTree>
    <p:extLst>
      <p:ext uri="{BB962C8B-B14F-4D97-AF65-F5344CB8AC3E}">
        <p14:creationId xmlns:p14="http://schemas.microsoft.com/office/powerpoint/2010/main" val="2131523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Sejarah Pembentukan TPID Sumut</a:t>
            </a:r>
            <a:endParaRPr lang="en-US" dirty="0"/>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71" y="2202433"/>
            <a:ext cx="6258062" cy="3193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91415" y="2084832"/>
            <a:ext cx="5400585" cy="4524315"/>
          </a:xfrm>
          <a:prstGeom prst="rect">
            <a:avLst/>
          </a:prstGeom>
        </p:spPr>
        <p:txBody>
          <a:bodyPr wrap="square">
            <a:spAutoFit/>
          </a:bodyPr>
          <a:lstStyle/>
          <a:p>
            <a:pPr marL="342900" indent="-342900">
              <a:buFont typeface="+mj-lt"/>
              <a:buAutoNum type="arabicPeriod"/>
            </a:pPr>
            <a:r>
              <a:rPr lang="id-ID" dirty="0"/>
              <a:t>Tim Pengendalian Inflasi Daerah (TPID) Provinsi Sumatera Utara dibentuk berdasarkan </a:t>
            </a:r>
            <a:r>
              <a:rPr lang="en-US" dirty="0"/>
              <a:t>SK </a:t>
            </a:r>
            <a:r>
              <a:rPr lang="en-US" dirty="0" err="1"/>
              <a:t>Gubernur</a:t>
            </a:r>
            <a:r>
              <a:rPr lang="en-US" dirty="0"/>
              <a:t> Sumut No. 188.44/37/KPTS/2010</a:t>
            </a:r>
            <a:r>
              <a:rPr lang="id-ID" dirty="0"/>
              <a:t>, tanggal 26 Januari 2010 tentang Pembentukan Tim Pengendalian Inflasi Daerah (TPID) Provinsi Sumatera Utara. </a:t>
            </a:r>
          </a:p>
          <a:p>
            <a:pPr marL="342900" indent="-342900">
              <a:buFont typeface="+mj-lt"/>
              <a:buAutoNum type="arabicPeriod"/>
            </a:pPr>
            <a:r>
              <a:rPr lang="id-ID" dirty="0"/>
              <a:t>Dalam pelaksanaan tugas pengendalian inflasi, TPID Provinsi Sumatera Utara bertanggung jawab kepada Gubernur Sumatera Utara selaku pengarah TPID Provinsi Sumatera Utara.</a:t>
            </a:r>
          </a:p>
          <a:p>
            <a:pPr marL="342900" indent="-342900">
              <a:buFont typeface="+mj-lt"/>
              <a:buAutoNum type="arabicPeriod"/>
            </a:pPr>
            <a:r>
              <a:rPr lang="id-ID" dirty="0"/>
              <a:t>Guna menunjang pelaksanaan tugas pengendalian inflasi dan mengawal pencapaian inflasi Provinsi Sumatera Utara dalam level yang terkendali, maka TPID Provinsi Sumatera Utara secara berkala mengadakan pertemuan atau rapat yang sekaligus memudahkan koordinasi antar anggota TPID. </a:t>
            </a:r>
          </a:p>
        </p:txBody>
      </p:sp>
      <p:cxnSp>
        <p:nvCxnSpPr>
          <p:cNvPr id="5" name="Straight Connector 4"/>
          <p:cNvCxnSpPr/>
          <p:nvPr/>
        </p:nvCxnSpPr>
        <p:spPr>
          <a:xfrm>
            <a:off x="6744072" y="1914400"/>
            <a:ext cx="0" cy="489654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6" name="Rectangle 3"/>
          <p:cNvSpPr>
            <a:spLocks noChangeArrowheads="1"/>
          </p:cNvSpPr>
          <p:nvPr/>
        </p:nvSpPr>
        <p:spPr bwMode="auto">
          <a:xfrm>
            <a:off x="125388" y="5513214"/>
            <a:ext cx="59989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sz="1600" b="1" i="0" u="none" strike="noStrike" cap="none" normalizeH="0" baseline="0" dirty="0">
                <a:ln>
                  <a:noFill/>
                </a:ln>
                <a:solidFill>
                  <a:srgbClr val="4F81BD"/>
                </a:solidFill>
                <a:effectLst/>
                <a:latin typeface="Calibri" pitchFamily="34" charset="0"/>
                <a:ea typeface="Calibri" pitchFamily="34" charset="0"/>
                <a:cs typeface="Times New Roman" pitchFamily="18" charset="0"/>
              </a:rPr>
              <a:t>Skema Dasar Perlunya Pembanetukan TPID Provinsi Suamtera Utara </a:t>
            </a:r>
            <a:endParaRPr kumimoji="0" lang="id-ID" sz="16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1647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d-ID" dirty="0"/>
              <a:t>Struktur Organisasi TPID Sumut</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893" y="1690300"/>
            <a:ext cx="3497179" cy="48883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75445" y="1803688"/>
            <a:ext cx="6768752" cy="2862322"/>
          </a:xfrm>
          <a:prstGeom prst="rect">
            <a:avLst/>
          </a:prstGeom>
        </p:spPr>
        <p:txBody>
          <a:bodyPr wrap="square">
            <a:spAutoFit/>
          </a:bodyPr>
          <a:lstStyle/>
          <a:p>
            <a:pPr marL="342900" indent="-342900">
              <a:buFont typeface="+mj-lt"/>
              <a:buAutoNum type="arabicPeriod"/>
            </a:pPr>
            <a:r>
              <a:rPr lang="id-ID" dirty="0"/>
              <a:t>TPID Provinsi Sumatera Utara telah menyusun struktur organisasi sesuai dengan Instruksi Menteri Dalam Negeri No. 027/1696/SJ tanggal 2 April 2016.</a:t>
            </a:r>
          </a:p>
          <a:p>
            <a:pPr marL="342900" indent="-342900">
              <a:buFont typeface="+mj-lt"/>
              <a:buAutoNum type="arabicPeriod"/>
            </a:pPr>
            <a:r>
              <a:rPr lang="id-ID" dirty="0"/>
              <a:t>Namun selain struktur sebagaimana Inmendagri, TPID Sumut juga menambahkan Tim Sekretariat yang bertugas :</a:t>
            </a:r>
          </a:p>
          <a:p>
            <a:pPr marL="800100" lvl="1" indent="-342900">
              <a:buFont typeface="+mj-lt"/>
              <a:buAutoNum type="alphaLcPeriod"/>
            </a:pPr>
            <a:r>
              <a:rPr lang="id-ID" dirty="0"/>
              <a:t>Melakukan fungsi sekretariat TPID (surat menyurat).</a:t>
            </a:r>
          </a:p>
          <a:p>
            <a:pPr marL="800100" lvl="1" indent="-342900">
              <a:buFont typeface="+mj-lt"/>
              <a:buAutoNum type="alphaLcPeriod"/>
            </a:pPr>
            <a:r>
              <a:rPr lang="id-ID" dirty="0"/>
              <a:t>Menghadiri undangan rapat TPID Kabupaten/Kota</a:t>
            </a:r>
          </a:p>
          <a:p>
            <a:pPr marL="800100" lvl="1" indent="-342900">
              <a:buFont typeface="+mj-lt"/>
              <a:buAutoNum type="alphaLcPeriod"/>
            </a:pPr>
            <a:r>
              <a:rPr lang="id-ID" dirty="0"/>
              <a:t>Mempersiapkan kegiatan lapangan TPID seperti inspeksi mendadak (Sidak) pasar, kunjungan sentra produksi, operasi pasar, talkshow dan kegiatan lapangan lainnya.</a:t>
            </a:r>
          </a:p>
        </p:txBody>
      </p:sp>
      <p:sp>
        <p:nvSpPr>
          <p:cNvPr id="7" name="Title 1"/>
          <p:cNvSpPr txBox="1">
            <a:spLocks/>
          </p:cNvSpPr>
          <p:nvPr/>
        </p:nvSpPr>
        <p:spPr>
          <a:xfrm>
            <a:off x="344856" y="4810026"/>
            <a:ext cx="5688632" cy="93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dirty="0"/>
              <a:t>Prestasi TPID Sumut</a:t>
            </a:r>
          </a:p>
        </p:txBody>
      </p:sp>
      <p:sp>
        <p:nvSpPr>
          <p:cNvPr id="8" name="Rectangle 7"/>
          <p:cNvSpPr/>
          <p:nvPr/>
        </p:nvSpPr>
        <p:spPr>
          <a:xfrm>
            <a:off x="2793128" y="5549214"/>
            <a:ext cx="4551069" cy="1200329"/>
          </a:xfrm>
          <a:prstGeom prst="rect">
            <a:avLst/>
          </a:prstGeom>
        </p:spPr>
        <p:txBody>
          <a:bodyPr wrap="square">
            <a:spAutoFit/>
          </a:bodyPr>
          <a:lstStyle/>
          <a:p>
            <a:r>
              <a:rPr lang="id-ID" dirty="0"/>
              <a:t>TPID Provinsi Sumatera Utara telah meraih 4 kali penghargaan TPID Provinsi terbaik di kawasan Sumatera pada tahun kinerja 2011, 2012, 2014 dan 2015</a:t>
            </a:r>
          </a:p>
        </p:txBody>
      </p:sp>
      <p:pic>
        <p:nvPicPr>
          <p:cNvPr id="9" name="Picture 3" descr="C:\Users\rizky_sp\Documents\OFFICE\TRUE WORK\TPID\TPID 2015\150527 Rakornas TPID\20150527 RAKORNAS TPID\IMG_35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583" t="51885" r="49811"/>
          <a:stretch/>
        </p:blipFill>
        <p:spPr bwMode="auto">
          <a:xfrm>
            <a:off x="455300" y="5572141"/>
            <a:ext cx="523413" cy="1149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rizky_sp\Documents\OFFICE\TRUE WORK\TPID\TPID 2015\150527 Rakornas TPID\20150527 RAKORNAS TPID\IMG_35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583" t="51885" r="49811"/>
          <a:stretch/>
        </p:blipFill>
        <p:spPr bwMode="auto">
          <a:xfrm>
            <a:off x="1007937" y="5572141"/>
            <a:ext cx="523413" cy="1149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rizky_sp\Documents\OFFICE\TRUE WORK\TPID\TPID 2015\150527 Rakornas TPID\20150527 RAKORNAS TPID\IMG_35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583" t="51885" r="49811"/>
          <a:stretch/>
        </p:blipFill>
        <p:spPr bwMode="auto">
          <a:xfrm>
            <a:off x="1606635" y="5545005"/>
            <a:ext cx="523413" cy="1149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rizky_sp\Documents\OFFICE\TRUE WORK\TPID\TPID 2015\150527 Rakornas TPID\20150527 RAKORNAS TPID\IMG_35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583" t="51885" r="49811"/>
          <a:stretch/>
        </p:blipFill>
        <p:spPr bwMode="auto">
          <a:xfrm>
            <a:off x="2159272" y="5545005"/>
            <a:ext cx="523413" cy="114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777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Kegiatan Rutin TPID Sumut</a:t>
            </a:r>
            <a:endParaRPr lang="en-US" dirty="0"/>
          </a:p>
        </p:txBody>
      </p:sp>
      <p:pic>
        <p:nvPicPr>
          <p:cNvPr id="16" name="Picture 15"/>
          <p:cNvPicPr>
            <a:picLocks noChangeAspect="1"/>
          </p:cNvPicPr>
          <p:nvPr/>
        </p:nvPicPr>
        <p:blipFill>
          <a:blip r:embed="rId2"/>
          <a:stretch>
            <a:fillRect/>
          </a:stretch>
        </p:blipFill>
        <p:spPr>
          <a:xfrm>
            <a:off x="761754" y="1760362"/>
            <a:ext cx="10244819" cy="5097637"/>
          </a:xfrm>
          <a:prstGeom prst="rect">
            <a:avLst/>
          </a:prstGeom>
        </p:spPr>
      </p:pic>
      <p:sp>
        <p:nvSpPr>
          <p:cNvPr id="3" name="TextBox 2"/>
          <p:cNvSpPr txBox="1"/>
          <p:nvPr/>
        </p:nvSpPr>
        <p:spPr>
          <a:xfrm>
            <a:off x="8079475" y="6273225"/>
            <a:ext cx="2784143" cy="553998"/>
          </a:xfrm>
          <a:prstGeom prst="rect">
            <a:avLst/>
          </a:prstGeom>
          <a:solidFill>
            <a:schemeClr val="bg1"/>
          </a:solidFill>
        </p:spPr>
        <p:txBody>
          <a:bodyPr wrap="square" rtlCol="0">
            <a:spAutoFit/>
          </a:bodyPr>
          <a:lstStyle/>
          <a:p>
            <a:pPr algn="ctr"/>
            <a:r>
              <a:rPr lang="id-ID" sz="1500" dirty="0"/>
              <a:t>Komunikasi Kebijakan ketika ekspektasi inflasi tinggi</a:t>
            </a:r>
          </a:p>
        </p:txBody>
      </p:sp>
    </p:spTree>
    <p:extLst>
      <p:ext uri="{BB962C8B-B14F-4D97-AF65-F5344CB8AC3E}">
        <p14:creationId xmlns:p14="http://schemas.microsoft.com/office/powerpoint/2010/main" val="257592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4931668" y="1767005"/>
            <a:ext cx="7056784" cy="3456384"/>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id-ID" sz="5400" i="1"/>
              <a:t>Program Jangka Pendek </a:t>
            </a:r>
            <a:br>
              <a:rPr lang="id-ID" sz="5400" i="1"/>
            </a:br>
            <a:r>
              <a:rPr lang="id-ID" sz="5400" i="1"/>
              <a:t>Roadmap Pengendalian </a:t>
            </a:r>
            <a:br>
              <a:rPr lang="id-ID" sz="5400" i="1"/>
            </a:br>
            <a:r>
              <a:rPr lang="id-ID" sz="5400" i="1"/>
              <a:t>Inflasi Daerah</a:t>
            </a:r>
            <a:endParaRPr lang="id-ID" sz="5400" i="1" dirty="0"/>
          </a:p>
        </p:txBody>
      </p:sp>
      <p:pic>
        <p:nvPicPr>
          <p:cNvPr id="5" name="Picture 4">
            <a:hlinkClick r:id="rId2" action="ppaction://hlinkpres?slideindex=1&amp;slidetit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86" y="432109"/>
            <a:ext cx="5178258" cy="5974914"/>
          </a:xfrm>
          <a:prstGeom prst="rect">
            <a:avLst/>
          </a:prstGeom>
        </p:spPr>
      </p:pic>
      <p:grpSp>
        <p:nvGrpSpPr>
          <p:cNvPr id="6" name="Group 5"/>
          <p:cNvGrpSpPr/>
          <p:nvPr/>
        </p:nvGrpSpPr>
        <p:grpSpPr>
          <a:xfrm>
            <a:off x="2720573" y="260648"/>
            <a:ext cx="1183776" cy="1985244"/>
            <a:chOff x="7579224" y="72156"/>
            <a:chExt cx="1488576" cy="2671044"/>
          </a:xfrm>
        </p:grpSpPr>
        <p:sp>
          <p:nvSpPr>
            <p:cNvPr id="7" name="Rectangle 6"/>
            <p:cNvSpPr/>
            <p:nvPr/>
          </p:nvSpPr>
          <p:spPr>
            <a:xfrm>
              <a:off x="8262302" y="1371600"/>
              <a:ext cx="116356" cy="137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579224" y="72156"/>
              <a:ext cx="1488576" cy="1423806"/>
              <a:chOff x="876300" y="304800"/>
              <a:chExt cx="1333500" cy="1295400"/>
            </a:xfrm>
            <a:solidFill>
              <a:srgbClr val="C00000"/>
            </a:solidFill>
          </p:grpSpPr>
          <p:sp>
            <p:nvSpPr>
              <p:cNvPr id="9" name="Oval 8"/>
              <p:cNvSpPr/>
              <p:nvPr/>
            </p:nvSpPr>
            <p:spPr>
              <a:xfrm>
                <a:off x="876300" y="304800"/>
                <a:ext cx="1333500" cy="1295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28700" y="457200"/>
                <a:ext cx="1028700" cy="995759"/>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06098" y="777498"/>
                <a:ext cx="1172706" cy="414427"/>
              </a:xfrm>
              <a:prstGeom prst="rect">
                <a:avLst/>
              </a:prstGeom>
              <a:noFill/>
            </p:spPr>
            <p:txBody>
              <a:bodyPr wrap="square" rtlCol="0">
                <a:spAutoFit/>
              </a:bodyPr>
              <a:lstStyle/>
              <a:p>
                <a:r>
                  <a:rPr lang="en-US" sz="1600" b="1" dirty="0">
                    <a:solidFill>
                      <a:schemeClr val="bg1"/>
                    </a:solidFill>
                  </a:rPr>
                  <a:t>3,5%±1%</a:t>
                </a:r>
              </a:p>
            </p:txBody>
          </p:sp>
        </p:grpSp>
      </p:grpSp>
    </p:spTree>
    <p:extLst>
      <p:ext uri="{BB962C8B-B14F-4D97-AF65-F5344CB8AC3E}">
        <p14:creationId xmlns:p14="http://schemas.microsoft.com/office/powerpoint/2010/main" val="660283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104" y="263186"/>
            <a:ext cx="9720072" cy="1499616"/>
          </a:xfrm>
        </p:spPr>
        <p:txBody>
          <a:bodyPr>
            <a:normAutofit fontScale="90000"/>
          </a:bodyPr>
          <a:lstStyle/>
          <a:p>
            <a:r>
              <a:rPr lang="id-ID" sz="5400" dirty="0"/>
              <a:t>Program Jangka Pendek Roadmap Pengendalian Inflasi Sumatera Utara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04" y="1576866"/>
            <a:ext cx="10754436" cy="528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424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sz="5400" dirty="0"/>
              <a:t>Program Jangka Pendek Roadmap Pengendalian Inflasi Sumatera Utara</a:t>
            </a:r>
            <a:endParaRPr lang="en-US" dirty="0"/>
          </a:p>
        </p:txBody>
      </p:sp>
      <p:sp>
        <p:nvSpPr>
          <p:cNvPr id="17" name="Rectangle 16"/>
          <p:cNvSpPr/>
          <p:nvPr/>
        </p:nvSpPr>
        <p:spPr>
          <a:xfrm>
            <a:off x="180456" y="2245292"/>
            <a:ext cx="11737304" cy="4016003"/>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a:off x="260224" y="2084832"/>
            <a:ext cx="1917032" cy="432048"/>
          </a:xfrm>
          <a:prstGeom prst="rect">
            <a:avLst/>
          </a:prstGeom>
          <a:solidFill>
            <a:schemeClr val="bg2">
              <a:lumMod val="1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id-ID" dirty="0">
                <a:solidFill>
                  <a:schemeClr val="bg1"/>
                </a:solidFill>
              </a:rPr>
              <a:t>Lainnya</a:t>
            </a:r>
          </a:p>
        </p:txBody>
      </p:sp>
      <p:sp>
        <p:nvSpPr>
          <p:cNvPr id="19" name="Rectangle 18"/>
          <p:cNvSpPr/>
          <p:nvPr/>
        </p:nvSpPr>
        <p:spPr>
          <a:xfrm>
            <a:off x="260224" y="2765479"/>
            <a:ext cx="4300888" cy="1983648"/>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600" b="1" dirty="0">
                <a:solidFill>
                  <a:schemeClr val="bg1"/>
                </a:solidFill>
              </a:rPr>
              <a:t>Operasi Pasar Murah</a:t>
            </a:r>
          </a:p>
          <a:p>
            <a:pPr marL="342900" indent="-342900">
              <a:buAutoNum type="arabicPeriod"/>
            </a:pPr>
            <a:r>
              <a:rPr lang="id-ID" sz="1400" dirty="0">
                <a:solidFill>
                  <a:schemeClr val="bg1"/>
                </a:solidFill>
              </a:rPr>
              <a:t>Komoditas operasi pasar murah melalui BULOG dilakukan untuk komoditas: Cabai Merah, Beras, Minyak Goreng, Gula Pasir, Daging Sapi dan Bawang Merah.</a:t>
            </a:r>
          </a:p>
          <a:p>
            <a:pPr marL="342900" indent="-342900">
              <a:buAutoNum type="arabicPeriod"/>
            </a:pPr>
            <a:r>
              <a:rPr lang="id-ID" sz="1400" dirty="0">
                <a:solidFill>
                  <a:schemeClr val="bg1"/>
                </a:solidFill>
              </a:rPr>
              <a:t>Perluasan komoditas operasi pasar telah dilakukan sejak awal tahun 2016 dengan menggunakan anggaran komersial BULOG.</a:t>
            </a:r>
          </a:p>
        </p:txBody>
      </p:sp>
      <p:sp>
        <p:nvSpPr>
          <p:cNvPr id="20" name="Rectangle 19"/>
          <p:cNvSpPr/>
          <p:nvPr/>
        </p:nvSpPr>
        <p:spPr>
          <a:xfrm>
            <a:off x="4640880" y="2765479"/>
            <a:ext cx="2524352" cy="1047544"/>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Penyaluran olahan cabai merah bubuk dan produk turunan lainnya dari UMKM melalui BULOGMART</a:t>
            </a:r>
          </a:p>
        </p:txBody>
      </p:sp>
      <p:sp>
        <p:nvSpPr>
          <p:cNvPr id="21" name="Rectangle 20"/>
          <p:cNvSpPr/>
          <p:nvPr/>
        </p:nvSpPr>
        <p:spPr>
          <a:xfrm>
            <a:off x="4640880" y="3885032"/>
            <a:ext cx="2524352" cy="864096"/>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err="1">
                <a:solidFill>
                  <a:schemeClr val="bg1"/>
                </a:solidFill>
              </a:rPr>
              <a:t>Talkshow</a:t>
            </a:r>
            <a:r>
              <a:rPr lang="id-ID" sz="1400" dirty="0">
                <a:solidFill>
                  <a:schemeClr val="bg1"/>
                </a:solidFill>
              </a:rPr>
              <a:t> televisi dan radio terkait </a:t>
            </a:r>
            <a:r>
              <a:rPr lang="id-ID" sz="1400" dirty="0" err="1">
                <a:solidFill>
                  <a:schemeClr val="bg1"/>
                </a:solidFill>
              </a:rPr>
              <a:t>konsumi</a:t>
            </a:r>
            <a:r>
              <a:rPr lang="id-ID" sz="1400" dirty="0">
                <a:solidFill>
                  <a:schemeClr val="bg1"/>
                </a:solidFill>
              </a:rPr>
              <a:t> bijak dan ketersediaan pasokan</a:t>
            </a:r>
          </a:p>
        </p:txBody>
      </p:sp>
      <p:sp>
        <p:nvSpPr>
          <p:cNvPr id="22" name="Rectangle 21"/>
          <p:cNvSpPr/>
          <p:nvPr/>
        </p:nvSpPr>
        <p:spPr>
          <a:xfrm>
            <a:off x="7245000" y="2765479"/>
            <a:ext cx="2524352" cy="1047544"/>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err="1">
                <a:solidFill>
                  <a:schemeClr val="bg1"/>
                </a:solidFill>
              </a:rPr>
              <a:t>Aktivtas</a:t>
            </a:r>
            <a:r>
              <a:rPr lang="id-ID" sz="1400" dirty="0">
                <a:solidFill>
                  <a:schemeClr val="bg1"/>
                </a:solidFill>
              </a:rPr>
              <a:t> fitur </a:t>
            </a:r>
            <a:r>
              <a:rPr lang="id-ID" sz="1400" i="1" dirty="0" err="1">
                <a:solidFill>
                  <a:schemeClr val="bg1"/>
                </a:solidFill>
              </a:rPr>
              <a:t>early</a:t>
            </a:r>
            <a:r>
              <a:rPr lang="id-ID" sz="1400" i="1" dirty="0">
                <a:solidFill>
                  <a:schemeClr val="bg1"/>
                </a:solidFill>
              </a:rPr>
              <a:t> </a:t>
            </a:r>
            <a:r>
              <a:rPr lang="id-ID" sz="1400" i="1" dirty="0" err="1">
                <a:solidFill>
                  <a:schemeClr val="bg1"/>
                </a:solidFill>
              </a:rPr>
              <a:t>warning</a:t>
            </a:r>
            <a:r>
              <a:rPr lang="id-ID" sz="1400" i="1" dirty="0">
                <a:solidFill>
                  <a:schemeClr val="bg1"/>
                </a:solidFill>
              </a:rPr>
              <a:t> </a:t>
            </a:r>
            <a:r>
              <a:rPr lang="id-ID" sz="1400" i="1" dirty="0" err="1">
                <a:solidFill>
                  <a:schemeClr val="bg1"/>
                </a:solidFill>
              </a:rPr>
              <a:t>system</a:t>
            </a:r>
            <a:r>
              <a:rPr lang="id-ID" sz="1400" i="1" dirty="0">
                <a:solidFill>
                  <a:schemeClr val="bg1"/>
                </a:solidFill>
              </a:rPr>
              <a:t> </a:t>
            </a:r>
            <a:r>
              <a:rPr lang="id-ID" sz="1400" dirty="0">
                <a:solidFill>
                  <a:schemeClr val="bg1"/>
                </a:solidFill>
              </a:rPr>
              <a:t>pada PIHPS Sumut melalui </a:t>
            </a:r>
            <a:r>
              <a:rPr lang="id-ID" sz="1400" dirty="0" err="1">
                <a:solidFill>
                  <a:schemeClr val="bg1"/>
                </a:solidFill>
              </a:rPr>
              <a:t>DisperindagSU</a:t>
            </a:r>
            <a:r>
              <a:rPr lang="id-ID" sz="1400" dirty="0">
                <a:solidFill>
                  <a:schemeClr val="bg1"/>
                </a:solidFill>
              </a:rPr>
              <a:t> sebagai alat </a:t>
            </a:r>
            <a:r>
              <a:rPr lang="id-ID" sz="1400" dirty="0" err="1">
                <a:solidFill>
                  <a:schemeClr val="bg1"/>
                </a:solidFill>
              </a:rPr>
              <a:t>monitoring</a:t>
            </a:r>
            <a:endParaRPr lang="id-ID" sz="1400" dirty="0">
              <a:solidFill>
                <a:schemeClr val="bg1"/>
              </a:solidFill>
            </a:endParaRPr>
          </a:p>
        </p:txBody>
      </p:sp>
      <p:sp>
        <p:nvSpPr>
          <p:cNvPr id="23" name="Rectangle 22"/>
          <p:cNvSpPr/>
          <p:nvPr/>
        </p:nvSpPr>
        <p:spPr>
          <a:xfrm>
            <a:off x="7245000" y="3885032"/>
            <a:ext cx="2524352" cy="864096"/>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Program </a:t>
            </a:r>
            <a:r>
              <a:rPr lang="id-ID" sz="1400" i="1" dirty="0">
                <a:solidFill>
                  <a:schemeClr val="bg1"/>
                </a:solidFill>
              </a:rPr>
              <a:t>One Day </a:t>
            </a:r>
            <a:r>
              <a:rPr lang="id-ID" sz="1400" i="1" dirty="0" err="1">
                <a:solidFill>
                  <a:schemeClr val="bg1"/>
                </a:solidFill>
              </a:rPr>
              <a:t>No</a:t>
            </a:r>
            <a:r>
              <a:rPr lang="id-ID" sz="1400" i="1" dirty="0">
                <a:solidFill>
                  <a:schemeClr val="bg1"/>
                </a:solidFill>
              </a:rPr>
              <a:t> </a:t>
            </a:r>
            <a:r>
              <a:rPr lang="id-ID" sz="1400" i="1" dirty="0" err="1">
                <a:solidFill>
                  <a:schemeClr val="bg1"/>
                </a:solidFill>
              </a:rPr>
              <a:t>Rice</a:t>
            </a:r>
            <a:r>
              <a:rPr lang="id-ID" sz="1400" i="1" dirty="0">
                <a:solidFill>
                  <a:schemeClr val="bg1"/>
                </a:solidFill>
              </a:rPr>
              <a:t> </a:t>
            </a:r>
            <a:r>
              <a:rPr lang="id-ID" sz="1400" dirty="0">
                <a:solidFill>
                  <a:schemeClr val="bg1"/>
                </a:solidFill>
              </a:rPr>
              <a:t>di kalangan PNS</a:t>
            </a:r>
          </a:p>
        </p:txBody>
      </p:sp>
      <p:sp>
        <p:nvSpPr>
          <p:cNvPr id="24" name="Rectangle 23"/>
          <p:cNvSpPr/>
          <p:nvPr/>
        </p:nvSpPr>
        <p:spPr>
          <a:xfrm>
            <a:off x="9860825" y="2765479"/>
            <a:ext cx="1984927" cy="756697"/>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Penguatan kelembagaan petani dan </a:t>
            </a:r>
            <a:r>
              <a:rPr lang="id-ID" sz="1400" dirty="0" err="1">
                <a:solidFill>
                  <a:schemeClr val="bg1"/>
                </a:solidFill>
              </a:rPr>
              <a:t>klaster</a:t>
            </a:r>
            <a:endParaRPr lang="id-ID" sz="1400" dirty="0">
              <a:solidFill>
                <a:schemeClr val="bg1"/>
              </a:solidFill>
            </a:endParaRPr>
          </a:p>
        </p:txBody>
      </p:sp>
      <p:sp>
        <p:nvSpPr>
          <p:cNvPr id="25" name="Rectangle 24"/>
          <p:cNvSpPr/>
          <p:nvPr/>
        </p:nvSpPr>
        <p:spPr>
          <a:xfrm>
            <a:off x="9860825" y="3650598"/>
            <a:ext cx="1984927" cy="1098529"/>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Program sertifikasi lahan pertanian sebagai agunan kredit (masih dilakukan sosialisasi)</a:t>
            </a:r>
          </a:p>
        </p:txBody>
      </p:sp>
      <p:sp>
        <p:nvSpPr>
          <p:cNvPr id="26" name="Rectangle 25"/>
          <p:cNvSpPr/>
          <p:nvPr/>
        </p:nvSpPr>
        <p:spPr>
          <a:xfrm>
            <a:off x="290185" y="4900740"/>
            <a:ext cx="3562679" cy="1098529"/>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B</a:t>
            </a:r>
            <a:r>
              <a:rPr lang="en-US" sz="1400" dirty="0" err="1">
                <a:solidFill>
                  <a:schemeClr val="bg1"/>
                </a:solidFill>
              </a:rPr>
              <a:t>eker</a:t>
            </a:r>
            <a:r>
              <a:rPr lang="id-ID" sz="1400" dirty="0">
                <a:solidFill>
                  <a:schemeClr val="bg1"/>
                </a:solidFill>
              </a:rPr>
              <a:t>j</a:t>
            </a:r>
            <a:r>
              <a:rPr lang="en-US" sz="1400" dirty="0" err="1">
                <a:solidFill>
                  <a:schemeClr val="bg1"/>
                </a:solidFill>
              </a:rPr>
              <a:t>asama</a:t>
            </a:r>
            <a:r>
              <a:rPr lang="en-US" sz="1400" dirty="0">
                <a:solidFill>
                  <a:schemeClr val="bg1"/>
                </a:solidFill>
              </a:rPr>
              <a:t> </a:t>
            </a:r>
            <a:r>
              <a:rPr lang="en-US" sz="1400" dirty="0" err="1">
                <a:solidFill>
                  <a:schemeClr val="bg1"/>
                </a:solidFill>
              </a:rPr>
              <a:t>dengan</a:t>
            </a:r>
            <a:r>
              <a:rPr lang="en-US" sz="1400" dirty="0">
                <a:solidFill>
                  <a:schemeClr val="bg1"/>
                </a:solidFill>
              </a:rPr>
              <a:t> </a:t>
            </a:r>
            <a:r>
              <a:rPr lang="en-US" sz="1400" dirty="0" err="1">
                <a:solidFill>
                  <a:schemeClr val="bg1"/>
                </a:solidFill>
              </a:rPr>
              <a:t>pengawas</a:t>
            </a:r>
            <a:r>
              <a:rPr lang="en-US" sz="1400" dirty="0">
                <a:solidFill>
                  <a:schemeClr val="bg1"/>
                </a:solidFill>
              </a:rPr>
              <a:t> </a:t>
            </a:r>
            <a:r>
              <a:rPr lang="en-US" sz="1400" dirty="0" err="1">
                <a:solidFill>
                  <a:schemeClr val="bg1"/>
                </a:solidFill>
              </a:rPr>
              <a:t>industri</a:t>
            </a:r>
            <a:r>
              <a:rPr lang="en-US" sz="1400" dirty="0">
                <a:solidFill>
                  <a:schemeClr val="bg1"/>
                </a:solidFill>
              </a:rPr>
              <a:t> </a:t>
            </a:r>
            <a:r>
              <a:rPr lang="en-US" sz="1400" dirty="0" err="1">
                <a:solidFill>
                  <a:schemeClr val="bg1"/>
                </a:solidFill>
              </a:rPr>
              <a:t>pakan</a:t>
            </a:r>
            <a:r>
              <a:rPr lang="en-US" sz="1400" dirty="0">
                <a:solidFill>
                  <a:schemeClr val="bg1"/>
                </a:solidFill>
              </a:rPr>
              <a:t> </a:t>
            </a:r>
            <a:r>
              <a:rPr lang="en-US" sz="1400" dirty="0" err="1">
                <a:solidFill>
                  <a:schemeClr val="bg1"/>
                </a:solidFill>
              </a:rPr>
              <a:t>dari</a:t>
            </a:r>
            <a:r>
              <a:rPr lang="en-US" sz="1400" dirty="0">
                <a:solidFill>
                  <a:schemeClr val="bg1"/>
                </a:solidFill>
              </a:rPr>
              <a:t> </a:t>
            </a:r>
            <a:r>
              <a:rPr lang="en-US" sz="1400" dirty="0" err="1">
                <a:solidFill>
                  <a:schemeClr val="bg1"/>
                </a:solidFill>
              </a:rPr>
              <a:t>Dinas</a:t>
            </a:r>
            <a:r>
              <a:rPr lang="en-US" sz="1400" dirty="0">
                <a:solidFill>
                  <a:schemeClr val="bg1"/>
                </a:solidFill>
              </a:rPr>
              <a:t> </a:t>
            </a:r>
            <a:r>
              <a:rPr lang="en-US" sz="1400" dirty="0" err="1">
                <a:solidFill>
                  <a:schemeClr val="bg1"/>
                </a:solidFill>
              </a:rPr>
              <a:t>Pertanian</a:t>
            </a:r>
            <a:r>
              <a:rPr lang="en-US" sz="1400" dirty="0">
                <a:solidFill>
                  <a:schemeClr val="bg1"/>
                </a:solidFill>
              </a:rPr>
              <a:t> </a:t>
            </a:r>
            <a:r>
              <a:rPr lang="en-US" sz="1400" dirty="0" err="1">
                <a:solidFill>
                  <a:schemeClr val="bg1"/>
                </a:solidFill>
              </a:rPr>
              <a:t>dan</a:t>
            </a:r>
            <a:r>
              <a:rPr lang="en-US" sz="1400" dirty="0">
                <a:solidFill>
                  <a:schemeClr val="bg1"/>
                </a:solidFill>
              </a:rPr>
              <a:t> </a:t>
            </a:r>
            <a:r>
              <a:rPr lang="id-ID" sz="1400" dirty="0">
                <a:solidFill>
                  <a:schemeClr val="bg1"/>
                </a:solidFill>
              </a:rPr>
              <a:t>K</a:t>
            </a:r>
            <a:r>
              <a:rPr lang="en-US" sz="1400" dirty="0" err="1">
                <a:solidFill>
                  <a:schemeClr val="bg1"/>
                </a:solidFill>
              </a:rPr>
              <a:t>elautan</a:t>
            </a:r>
            <a:r>
              <a:rPr lang="en-US" sz="1400" dirty="0">
                <a:solidFill>
                  <a:schemeClr val="bg1"/>
                </a:solidFill>
              </a:rPr>
              <a:t> </a:t>
            </a:r>
            <a:r>
              <a:rPr lang="id-ID" sz="1400" dirty="0">
                <a:solidFill>
                  <a:schemeClr val="bg1"/>
                </a:solidFill>
              </a:rPr>
              <a:t>K</a:t>
            </a:r>
            <a:r>
              <a:rPr lang="en-US" sz="1400" dirty="0" err="1">
                <a:solidFill>
                  <a:schemeClr val="bg1"/>
                </a:solidFill>
              </a:rPr>
              <a:t>ota</a:t>
            </a:r>
            <a:r>
              <a:rPr lang="en-US" sz="1400" dirty="0">
                <a:solidFill>
                  <a:schemeClr val="bg1"/>
                </a:solidFill>
              </a:rPr>
              <a:t> </a:t>
            </a:r>
            <a:r>
              <a:rPr lang="id-ID" sz="1400" dirty="0">
                <a:solidFill>
                  <a:schemeClr val="bg1"/>
                </a:solidFill>
              </a:rPr>
              <a:t>M</a:t>
            </a:r>
            <a:r>
              <a:rPr lang="en-US" sz="1400" dirty="0" err="1">
                <a:solidFill>
                  <a:schemeClr val="bg1"/>
                </a:solidFill>
              </a:rPr>
              <a:t>edan</a:t>
            </a:r>
            <a:r>
              <a:rPr lang="en-US" sz="1400" dirty="0">
                <a:solidFill>
                  <a:schemeClr val="bg1"/>
                </a:solidFill>
              </a:rPr>
              <a:t> </a:t>
            </a:r>
            <a:r>
              <a:rPr lang="en-US" sz="1400" dirty="0" err="1">
                <a:solidFill>
                  <a:schemeClr val="bg1"/>
                </a:solidFill>
              </a:rPr>
              <a:t>untuk</a:t>
            </a:r>
            <a:r>
              <a:rPr lang="en-US" sz="1400" dirty="0">
                <a:solidFill>
                  <a:schemeClr val="bg1"/>
                </a:solidFill>
              </a:rPr>
              <a:t> </a:t>
            </a:r>
            <a:r>
              <a:rPr lang="en-US" sz="1400" dirty="0" err="1">
                <a:solidFill>
                  <a:schemeClr val="bg1"/>
                </a:solidFill>
              </a:rPr>
              <a:t>memantau</a:t>
            </a:r>
            <a:r>
              <a:rPr lang="en-US" sz="1400" dirty="0">
                <a:solidFill>
                  <a:schemeClr val="bg1"/>
                </a:solidFill>
              </a:rPr>
              <a:t> </a:t>
            </a:r>
            <a:r>
              <a:rPr lang="en-US" sz="1400" dirty="0" err="1">
                <a:solidFill>
                  <a:schemeClr val="bg1"/>
                </a:solidFill>
              </a:rPr>
              <a:t>ketersediaan</a:t>
            </a:r>
            <a:r>
              <a:rPr lang="en-US" sz="1400" dirty="0">
                <a:solidFill>
                  <a:schemeClr val="bg1"/>
                </a:solidFill>
              </a:rPr>
              <a:t> </a:t>
            </a:r>
            <a:r>
              <a:rPr lang="en-US" sz="1400" dirty="0" err="1">
                <a:solidFill>
                  <a:schemeClr val="bg1"/>
                </a:solidFill>
              </a:rPr>
              <a:t>pakan</a:t>
            </a:r>
            <a:r>
              <a:rPr lang="en-US" sz="1400" dirty="0">
                <a:solidFill>
                  <a:schemeClr val="bg1"/>
                </a:solidFill>
              </a:rPr>
              <a:t> </a:t>
            </a:r>
            <a:r>
              <a:rPr lang="en-US" sz="1400" dirty="0" err="1">
                <a:solidFill>
                  <a:schemeClr val="bg1"/>
                </a:solidFill>
              </a:rPr>
              <a:t>ternak</a:t>
            </a:r>
            <a:endParaRPr lang="id-ID" sz="1400" dirty="0">
              <a:solidFill>
                <a:schemeClr val="bg1"/>
              </a:solidFill>
            </a:endParaRPr>
          </a:p>
        </p:txBody>
      </p:sp>
      <p:sp>
        <p:nvSpPr>
          <p:cNvPr id="27" name="Rectangle 26"/>
          <p:cNvSpPr/>
          <p:nvPr/>
        </p:nvSpPr>
        <p:spPr>
          <a:xfrm>
            <a:off x="3996881" y="4900740"/>
            <a:ext cx="2664296" cy="1098529"/>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Pembangunan pabrik es </a:t>
            </a:r>
            <a:r>
              <a:rPr lang="id-ID" sz="1400" i="1" dirty="0">
                <a:solidFill>
                  <a:schemeClr val="bg1"/>
                </a:solidFill>
              </a:rPr>
              <a:t>(</a:t>
            </a:r>
            <a:r>
              <a:rPr lang="id-ID" sz="1400" i="1" dirty="0" err="1">
                <a:solidFill>
                  <a:schemeClr val="bg1"/>
                </a:solidFill>
              </a:rPr>
              <a:t>cold</a:t>
            </a:r>
            <a:r>
              <a:rPr lang="id-ID" sz="1400" i="1" dirty="0">
                <a:solidFill>
                  <a:schemeClr val="bg1"/>
                </a:solidFill>
              </a:rPr>
              <a:t> </a:t>
            </a:r>
            <a:r>
              <a:rPr lang="id-ID" sz="1400" i="1" dirty="0" err="1">
                <a:solidFill>
                  <a:schemeClr val="bg1"/>
                </a:solidFill>
              </a:rPr>
              <a:t>storage</a:t>
            </a:r>
            <a:r>
              <a:rPr lang="id-ID" sz="1400" i="1" dirty="0">
                <a:solidFill>
                  <a:schemeClr val="bg1"/>
                </a:solidFill>
              </a:rPr>
              <a:t>)</a:t>
            </a:r>
            <a:r>
              <a:rPr lang="en-US" sz="1400" i="1" dirty="0">
                <a:solidFill>
                  <a:schemeClr val="bg1"/>
                </a:solidFill>
              </a:rPr>
              <a:t> </a:t>
            </a:r>
            <a:r>
              <a:rPr lang="en-US" sz="1400" dirty="0" err="1">
                <a:solidFill>
                  <a:schemeClr val="bg1"/>
                </a:solidFill>
              </a:rPr>
              <a:t>sedang</a:t>
            </a:r>
            <a:r>
              <a:rPr lang="en-US" sz="1400" dirty="0">
                <a:solidFill>
                  <a:schemeClr val="bg1"/>
                </a:solidFill>
              </a:rPr>
              <a:t> </a:t>
            </a:r>
            <a:r>
              <a:rPr lang="en-US" sz="1400" dirty="0" err="1">
                <a:solidFill>
                  <a:schemeClr val="bg1"/>
                </a:solidFill>
              </a:rPr>
              <a:t>dalam</a:t>
            </a:r>
            <a:r>
              <a:rPr lang="en-US" sz="1400" dirty="0">
                <a:solidFill>
                  <a:schemeClr val="bg1"/>
                </a:solidFill>
              </a:rPr>
              <a:t> </a:t>
            </a:r>
            <a:r>
              <a:rPr lang="en-US" sz="1400" dirty="0" err="1">
                <a:solidFill>
                  <a:schemeClr val="bg1"/>
                </a:solidFill>
              </a:rPr>
              <a:t>tahap</a:t>
            </a:r>
            <a:r>
              <a:rPr lang="en-US" sz="1400" dirty="0">
                <a:solidFill>
                  <a:schemeClr val="bg1"/>
                </a:solidFill>
              </a:rPr>
              <a:t> </a:t>
            </a:r>
            <a:r>
              <a:rPr lang="en-US" sz="1400" dirty="0" err="1">
                <a:solidFill>
                  <a:schemeClr val="bg1"/>
                </a:solidFill>
              </a:rPr>
              <a:t>pembangunan</a:t>
            </a:r>
            <a:r>
              <a:rPr lang="en-US" sz="1400" dirty="0">
                <a:solidFill>
                  <a:schemeClr val="bg1"/>
                </a:solidFill>
              </a:rPr>
              <a:t> di </a:t>
            </a:r>
            <a:r>
              <a:rPr lang="en-US" sz="1400" dirty="0" err="1">
                <a:solidFill>
                  <a:schemeClr val="bg1"/>
                </a:solidFill>
              </a:rPr>
              <a:t>Kabupaten</a:t>
            </a:r>
            <a:r>
              <a:rPr lang="en-US" sz="1400" dirty="0">
                <a:solidFill>
                  <a:schemeClr val="bg1"/>
                </a:solidFill>
              </a:rPr>
              <a:t> </a:t>
            </a:r>
            <a:r>
              <a:rPr lang="en-US" sz="1400" dirty="0" err="1">
                <a:solidFill>
                  <a:schemeClr val="bg1"/>
                </a:solidFill>
              </a:rPr>
              <a:t>Langkat</a:t>
            </a:r>
            <a:endParaRPr lang="id-ID" sz="1400" dirty="0">
              <a:solidFill>
                <a:schemeClr val="bg1"/>
              </a:solidFill>
            </a:endParaRPr>
          </a:p>
        </p:txBody>
      </p:sp>
      <p:sp>
        <p:nvSpPr>
          <p:cNvPr id="28" name="Rectangle 27"/>
          <p:cNvSpPr/>
          <p:nvPr/>
        </p:nvSpPr>
        <p:spPr>
          <a:xfrm>
            <a:off x="7021216" y="4952607"/>
            <a:ext cx="2664296" cy="1098529"/>
          </a:xfrm>
          <a:prstGeom prst="rect">
            <a:avLst/>
          </a:prstGeom>
          <a:solidFill>
            <a:schemeClr val="bg2">
              <a:lumMod val="1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d-ID" sz="1400" dirty="0">
                <a:solidFill>
                  <a:schemeClr val="bg1"/>
                </a:solidFill>
              </a:rPr>
              <a:t>Pembentukan tim pengawasan LPG untuk memonitor tata niaga LPG</a:t>
            </a:r>
          </a:p>
        </p:txBody>
      </p:sp>
    </p:spTree>
    <p:extLst>
      <p:ext uri="{BB962C8B-B14F-4D97-AF65-F5344CB8AC3E}">
        <p14:creationId xmlns:p14="http://schemas.microsoft.com/office/powerpoint/2010/main" val="1790769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99937" y="5049977"/>
            <a:ext cx="3709179" cy="1688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p:cNvSpPr>
            <a:spLocks noGrp="1"/>
          </p:cNvSpPr>
          <p:nvPr>
            <p:ph type="title"/>
          </p:nvPr>
        </p:nvSpPr>
        <p:spPr/>
        <p:txBody>
          <a:bodyPr>
            <a:normAutofit fontScale="90000"/>
          </a:bodyPr>
          <a:lstStyle/>
          <a:p>
            <a:r>
              <a:rPr lang="id-ID" sz="5400" dirty="0"/>
              <a:t>Program Jangka </a:t>
            </a:r>
            <a:r>
              <a:rPr lang="id-ID" sz="5400" dirty="0">
                <a:solidFill>
                  <a:srgbClr val="FF0000"/>
                </a:solidFill>
              </a:rPr>
              <a:t>menengah</a:t>
            </a:r>
            <a:r>
              <a:rPr lang="id-ID" sz="5400" dirty="0"/>
              <a:t> Roadmap Pengendalian Inflasi Sumatera Utara</a:t>
            </a:r>
            <a:endParaRPr lang="en-US" dirty="0"/>
          </a:p>
        </p:txBody>
      </p:sp>
      <p:sp>
        <p:nvSpPr>
          <p:cNvPr id="26" name="Rectangle 25"/>
          <p:cNvSpPr/>
          <p:nvPr/>
        </p:nvSpPr>
        <p:spPr>
          <a:xfrm>
            <a:off x="207516" y="2725794"/>
            <a:ext cx="3562679" cy="1098529"/>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nn-NO" sz="1400" dirty="0"/>
              <a:t>Peningkatan dan peng</a:t>
            </a:r>
            <a:r>
              <a:rPr lang="id-ID" sz="1400" dirty="0"/>
              <a:t>e</a:t>
            </a:r>
            <a:r>
              <a:rPr lang="nn-NO" sz="1400" dirty="0"/>
              <a:t>mbangan infrastruktur pertanian </a:t>
            </a:r>
            <a:r>
              <a:rPr lang="id-ID" sz="1400" dirty="0"/>
              <a:t>khususnya jaringan irigasi 95% di tahun 2018</a:t>
            </a:r>
          </a:p>
        </p:txBody>
      </p:sp>
      <p:sp>
        <p:nvSpPr>
          <p:cNvPr id="15" name="Rectangle 14"/>
          <p:cNvSpPr/>
          <p:nvPr/>
        </p:nvSpPr>
        <p:spPr>
          <a:xfrm>
            <a:off x="4341686" y="6001173"/>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Pengembangan pasar lelang komoditas di kabupaten/Kota</a:t>
            </a:r>
          </a:p>
        </p:txBody>
      </p:sp>
      <p:sp>
        <p:nvSpPr>
          <p:cNvPr id="16" name="Rectangle 15"/>
          <p:cNvSpPr/>
          <p:nvPr/>
        </p:nvSpPr>
        <p:spPr>
          <a:xfrm>
            <a:off x="8342160" y="2532191"/>
            <a:ext cx="3562679" cy="492411"/>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Pembentukan BUMD pakan ternak</a:t>
            </a:r>
          </a:p>
        </p:txBody>
      </p:sp>
      <p:sp>
        <p:nvSpPr>
          <p:cNvPr id="29" name="Rectangle 28"/>
          <p:cNvSpPr/>
          <p:nvPr/>
        </p:nvSpPr>
        <p:spPr>
          <a:xfrm>
            <a:off x="4341688" y="2519166"/>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Penelitian penggunaan bahan dasar lain sebagai pakan ayam ras. </a:t>
            </a:r>
          </a:p>
        </p:txBody>
      </p:sp>
      <p:sp>
        <p:nvSpPr>
          <p:cNvPr id="30" name="Rectangle 29"/>
          <p:cNvSpPr/>
          <p:nvPr/>
        </p:nvSpPr>
        <p:spPr>
          <a:xfrm>
            <a:off x="8427757" y="5250425"/>
            <a:ext cx="3462203" cy="64180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Melakukan MoU  kerjasama peternak kab/kota penghasil dengan pedagang di Medan.</a:t>
            </a:r>
          </a:p>
        </p:txBody>
      </p:sp>
      <p:sp>
        <p:nvSpPr>
          <p:cNvPr id="31" name="Rectangle 30"/>
          <p:cNvSpPr/>
          <p:nvPr/>
        </p:nvSpPr>
        <p:spPr>
          <a:xfrm>
            <a:off x="207515" y="3942543"/>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dirty="0"/>
              <a:t>Pembangunan </a:t>
            </a:r>
            <a:r>
              <a:rPr lang="en-US" sz="1400" dirty="0" err="1"/>
              <a:t>tempat</a:t>
            </a:r>
            <a:r>
              <a:rPr lang="en-US" sz="1400" dirty="0"/>
              <a:t> </a:t>
            </a:r>
            <a:r>
              <a:rPr lang="en-US" sz="1400" dirty="0" err="1"/>
              <a:t>penyimpanan</a:t>
            </a:r>
            <a:r>
              <a:rPr lang="en-US" sz="1400" dirty="0"/>
              <a:t> </a:t>
            </a:r>
            <a:r>
              <a:rPr lang="en-US" sz="1400" dirty="0" err="1"/>
              <a:t>hasil</a:t>
            </a:r>
            <a:r>
              <a:rPr lang="en-US" sz="1400" dirty="0"/>
              <a:t> </a:t>
            </a:r>
            <a:r>
              <a:rPr lang="en-US" sz="1400" dirty="0" err="1"/>
              <a:t>tangkapan</a:t>
            </a:r>
            <a:r>
              <a:rPr lang="en-US" sz="1400" dirty="0"/>
              <a:t> </a:t>
            </a:r>
            <a:r>
              <a:rPr lang="en-US" sz="1400" dirty="0" err="1"/>
              <a:t>melalui</a:t>
            </a:r>
            <a:r>
              <a:rPr lang="en-US" sz="1400" dirty="0"/>
              <a:t> </a:t>
            </a:r>
            <a:r>
              <a:rPr lang="en-US" sz="1400" i="1" dirty="0"/>
              <a:t>cold</a:t>
            </a:r>
            <a:r>
              <a:rPr lang="id-ID" sz="1400" i="1" dirty="0"/>
              <a:t> </a:t>
            </a:r>
            <a:r>
              <a:rPr lang="en-US" sz="1400" i="1" dirty="0"/>
              <a:t>storage</a:t>
            </a:r>
          </a:p>
        </p:txBody>
      </p:sp>
      <p:sp>
        <p:nvSpPr>
          <p:cNvPr id="32" name="Rectangle 31"/>
          <p:cNvSpPr/>
          <p:nvPr/>
        </p:nvSpPr>
        <p:spPr>
          <a:xfrm>
            <a:off x="207516" y="4765619"/>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dirty="0" err="1"/>
              <a:t>Penambahan</a:t>
            </a:r>
            <a:r>
              <a:rPr lang="en-US" sz="1400" dirty="0"/>
              <a:t> </a:t>
            </a:r>
            <a:r>
              <a:rPr lang="en-US" sz="1400" dirty="0" err="1"/>
              <a:t>tempat</a:t>
            </a:r>
            <a:r>
              <a:rPr lang="en-US" sz="1400" dirty="0"/>
              <a:t> </a:t>
            </a:r>
            <a:r>
              <a:rPr lang="en-US" sz="1400" dirty="0" err="1"/>
              <a:t>pelelangan</a:t>
            </a:r>
            <a:r>
              <a:rPr lang="en-US" sz="1400" dirty="0"/>
              <a:t> </a:t>
            </a:r>
            <a:r>
              <a:rPr lang="en-US" sz="1400" dirty="0" err="1"/>
              <a:t>ikan</a:t>
            </a:r>
            <a:r>
              <a:rPr lang="en-US" sz="1400" dirty="0"/>
              <a:t> dan </a:t>
            </a:r>
            <a:r>
              <a:rPr lang="en-US" sz="1400" dirty="0" err="1"/>
              <a:t>perbaikan</a:t>
            </a:r>
            <a:r>
              <a:rPr lang="en-US" sz="1400" dirty="0"/>
              <a:t> </a:t>
            </a:r>
            <a:r>
              <a:rPr lang="en-US" sz="1400" dirty="0" err="1"/>
              <a:t>infrastuktur</a:t>
            </a:r>
            <a:r>
              <a:rPr lang="en-US" sz="1400" dirty="0"/>
              <a:t> </a:t>
            </a:r>
            <a:r>
              <a:rPr lang="en-US" sz="1400" dirty="0" err="1"/>
              <a:t>pendukung</a:t>
            </a:r>
            <a:r>
              <a:rPr lang="id-ID" sz="1400" dirty="0"/>
              <a:t>.</a:t>
            </a:r>
          </a:p>
        </p:txBody>
      </p:sp>
      <p:sp>
        <p:nvSpPr>
          <p:cNvPr id="34" name="Rectangle 33"/>
          <p:cNvSpPr/>
          <p:nvPr/>
        </p:nvSpPr>
        <p:spPr>
          <a:xfrm>
            <a:off x="4341688" y="4089452"/>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Rekayasa penentuan pola tanam agar selalu terjadi panen di setiap periode.</a:t>
            </a:r>
          </a:p>
        </p:txBody>
      </p:sp>
      <p:sp>
        <p:nvSpPr>
          <p:cNvPr id="35" name="Rectangle 34"/>
          <p:cNvSpPr/>
          <p:nvPr/>
        </p:nvSpPr>
        <p:spPr>
          <a:xfrm>
            <a:off x="4341688" y="4875236"/>
            <a:ext cx="3562679" cy="1087330"/>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id-ID" sz="1400" dirty="0"/>
              <a:t>Pembangunan kalender pangan sebagai indikator kondisi pasokan kedepan mengantisipasi kekurangan pasokan saat terjadi kenaikan demand.</a:t>
            </a:r>
          </a:p>
        </p:txBody>
      </p:sp>
      <p:sp>
        <p:nvSpPr>
          <p:cNvPr id="36" name="Rectangle 35"/>
          <p:cNvSpPr/>
          <p:nvPr/>
        </p:nvSpPr>
        <p:spPr>
          <a:xfrm>
            <a:off x="8342159" y="3872002"/>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lvl="1" defTabSz="914400">
              <a:defRPr/>
            </a:pPr>
            <a:r>
              <a:rPr lang="id-ID" sz="1400" dirty="0">
                <a:solidFill>
                  <a:schemeClr val="bg1"/>
                </a:solidFill>
              </a:rPr>
              <a:t>Pemenuhan jumlah penyuluh pertanian sebanyak 1 orang/desa</a:t>
            </a:r>
          </a:p>
        </p:txBody>
      </p:sp>
      <p:sp>
        <p:nvSpPr>
          <p:cNvPr id="37" name="Rectangle 36"/>
          <p:cNvSpPr/>
          <p:nvPr/>
        </p:nvSpPr>
        <p:spPr>
          <a:xfrm>
            <a:off x="8427758" y="5970419"/>
            <a:ext cx="3462203" cy="64180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MoU Kerjasama perdagangan cabai dan bawang merah dengan provinsi lain.</a:t>
            </a:r>
          </a:p>
        </p:txBody>
      </p:sp>
      <p:sp>
        <p:nvSpPr>
          <p:cNvPr id="38" name="Rectangle 37"/>
          <p:cNvSpPr/>
          <p:nvPr/>
        </p:nvSpPr>
        <p:spPr>
          <a:xfrm>
            <a:off x="4341687" y="3290622"/>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en-US" sz="1400" dirty="0" err="1"/>
              <a:t>Pengembangan</a:t>
            </a:r>
            <a:r>
              <a:rPr lang="en-US" sz="1400" dirty="0"/>
              <a:t> </a:t>
            </a:r>
            <a:r>
              <a:rPr lang="en-US" sz="1400" dirty="0" err="1"/>
              <a:t>bibit</a:t>
            </a:r>
            <a:r>
              <a:rPr lang="en-US" sz="1400" dirty="0"/>
              <a:t> </a:t>
            </a:r>
            <a:r>
              <a:rPr lang="en-US" sz="1400" dirty="0" err="1"/>
              <a:t>unggul</a:t>
            </a:r>
            <a:r>
              <a:rPr lang="en-US" sz="1400" dirty="0"/>
              <a:t> </a:t>
            </a:r>
            <a:r>
              <a:rPr lang="en-US" sz="1400" dirty="0" err="1"/>
              <a:t>pada</a:t>
            </a:r>
            <a:r>
              <a:rPr lang="en-US" sz="1400" dirty="0"/>
              <a:t> </a:t>
            </a:r>
            <a:r>
              <a:rPr lang="en-US" sz="1400" dirty="0" err="1"/>
              <a:t>tanaman</a:t>
            </a:r>
            <a:r>
              <a:rPr lang="en-US" sz="1400" dirty="0"/>
              <a:t> </a:t>
            </a:r>
            <a:r>
              <a:rPr lang="en-US" sz="1400" dirty="0" err="1"/>
              <a:t>pangan</a:t>
            </a:r>
            <a:endParaRPr lang="en-US" sz="1400" dirty="0"/>
          </a:p>
        </p:txBody>
      </p:sp>
      <p:sp>
        <p:nvSpPr>
          <p:cNvPr id="39" name="Rectangle 38"/>
          <p:cNvSpPr/>
          <p:nvPr/>
        </p:nvSpPr>
        <p:spPr>
          <a:xfrm>
            <a:off x="8342161" y="3104142"/>
            <a:ext cx="3562679" cy="70502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Perluasan areal pertanian bawang merah dengan membentuk gapoktan-gapoktan binaan oleh anggota TPID</a:t>
            </a:r>
            <a:endParaRPr lang="en-US" sz="1400" dirty="0"/>
          </a:p>
        </p:txBody>
      </p:sp>
      <p:sp>
        <p:nvSpPr>
          <p:cNvPr id="40" name="Rectangle 39"/>
          <p:cNvSpPr/>
          <p:nvPr/>
        </p:nvSpPr>
        <p:spPr>
          <a:xfrm>
            <a:off x="207516" y="5595566"/>
            <a:ext cx="3562679" cy="1066061"/>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id-ID" sz="1400" dirty="0"/>
              <a:t>Melakukan r</a:t>
            </a:r>
            <a:r>
              <a:rPr lang="sv-SE" sz="1400" dirty="0"/>
              <a:t>ehabilitasi Rumah Tidak Layak Huni</a:t>
            </a:r>
            <a:r>
              <a:rPr lang="id-ID" sz="1400" dirty="0"/>
              <a:t> Memberikan bantuan stimulan untuk peningkatan kualitas hunian masyarakat kurang mampu Pembangunan rumah sederhana sehat</a:t>
            </a:r>
          </a:p>
        </p:txBody>
      </p:sp>
      <p:sp>
        <p:nvSpPr>
          <p:cNvPr id="41" name="Rectangle 40"/>
          <p:cNvSpPr/>
          <p:nvPr/>
        </p:nvSpPr>
        <p:spPr>
          <a:xfrm>
            <a:off x="8427757" y="4762724"/>
            <a:ext cx="2055490" cy="415510"/>
          </a:xfrm>
          <a:prstGeom prst="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Kerjasama Perdagangan</a:t>
            </a:r>
          </a:p>
        </p:txBody>
      </p:sp>
      <p:sp>
        <p:nvSpPr>
          <p:cNvPr id="43" name="Rectangle 42"/>
          <p:cNvSpPr/>
          <p:nvPr/>
        </p:nvSpPr>
        <p:spPr>
          <a:xfrm>
            <a:off x="89699" y="2326571"/>
            <a:ext cx="3798277" cy="44362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ectangle 41"/>
          <p:cNvSpPr/>
          <p:nvPr/>
        </p:nvSpPr>
        <p:spPr>
          <a:xfrm>
            <a:off x="605516" y="2118816"/>
            <a:ext cx="2325874" cy="415510"/>
          </a:xfrm>
          <a:prstGeom prst="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Pengembangan infrastruktur</a:t>
            </a:r>
          </a:p>
        </p:txBody>
      </p:sp>
      <p:sp>
        <p:nvSpPr>
          <p:cNvPr id="45" name="Rectangle 44"/>
          <p:cNvSpPr/>
          <p:nvPr/>
        </p:nvSpPr>
        <p:spPr>
          <a:xfrm>
            <a:off x="8226556" y="2311321"/>
            <a:ext cx="3790017" cy="2338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Rectangle 43"/>
          <p:cNvSpPr/>
          <p:nvPr/>
        </p:nvSpPr>
        <p:spPr>
          <a:xfrm>
            <a:off x="8581292" y="2034602"/>
            <a:ext cx="3166508" cy="415510"/>
          </a:xfrm>
          <a:prstGeom prst="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Penguatan Kelembagaan &amp; keterampilan</a:t>
            </a:r>
          </a:p>
        </p:txBody>
      </p:sp>
      <p:sp>
        <p:nvSpPr>
          <p:cNvPr id="47" name="Rectangle 46"/>
          <p:cNvSpPr/>
          <p:nvPr/>
        </p:nvSpPr>
        <p:spPr>
          <a:xfrm>
            <a:off x="4228018" y="2232873"/>
            <a:ext cx="3790017" cy="45299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p:cNvSpPr/>
          <p:nvPr/>
        </p:nvSpPr>
        <p:spPr>
          <a:xfrm>
            <a:off x="4964760" y="2025118"/>
            <a:ext cx="2055490" cy="415510"/>
          </a:xfrm>
          <a:prstGeom prst="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a:defRPr/>
            </a:pPr>
            <a:r>
              <a:rPr lang="id-ID" sz="1400" dirty="0"/>
              <a:t>Riset Peningkatan Produksi</a:t>
            </a:r>
          </a:p>
        </p:txBody>
      </p:sp>
    </p:spTree>
    <p:extLst>
      <p:ext uri="{BB962C8B-B14F-4D97-AF65-F5344CB8AC3E}">
        <p14:creationId xmlns:p14="http://schemas.microsoft.com/office/powerpoint/2010/main" val="5566763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1006</TotalTime>
  <Words>930</Words>
  <Application>Microsoft Office PowerPoint</Application>
  <PresentationFormat>Widescreen</PresentationFormat>
  <Paragraphs>96</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Constantia</vt:lpstr>
      <vt:lpstr>Lucida Bright</vt:lpstr>
      <vt:lpstr>Times New Roman</vt:lpstr>
      <vt:lpstr>Wingdings 2</vt:lpstr>
      <vt:lpstr>Flow</vt:lpstr>
      <vt:lpstr>PowerPoint Presentation</vt:lpstr>
      <vt:lpstr>PowerPoint Presentation</vt:lpstr>
      <vt:lpstr>Sejarah Pembentukan TPID Sumut</vt:lpstr>
      <vt:lpstr>Struktur Organisasi TPID Sumut</vt:lpstr>
      <vt:lpstr>Kegiatan Rutin TPID Sumut</vt:lpstr>
      <vt:lpstr>PowerPoint Presentation</vt:lpstr>
      <vt:lpstr>Program Jangka Pendek Roadmap Pengendalian Inflasi Sumatera Utara</vt:lpstr>
      <vt:lpstr>Program Jangka Pendek Roadmap Pengendalian Inflasi Sumatera Utara</vt:lpstr>
      <vt:lpstr>Program Jangka menengah Roadmap Pengendalian Inflasi Sumatera Utara</vt:lpstr>
      <vt:lpstr>PowerPoint Presentation</vt:lpstr>
      <vt:lpstr>2013 : Ekspektasi inflasi terjaga, harga lebaran, natal dan tahun baru stabil</vt:lpstr>
      <vt:lpstr>2014 : Early warning system, respon cepat kendalikan inflasi</vt:lpstr>
      <vt:lpstr>2015 : PANGKAS RANTAI TATA NIAGA CABAI MERAH, PETANI SENANG MASYARAKAT TENANG</vt:lpstr>
      <vt:lpstr>PowerPoint Presentation</vt:lpstr>
      <vt:lpstr>Integrasi Bulog – Klaster Binaan</vt:lpstr>
      <vt:lpstr>Sinergi Forum Perunggasan dan Asosiasi Peternak Indonesia</vt:lpstr>
      <vt:lpstr>Sinergi d.r. Kelancaran distribusi</vt:lpstr>
      <vt:lpstr>Sinergi d.r. Ketersediaan Pasokan</vt:lpstr>
      <vt:lpstr>TPID Sumatera Utara - bahagiakan konsumen, sejahterakan produsen  </vt:lpstr>
      <vt:lpstr>Perkembangan Inflasi Sumatera Utara</vt:lpstr>
    </vt:vector>
  </TitlesOfParts>
  <Company>Bank Indonesia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Sekilas TPID Sumatera Utara</dc:title>
  <dc:creator>Elian Ciptono</dc:creator>
  <cp:lastModifiedBy>inez</cp:lastModifiedBy>
  <cp:revision>24</cp:revision>
  <cp:lastPrinted>2016-09-25T07:31:10Z</cp:lastPrinted>
  <dcterms:created xsi:type="dcterms:W3CDTF">2016-09-05T09:15:59Z</dcterms:created>
  <dcterms:modified xsi:type="dcterms:W3CDTF">2016-09-25T07:31:17Z</dcterms:modified>
</cp:coreProperties>
</file>