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76" r:id="rId3"/>
    <p:sldId id="298" r:id="rId4"/>
    <p:sldId id="346" r:id="rId5"/>
    <p:sldId id="280" r:id="rId6"/>
    <p:sldId id="360" r:id="rId7"/>
    <p:sldId id="343" r:id="rId8"/>
    <p:sldId id="363" r:id="rId9"/>
    <p:sldId id="349" r:id="rId10"/>
    <p:sldId id="284" r:id="rId11"/>
    <p:sldId id="371" r:id="rId12"/>
    <p:sldId id="372" r:id="rId13"/>
    <p:sldId id="373" r:id="rId14"/>
    <p:sldId id="352" r:id="rId15"/>
    <p:sldId id="368" r:id="rId16"/>
    <p:sldId id="369" r:id="rId17"/>
    <p:sldId id="355" r:id="rId18"/>
    <p:sldId id="282" r:id="rId19"/>
    <p:sldId id="375" r:id="rId20"/>
    <p:sldId id="370" r:id="rId21"/>
    <p:sldId id="374" r:id="rId22"/>
    <p:sldId id="357" r:id="rId23"/>
    <p:sldId id="361" r:id="rId24"/>
    <p:sldId id="359" r:id="rId25"/>
    <p:sldId id="358" r:id="rId26"/>
    <p:sldId id="364" r:id="rId2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85" autoAdjust="0"/>
    <p:restoredTop sz="86715" autoAdjust="0"/>
  </p:normalViewPr>
  <p:slideViewPr>
    <p:cSldViewPr snapToGrid="0">
      <p:cViewPr varScale="1">
        <p:scale>
          <a:sx n="39" d="100"/>
          <a:sy n="39" d="100"/>
        </p:scale>
        <p:origin x="-852" y="-96"/>
      </p:cViewPr>
      <p:guideLst>
        <p:guide orient="horz" pos="2160"/>
        <p:guide pos="384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5D083-6FFE-4235-9929-8DB32C598CF2}" type="datetimeFigureOut">
              <a:rPr lang="en-US" smtClean="0"/>
              <a:pPr/>
              <a:t>9/26/2016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AF84F-0370-4A31-B71C-AEB070E9CDC8}" type="slidenum">
              <a:rPr lang="en-US" smtClean="0"/>
              <a:pPr/>
              <a:t>‹#›</a:t>
            </a:fld>
            <a:endParaRPr lang="en-US"/>
          </a:p>
        </p:txBody>
      </p:sp>
    </p:spTree>
    <p:extLst>
      <p:ext uri="{BB962C8B-B14F-4D97-AF65-F5344CB8AC3E}">
        <p14:creationId xmlns:p14="http://schemas.microsoft.com/office/powerpoint/2010/main" xmlns="" val="42077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a:t>
            </a:fld>
            <a:endParaRPr lang="en-US"/>
          </a:p>
        </p:txBody>
      </p:sp>
    </p:spTree>
    <p:extLst>
      <p:ext uri="{BB962C8B-B14F-4D97-AF65-F5344CB8AC3E}">
        <p14:creationId xmlns:p14="http://schemas.microsoft.com/office/powerpoint/2010/main" xmlns="" val="167837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13</a:t>
            </a:fld>
            <a:endParaRPr lang="en-US"/>
          </a:p>
        </p:txBody>
      </p:sp>
    </p:spTree>
    <p:extLst>
      <p:ext uri="{BB962C8B-B14F-4D97-AF65-F5344CB8AC3E}">
        <p14:creationId xmlns:p14="http://schemas.microsoft.com/office/powerpoint/2010/main" xmlns="" val="6275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67154F6-084B-4CA3-863A-A6A757212E0E}" type="slidenum">
              <a:rPr lang="id-ID" smtClean="0"/>
              <a:pPr/>
              <a:t>14</a:t>
            </a:fld>
            <a:endParaRPr lang="id-ID"/>
          </a:p>
        </p:txBody>
      </p:sp>
    </p:spTree>
    <p:extLst>
      <p:ext uri="{BB962C8B-B14F-4D97-AF65-F5344CB8AC3E}">
        <p14:creationId xmlns:p14="http://schemas.microsoft.com/office/powerpoint/2010/main" xmlns="" val="188680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67154F6-084B-4CA3-863A-A6A757212E0E}" type="slidenum">
              <a:rPr lang="id-ID" smtClean="0"/>
              <a:pPr/>
              <a:t>15</a:t>
            </a:fld>
            <a:endParaRPr lang="id-ID"/>
          </a:p>
        </p:txBody>
      </p:sp>
    </p:spTree>
    <p:extLst>
      <p:ext uri="{BB962C8B-B14F-4D97-AF65-F5344CB8AC3E}">
        <p14:creationId xmlns:p14="http://schemas.microsoft.com/office/powerpoint/2010/main" xmlns="" val="209334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16</a:t>
            </a:fld>
            <a:endParaRPr lang="en-US"/>
          </a:p>
        </p:txBody>
      </p:sp>
    </p:spTree>
    <p:extLst>
      <p:ext uri="{BB962C8B-B14F-4D97-AF65-F5344CB8AC3E}">
        <p14:creationId xmlns:p14="http://schemas.microsoft.com/office/powerpoint/2010/main" xmlns="" val="319115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67154F6-084B-4CA3-863A-A6A757212E0E}" type="slidenum">
              <a:rPr lang="id-ID" smtClean="0"/>
              <a:pPr/>
              <a:t>17</a:t>
            </a:fld>
            <a:endParaRPr lang="id-ID"/>
          </a:p>
        </p:txBody>
      </p:sp>
    </p:spTree>
    <p:extLst>
      <p:ext uri="{BB962C8B-B14F-4D97-AF65-F5344CB8AC3E}">
        <p14:creationId xmlns:p14="http://schemas.microsoft.com/office/powerpoint/2010/main" xmlns="" val="243129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18</a:t>
            </a:fld>
            <a:endParaRPr lang="en-US"/>
          </a:p>
        </p:txBody>
      </p:sp>
    </p:spTree>
    <p:extLst>
      <p:ext uri="{BB962C8B-B14F-4D97-AF65-F5344CB8AC3E}">
        <p14:creationId xmlns:p14="http://schemas.microsoft.com/office/powerpoint/2010/main" xmlns="" val="298069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19</a:t>
            </a:fld>
            <a:endParaRPr lang="en-US"/>
          </a:p>
        </p:txBody>
      </p:sp>
    </p:spTree>
    <p:extLst>
      <p:ext uri="{BB962C8B-B14F-4D97-AF65-F5344CB8AC3E}">
        <p14:creationId xmlns:p14="http://schemas.microsoft.com/office/powerpoint/2010/main" xmlns="" val="38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0"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20</a:t>
            </a:fld>
            <a:endParaRPr lang="en-US"/>
          </a:p>
        </p:txBody>
      </p:sp>
    </p:spTree>
    <p:extLst>
      <p:ext uri="{BB962C8B-B14F-4D97-AF65-F5344CB8AC3E}">
        <p14:creationId xmlns:p14="http://schemas.microsoft.com/office/powerpoint/2010/main" xmlns="" val="356192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0"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21</a:t>
            </a:fld>
            <a:endParaRPr lang="en-US"/>
          </a:p>
        </p:txBody>
      </p:sp>
    </p:spTree>
    <p:extLst>
      <p:ext uri="{BB962C8B-B14F-4D97-AF65-F5344CB8AC3E}">
        <p14:creationId xmlns:p14="http://schemas.microsoft.com/office/powerpoint/2010/main" xmlns="" val="192646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23</a:t>
            </a:fld>
            <a:endParaRPr lang="en-US"/>
          </a:p>
        </p:txBody>
      </p:sp>
    </p:spTree>
    <p:extLst>
      <p:ext uri="{BB962C8B-B14F-4D97-AF65-F5344CB8AC3E}">
        <p14:creationId xmlns:p14="http://schemas.microsoft.com/office/powerpoint/2010/main" xmlns="" val="231780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67154F6-084B-4CA3-863A-A6A757212E0E}" type="slidenum">
              <a:rPr lang="id-ID" smtClean="0"/>
              <a:pPr/>
              <a:t>4</a:t>
            </a:fld>
            <a:endParaRPr lang="id-ID"/>
          </a:p>
        </p:txBody>
      </p:sp>
    </p:spTree>
    <p:extLst>
      <p:ext uri="{BB962C8B-B14F-4D97-AF65-F5344CB8AC3E}">
        <p14:creationId xmlns:p14="http://schemas.microsoft.com/office/powerpoint/2010/main" xmlns="" val="2375037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id-ID" sz="900" b="1" dirty="0" smtClean="0">
                <a:solidFill>
                  <a:srgbClr val="FFFF00"/>
                </a:solidFill>
              </a:rPr>
              <a:t>SECARA LENGKAP AKAN</a:t>
            </a:r>
            <a:r>
              <a:rPr lang="id-ID" sz="900" b="1" baseline="0" dirty="0" smtClean="0">
                <a:solidFill>
                  <a:srgbClr val="FFFF00"/>
                </a:solidFill>
              </a:rPr>
              <a:t> DISAMPAIKAN OLEH NARASUMBER DARI KEMENKO PEREKONOMIAN, YAITU KEBIJAKAN PEMERINTAH </a:t>
            </a:r>
            <a:r>
              <a:rPr lang="id-ID" sz="900" b="1" dirty="0" smtClean="0">
                <a:effectLst>
                  <a:outerShdw blurRad="50800" dist="38100" dir="18900000" algn="bl" rotWithShape="0">
                    <a:prstClr val="black">
                      <a:alpha val="40000"/>
                    </a:prstClr>
                  </a:outerShdw>
                </a:effectLst>
              </a:rPr>
              <a:t>YANG MENDUKUNG </a:t>
            </a:r>
            <a:r>
              <a:rPr lang="en-US" sz="900" b="1" dirty="0" smtClean="0">
                <a:effectLst>
                  <a:outerShdw blurRad="50800" dist="38100" dir="18900000" algn="bl" rotWithShape="0">
                    <a:prstClr val="black">
                      <a:alpha val="40000"/>
                    </a:prstClr>
                  </a:outerShdw>
                </a:effectLst>
              </a:rPr>
              <a:t>PENGENDALIAN INFLASI</a:t>
            </a:r>
            <a:r>
              <a:rPr lang="id-ID" sz="900" b="1" dirty="0" smtClean="0">
                <a:effectLst>
                  <a:outerShdw blurRad="50800" dist="38100" dir="18900000" algn="bl" rotWithShape="0">
                    <a:prstClr val="black">
                      <a:alpha val="40000"/>
                    </a:prstClr>
                  </a:outerShdw>
                </a:effectLst>
              </a:rPr>
              <a:t> NASIONAL.</a:t>
            </a:r>
            <a:endParaRPr lang="en-US" sz="900" b="1" dirty="0" smtClean="0">
              <a:effectLst>
                <a:outerShdw blurRad="50800" dist="38100" dir="18900000" algn="bl" rotWithShape="0">
                  <a:prstClr val="black">
                    <a:alpha val="40000"/>
                  </a:prstClr>
                </a:outerShdw>
              </a:effectLst>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24</a:t>
            </a:fld>
            <a:endParaRPr lang="en-US"/>
          </a:p>
        </p:txBody>
      </p:sp>
    </p:spTree>
    <p:extLst>
      <p:ext uri="{BB962C8B-B14F-4D97-AF65-F5344CB8AC3E}">
        <p14:creationId xmlns:p14="http://schemas.microsoft.com/office/powerpoint/2010/main" xmlns="" val="40469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id-ID" sz="900" b="1" dirty="0" smtClean="0"/>
              <a:t>daya</a:t>
            </a:r>
            <a:r>
              <a:rPr lang="id-ID" sz="900" b="1" baseline="0" dirty="0" smtClean="0"/>
              <a:t> beli masyakat terjaga lewat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Iklim investasi yang lebih baik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meningkatnya tabungan masyarakat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beban APBD yang berkurang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25</a:t>
            </a:fld>
            <a:endParaRPr lang="en-US"/>
          </a:p>
        </p:txBody>
      </p:sp>
    </p:spTree>
    <p:extLst>
      <p:ext uri="{BB962C8B-B14F-4D97-AF65-F5344CB8AC3E}">
        <p14:creationId xmlns:p14="http://schemas.microsoft.com/office/powerpoint/2010/main" xmlns="" val="273287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6</a:t>
            </a:fld>
            <a:endParaRPr lang="en-US"/>
          </a:p>
        </p:txBody>
      </p:sp>
    </p:spTree>
    <p:extLst>
      <p:ext uri="{BB962C8B-B14F-4D97-AF65-F5344CB8AC3E}">
        <p14:creationId xmlns:p14="http://schemas.microsoft.com/office/powerpoint/2010/main" xmlns="" val="189910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id-ID" sz="900" b="1" dirty="0" smtClean="0"/>
              <a:t>daya</a:t>
            </a:r>
            <a:r>
              <a:rPr lang="id-ID" sz="900" b="1" baseline="0" dirty="0" smtClean="0"/>
              <a:t> beli masyakat terjaga lewat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Iklim investasi yang lebih baik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meningkatnya tabungan masyarakat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smtClean="0">
                <a:solidFill>
                  <a:srgbClr val="FFFF00"/>
                </a:solidFill>
              </a:rPr>
              <a:t>beban APBD yang berkurang </a:t>
            </a:r>
            <a:r>
              <a:rPr lang="id-ID" sz="900" b="1" baseline="0" dirty="0" smtClean="0"/>
              <a:t>lewat</a:t>
            </a: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7</a:t>
            </a:fld>
            <a:endParaRPr lang="en-US"/>
          </a:p>
        </p:txBody>
      </p:sp>
    </p:spTree>
    <p:extLst>
      <p:ext uri="{BB962C8B-B14F-4D97-AF65-F5344CB8AC3E}">
        <p14:creationId xmlns:p14="http://schemas.microsoft.com/office/powerpoint/2010/main" xmlns="" val="247233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8</a:t>
            </a:fld>
            <a:endParaRPr lang="en-US"/>
          </a:p>
        </p:txBody>
      </p:sp>
    </p:spTree>
    <p:extLst>
      <p:ext uri="{BB962C8B-B14F-4D97-AF65-F5344CB8AC3E}">
        <p14:creationId xmlns:p14="http://schemas.microsoft.com/office/powerpoint/2010/main" xmlns="" val="22590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67154F6-084B-4CA3-863A-A6A757212E0E}" type="slidenum">
              <a:rPr lang="id-ID" smtClean="0"/>
              <a:pPr/>
              <a:t>9</a:t>
            </a:fld>
            <a:endParaRPr lang="id-ID"/>
          </a:p>
        </p:txBody>
      </p:sp>
    </p:spTree>
    <p:extLst>
      <p:ext uri="{BB962C8B-B14F-4D97-AF65-F5344CB8AC3E}">
        <p14:creationId xmlns:p14="http://schemas.microsoft.com/office/powerpoint/2010/main" xmlns="" val="169820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10</a:t>
            </a:fld>
            <a:endParaRPr lang="en-US"/>
          </a:p>
        </p:txBody>
      </p:sp>
    </p:spTree>
    <p:extLst>
      <p:ext uri="{BB962C8B-B14F-4D97-AF65-F5344CB8AC3E}">
        <p14:creationId xmlns:p14="http://schemas.microsoft.com/office/powerpoint/2010/main" xmlns="" val="123436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11</a:t>
            </a:fld>
            <a:endParaRPr lang="en-US"/>
          </a:p>
        </p:txBody>
      </p:sp>
    </p:spTree>
    <p:extLst>
      <p:ext uri="{BB962C8B-B14F-4D97-AF65-F5344CB8AC3E}">
        <p14:creationId xmlns:p14="http://schemas.microsoft.com/office/powerpoint/2010/main" xmlns="" val="404351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smtClean="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12</a:t>
            </a:fld>
            <a:endParaRPr lang="en-US"/>
          </a:p>
        </p:txBody>
      </p:sp>
    </p:spTree>
    <p:extLst>
      <p:ext uri="{BB962C8B-B14F-4D97-AF65-F5344CB8AC3E}">
        <p14:creationId xmlns:p14="http://schemas.microsoft.com/office/powerpoint/2010/main" xmlns="" val="252809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AE7E208-1E84-4FFB-B555-C703B7B4DEA2}"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81061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FC87706-35D2-4D8C-B7C2-5903793778FB}"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29224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649DF05-96B5-41AA-818E-EEDE2CFEB327}"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13581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394409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1759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6"/>
          </a:xfrm>
        </p:spPr>
        <p:txBody>
          <a:bodyPr anchor="t"/>
          <a:lstStyle>
            <a:lvl1pPr algn="l">
              <a:defRPr sz="48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243731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182308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67516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67385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9418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400" b="1"/>
            </a:lvl1pPr>
          </a:lstStyle>
          <a:p>
            <a:r>
              <a:rPr lang="en-US" smtClean="0"/>
              <a:t>Click to edit Master title style</a:t>
            </a:r>
            <a:endParaRPr lang="id-ID"/>
          </a:p>
        </p:txBody>
      </p:sp>
      <p:sp>
        <p:nvSpPr>
          <p:cNvPr id="3" name="Content Placeholder 2"/>
          <p:cNvSpPr>
            <a:spLocks noGrp="1"/>
          </p:cNvSpPr>
          <p:nvPr>
            <p:ph idx="1"/>
          </p:nvPr>
        </p:nvSpPr>
        <p:spPr>
          <a:xfrm>
            <a:off x="4766733" y="273053"/>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52363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2AD3756-F655-4C01-B0C1-0B2E129ADF7A}"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52105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208875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180357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102076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99CF0-A203-40A1-B4AB-E505CB7C1197}"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38099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9C2F980-0C43-4462-ADD6-707B6A429652}"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80303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B095296-6456-4D4A-8068-D5BA803B0843}" type="datetime1">
              <a:rPr lang="id-ID" smtClean="0"/>
              <a:pPr/>
              <a:t>26/09/2016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84001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AF99A92-1EC8-43E9-AD5A-2D6037B54A2C}" type="datetime1">
              <a:rPr lang="id-ID" smtClean="0"/>
              <a:pPr/>
              <a:t>26/09/2016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85097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7EE1-B0E1-4FAC-970A-ADB185CB0102}" type="datetime1">
              <a:rPr lang="id-ID" smtClean="0"/>
              <a:pPr/>
              <a:t>26/09/2016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423036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C3A3B-5CBC-4A88-A158-E2E539D9AD0C}"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99048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4E9A5-D973-4934-B092-F1EE933D7442}"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89826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D674-FA61-49C3-AE3B-1F00DFEE5DD5}" type="datetime1">
              <a:rPr lang="id-ID" smtClean="0"/>
              <a:pPr/>
              <a:t>26/09/2016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03652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2AA663E3-7D39-4E47-885B-02469240641C}" type="datetimeFigureOut">
              <a:rPr lang="id-ID" smtClean="0">
                <a:solidFill>
                  <a:prstClr val="black">
                    <a:tint val="75000"/>
                  </a:prstClr>
                </a:solidFill>
              </a:rPr>
              <a:pPr/>
              <a:t>26/09/2016</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93D1720E-411E-4481-A6EA-08D24C41048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xmlns="" val="1002147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id-ID"/>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5.wdp"/><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klikbontang.com/images/img_blog/90logo_71.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12017" t="8937" r="11279" b="11330"/>
          <a:stretch/>
        </p:blipFill>
        <p:spPr bwMode="auto">
          <a:xfrm>
            <a:off x="509704" y="307718"/>
            <a:ext cx="2243502" cy="15289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5315257" y="0"/>
            <a:ext cx="6876743" cy="6858000"/>
            <a:chOff x="3708908" y="0"/>
            <a:chExt cx="5441583" cy="5744862"/>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3168" t="23726" r="67547" b="15538"/>
            <a:stretch/>
          </p:blipFill>
          <p:spPr>
            <a:xfrm>
              <a:off x="4819465" y="0"/>
              <a:ext cx="4331026" cy="5744862"/>
            </a:xfrm>
            <a:prstGeom prst="rect">
              <a:avLst/>
            </a:prstGeom>
          </p:spPr>
        </p:pic>
        <p:sp>
          <p:nvSpPr>
            <p:cNvPr id="6" name="Isosceles Triangle 5"/>
            <p:cNvSpPr/>
            <p:nvPr/>
          </p:nvSpPr>
          <p:spPr>
            <a:xfrm>
              <a:off x="3708908" y="0"/>
              <a:ext cx="2192086" cy="5744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solidFill>
                  <a:prstClr val="white"/>
                </a:solidFill>
              </a:endParaRPr>
            </a:p>
          </p:txBody>
        </p:sp>
      </p:grpSp>
      <p:sp>
        <p:nvSpPr>
          <p:cNvPr id="5" name="Rectangle 4"/>
          <p:cNvSpPr/>
          <p:nvPr/>
        </p:nvSpPr>
        <p:spPr>
          <a:xfrm>
            <a:off x="418138" y="4725363"/>
            <a:ext cx="7105041" cy="1089529"/>
          </a:xfrm>
          <a:prstGeom prst="rect">
            <a:avLst/>
          </a:prstGeom>
        </p:spPr>
        <p:txBody>
          <a:bodyPr wrap="square">
            <a:spAutoFit/>
          </a:bodyPr>
          <a:lstStyle/>
          <a:p>
            <a:pPr>
              <a:lnSpc>
                <a:spcPct val="90000"/>
              </a:lnSpc>
            </a:pPr>
            <a:r>
              <a:rPr lang="id-ID" sz="3600" b="1" dirty="0">
                <a:solidFill>
                  <a:srgbClr val="800000"/>
                </a:solidFill>
                <a:latin typeface="Agency FB" pitchFamily="34" charset="0"/>
              </a:rPr>
              <a:t>RUMUSAN HASIL RAKORNAS VII TPID 2016 </a:t>
            </a:r>
          </a:p>
          <a:p>
            <a:pPr>
              <a:lnSpc>
                <a:spcPct val="90000"/>
              </a:lnSpc>
            </a:pPr>
            <a:r>
              <a:rPr lang="id-ID" sz="3600" b="1" dirty="0">
                <a:solidFill>
                  <a:srgbClr val="800000"/>
                </a:solidFill>
                <a:latin typeface="Agency FB" pitchFamily="34" charset="0"/>
              </a:rPr>
              <a:t>DAN </a:t>
            </a:r>
            <a:r>
              <a:rPr lang="en-US" sz="3600" b="1" dirty="0">
                <a:solidFill>
                  <a:srgbClr val="800000"/>
                </a:solidFill>
                <a:latin typeface="Agency FB" pitchFamily="34" charset="0"/>
              </a:rPr>
              <a:t>T</a:t>
            </a:r>
            <a:r>
              <a:rPr lang="id-ID" sz="3600" b="1" dirty="0">
                <a:solidFill>
                  <a:srgbClr val="800000"/>
                </a:solidFill>
                <a:latin typeface="Agency FB" pitchFamily="34" charset="0"/>
              </a:rPr>
              <a:t>INDAK LANJUTNYA DI </a:t>
            </a:r>
            <a:r>
              <a:rPr lang="id-ID" sz="3600" b="1" dirty="0" smtClean="0">
                <a:solidFill>
                  <a:srgbClr val="800000"/>
                </a:solidFill>
                <a:latin typeface="Agency FB" pitchFamily="34" charset="0"/>
              </a:rPr>
              <a:t>DAERAH</a:t>
            </a:r>
            <a:endParaRPr lang="en-US" sz="3600" b="1" dirty="0">
              <a:solidFill>
                <a:srgbClr val="800000"/>
              </a:solidFill>
              <a:latin typeface="Agency FB" pitchFamily="34" charset="0"/>
            </a:endParaRPr>
          </a:p>
        </p:txBody>
      </p:sp>
      <p:sp>
        <p:nvSpPr>
          <p:cNvPr id="10" name="Rectangle 9"/>
          <p:cNvSpPr/>
          <p:nvPr/>
        </p:nvSpPr>
        <p:spPr>
          <a:xfrm>
            <a:off x="434413" y="4296166"/>
            <a:ext cx="6360252" cy="369332"/>
          </a:xfrm>
          <a:prstGeom prst="rect">
            <a:avLst/>
          </a:prstGeom>
        </p:spPr>
        <p:txBody>
          <a:bodyPr wrap="square">
            <a:spAutoFit/>
          </a:bodyPr>
          <a:lstStyle/>
          <a:p>
            <a:pPr lvl="0"/>
            <a:r>
              <a:rPr lang="en-US" b="1" dirty="0">
                <a:solidFill>
                  <a:prstClr val="black"/>
                </a:solidFill>
                <a:latin typeface="Agency FB" panose="020B0503020202020204" pitchFamily="34" charset="0"/>
              </a:rPr>
              <a:t>R</a:t>
            </a:r>
            <a:r>
              <a:rPr lang="id-ID" b="1" dirty="0">
                <a:solidFill>
                  <a:prstClr val="black"/>
                </a:solidFill>
                <a:latin typeface="Agency FB" panose="020B0503020202020204" pitchFamily="34" charset="0"/>
              </a:rPr>
              <a:t>APAT KOORDINASI </a:t>
            </a:r>
            <a:r>
              <a:rPr lang="en-US" b="1" dirty="0">
                <a:solidFill>
                  <a:prstClr val="black"/>
                </a:solidFill>
                <a:latin typeface="Agency FB" panose="020B0503020202020204" pitchFamily="34" charset="0"/>
              </a:rPr>
              <a:t>PUSAT – DAERAH </a:t>
            </a:r>
            <a:r>
              <a:rPr lang="id-ID" b="1" dirty="0">
                <a:solidFill>
                  <a:prstClr val="black"/>
                </a:solidFill>
                <a:latin typeface="Agency FB" panose="020B0503020202020204" pitchFamily="34" charset="0"/>
              </a:rPr>
              <a:t>(RAKORPUSDA) TPID TAHUN </a:t>
            </a:r>
            <a:r>
              <a:rPr lang="en-US" b="1" dirty="0">
                <a:solidFill>
                  <a:prstClr val="black"/>
                </a:solidFill>
                <a:latin typeface="Agency FB" panose="020B0503020202020204" pitchFamily="34" charset="0"/>
              </a:rPr>
              <a:t>2016</a:t>
            </a:r>
            <a:endParaRPr lang="id-ID" b="1" dirty="0">
              <a:solidFill>
                <a:prstClr val="black"/>
              </a:solidFill>
              <a:latin typeface="Agency FB" panose="020B0503020202020204" pitchFamily="34" charset="0"/>
            </a:endParaRPr>
          </a:p>
        </p:txBody>
      </p:sp>
      <p:sp>
        <p:nvSpPr>
          <p:cNvPr id="7" name="Rectangle 6"/>
          <p:cNvSpPr/>
          <p:nvPr/>
        </p:nvSpPr>
        <p:spPr>
          <a:xfrm>
            <a:off x="434413" y="5794736"/>
            <a:ext cx="3092211" cy="369332"/>
          </a:xfrm>
          <a:prstGeom prst="rect">
            <a:avLst/>
          </a:prstGeom>
        </p:spPr>
        <p:txBody>
          <a:bodyPr wrap="square">
            <a:spAutoFit/>
          </a:bodyPr>
          <a:lstStyle/>
          <a:p>
            <a:r>
              <a:rPr lang="id-ID" b="1" dirty="0">
                <a:solidFill>
                  <a:prstClr val="black"/>
                </a:solidFill>
                <a:latin typeface="Agency FB" pitchFamily="34" charset="0"/>
              </a:rPr>
              <a:t>JAKARTA, </a:t>
            </a:r>
            <a:r>
              <a:rPr lang="id-ID" b="1" dirty="0" smtClean="0">
                <a:solidFill>
                  <a:prstClr val="black"/>
                </a:solidFill>
                <a:latin typeface="Agency FB" pitchFamily="34" charset="0"/>
              </a:rPr>
              <a:t>26-28 SEPTEMBER </a:t>
            </a:r>
            <a:r>
              <a:rPr lang="id-ID" b="1" dirty="0">
                <a:solidFill>
                  <a:prstClr val="black"/>
                </a:solidFill>
                <a:latin typeface="Agency FB" pitchFamily="34" charset="0"/>
              </a:rPr>
              <a:t>2016</a:t>
            </a:r>
            <a:endParaRPr lang="id-ID" b="1" dirty="0">
              <a:solidFill>
                <a:prstClr val="black"/>
              </a:solidFill>
            </a:endParaRPr>
          </a:p>
        </p:txBody>
      </p:sp>
    </p:spTree>
    <p:extLst>
      <p:ext uri="{BB962C8B-B14F-4D97-AF65-F5344CB8AC3E}">
        <p14:creationId xmlns:p14="http://schemas.microsoft.com/office/powerpoint/2010/main" xmlns="" val="46059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Hasil gambar untuk BOX 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7315699" y="4665513"/>
            <a:ext cx="4628962" cy="187102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Hasil gambar untuk BOX 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327317" y="4992705"/>
            <a:ext cx="3964131" cy="163122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Hasil gambar untuk BOX 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76491" y="2531344"/>
            <a:ext cx="3666457" cy="2353163"/>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Hasil gambar untuk BOX 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8067857" y="2362211"/>
            <a:ext cx="3760005" cy="2121380"/>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Hasil gambar untuk BOX PN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1914023" y="1396774"/>
            <a:ext cx="8110673" cy="9671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a:xfrm>
            <a:off x="9368117" y="6447823"/>
            <a:ext cx="2743200" cy="365125"/>
          </a:xfrm>
        </p:spPr>
        <p:txBody>
          <a:bodyPr/>
          <a:lstStyle/>
          <a:p>
            <a:fld id="{38C5940F-52BA-4018-B13B-B36621709A35}" type="slidenum">
              <a:rPr lang="id-ID" smtClean="0">
                <a:solidFill>
                  <a:schemeClr val="tx1"/>
                </a:solidFill>
              </a:rPr>
              <a:pPr/>
              <a:t>10</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6955" y="-19622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8"/>
          <p:cNvSpPr/>
          <p:nvPr/>
        </p:nvSpPr>
        <p:spPr>
          <a:xfrm>
            <a:off x="287846" y="267448"/>
            <a:ext cx="3387006" cy="400105"/>
          </a:xfrm>
          <a:prstGeom prst="rect">
            <a:avLst/>
          </a:prstGeom>
        </p:spPr>
        <p:txBody>
          <a:bodyPr wrap="square" lIns="121917" tIns="60958" rIns="121917" bIns="60958">
            <a:spAutoFit/>
          </a:bodyPr>
          <a:lstStyle/>
          <a:p>
            <a:r>
              <a:rPr lang="id-ID" b="1" dirty="0" smtClean="0">
                <a:solidFill>
                  <a:srgbClr val="C00000"/>
                </a:solidFill>
              </a:rPr>
              <a:t>PERCEPATAN REALISASI APBD (1)</a:t>
            </a:r>
            <a:endParaRPr lang="id-ID" b="1" dirty="0">
              <a:solidFill>
                <a:srgbClr val="C00000"/>
              </a:solidFill>
            </a:endParaRPr>
          </a:p>
        </p:txBody>
      </p:sp>
      <p:pic>
        <p:nvPicPr>
          <p:cNvPr id="21" name="Picture 4" descr="Hasil gambar untuk transparent GLASS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3177" y="-97341"/>
            <a:ext cx="2057200" cy="19599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90068" y="508406"/>
            <a:ext cx="7055778" cy="523220"/>
          </a:xfrm>
          <a:prstGeom prst="rect">
            <a:avLst/>
          </a:prstGeom>
        </p:spPr>
        <p:txBody>
          <a:bodyPr wrap="none">
            <a:spAutoFit/>
          </a:bodyPr>
          <a:lstStyle/>
          <a:p>
            <a:pPr algn="ctr"/>
            <a:r>
              <a:rPr lang="en-US" sz="2800" b="1" dirty="0" smtClean="0">
                <a:ea typeface="Calibri" panose="020F0502020204030204" pitchFamily="34" charset="0"/>
              </a:rPr>
              <a:t>PERBAIKAN SISTEM PENYERAPAN ANGGARAN</a:t>
            </a:r>
            <a:endParaRPr lang="id-ID" sz="2800" b="1" dirty="0"/>
          </a:p>
        </p:txBody>
      </p:sp>
      <p:sp>
        <p:nvSpPr>
          <p:cNvPr id="35" name="Rectangle 34"/>
          <p:cNvSpPr/>
          <p:nvPr/>
        </p:nvSpPr>
        <p:spPr>
          <a:xfrm>
            <a:off x="0" y="6610278"/>
            <a:ext cx="8427761" cy="261610"/>
          </a:xfrm>
          <a:prstGeom prst="rect">
            <a:avLst/>
          </a:prstGeom>
        </p:spPr>
        <p:txBody>
          <a:bodyPr wrap="square">
            <a:spAutoFit/>
          </a:bodyPr>
          <a:lstStyle/>
          <a:p>
            <a:pPr lvl="0" algn="just">
              <a:spcAft>
                <a:spcPts val="0"/>
              </a:spcAft>
            </a:pPr>
            <a:r>
              <a:rPr lang="en-US" sz="1050" b="1" dirty="0" err="1" smtClean="0">
                <a:ea typeface="Calibri" panose="020F0502020204030204" pitchFamily="34" charset="0"/>
                <a:cs typeface="Times New Roman" panose="02020603050405020304" pitchFamily="18" charset="0"/>
              </a:rPr>
              <a:t>Sumber</a:t>
            </a:r>
            <a:r>
              <a:rPr lang="en-US" sz="1050" b="1" dirty="0" smtClean="0">
                <a:ea typeface="Calibri" panose="020F0502020204030204" pitchFamily="34" charset="0"/>
                <a:cs typeface="Times New Roman" panose="02020603050405020304" pitchFamily="18" charset="0"/>
              </a:rPr>
              <a:t>: Kalimantan Tengah</a:t>
            </a:r>
            <a:endParaRPr lang="id-ID" sz="1000" b="1" dirty="0">
              <a:ea typeface="Calibri" panose="020F0502020204030204" pitchFamily="34" charset="0"/>
              <a:cs typeface="Times New Roman" panose="02020603050405020304" pitchFamily="18" charset="0"/>
            </a:endParaRPr>
          </a:p>
        </p:txBody>
      </p:sp>
      <p:pic>
        <p:nvPicPr>
          <p:cNvPr id="36"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65608" y="3209829"/>
            <a:ext cx="1006003"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231311" y="3220727"/>
            <a:ext cx="1006003"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Hasil gambar untuk arrow 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6200000" flipH="1">
            <a:off x="5197980" y="2193544"/>
            <a:ext cx="1209108" cy="1209109"/>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Hasil gambar untuk arrow 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7826815" flipH="1" flipV="1">
            <a:off x="3912370" y="4239034"/>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Hasil gambar untuk arrow 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3773185" flipV="1">
            <a:off x="6315993" y="4215327"/>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descr="Hasil gambar untuk BOX PNG"/>
          <p:cNvPicPr>
            <a:picLocks noChangeAspect="1" noChangeArrowheads="1"/>
          </p:cNvPicPr>
          <p:nvPr/>
        </p:nvPicPr>
        <p:blipFill>
          <a:blip r:embed="rId8">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a:off x="4326341" y="3286569"/>
            <a:ext cx="3138984" cy="1118715"/>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4463740" y="3520041"/>
            <a:ext cx="2828783" cy="646331"/>
          </a:xfrm>
          <a:prstGeom prst="rect">
            <a:avLst/>
          </a:prstGeom>
        </p:spPr>
        <p:txBody>
          <a:bodyPr wrap="square">
            <a:spAutoFit/>
          </a:bodyPr>
          <a:lstStyle/>
          <a:p>
            <a:pPr algn="ctr"/>
            <a:r>
              <a:rPr lang="id-ID" b="1" dirty="0" smtClean="0">
                <a:solidFill>
                  <a:srgbClr val="FFFF00"/>
                </a:solidFill>
                <a:ea typeface="Calibri" panose="020F0502020204030204" pitchFamily="34" charset="0"/>
              </a:rPr>
              <a:t>HAL-HAL YANG HARUS DIPERHATIKAN </a:t>
            </a:r>
            <a:endParaRPr lang="id-ID" b="1" dirty="0">
              <a:solidFill>
                <a:srgbClr val="FFFF00"/>
              </a:solidFill>
            </a:endParaRPr>
          </a:p>
        </p:txBody>
      </p:sp>
      <p:sp>
        <p:nvSpPr>
          <p:cNvPr id="19" name="Rectangle 18"/>
          <p:cNvSpPr/>
          <p:nvPr/>
        </p:nvSpPr>
        <p:spPr>
          <a:xfrm>
            <a:off x="441476" y="2783958"/>
            <a:ext cx="2871421" cy="1815882"/>
          </a:xfrm>
          <a:prstGeom prst="rect">
            <a:avLst/>
          </a:prstGeom>
        </p:spPr>
        <p:txBody>
          <a:bodyPr wrap="square">
            <a:spAutoFit/>
          </a:bodyPr>
          <a:lstStyle/>
          <a:p>
            <a:pPr algn="ctr"/>
            <a:r>
              <a:rPr lang="id-ID" sz="1600" b="1" dirty="0" smtClean="0">
                <a:solidFill>
                  <a:schemeClr val="bg1"/>
                </a:solidFill>
                <a:ea typeface="Calibri" panose="020F0502020204030204" pitchFamily="34" charset="0"/>
                <a:cs typeface="Times New Roman" panose="02020603050405020304" pitchFamily="18" charset="0"/>
              </a:rPr>
              <a:t>PERENCANAAN DAN PERSIAPAN YANG MATANG MULAI DARI PENYIAPAN DOKUMEN PERENCANAAN DAN PENGANGGARAN SAMPAI DENGAN PELAKSANAAN PROSES LELANG</a:t>
            </a:r>
            <a:endParaRPr lang="en-US" sz="1600" b="1" dirty="0">
              <a:solidFill>
                <a:schemeClr val="bg1"/>
              </a:solidFill>
              <a:ea typeface="Calibri" panose="020F0502020204030204" pitchFamily="34" charset="0"/>
              <a:cs typeface="Times New Roman" panose="02020603050405020304" pitchFamily="18" charset="0"/>
            </a:endParaRPr>
          </a:p>
        </p:txBody>
      </p:sp>
      <p:sp>
        <p:nvSpPr>
          <p:cNvPr id="20" name="Rectangle 19"/>
          <p:cNvSpPr/>
          <p:nvPr/>
        </p:nvSpPr>
        <p:spPr>
          <a:xfrm>
            <a:off x="2262450" y="1598946"/>
            <a:ext cx="7083188" cy="584775"/>
          </a:xfrm>
          <a:prstGeom prst="rect">
            <a:avLst/>
          </a:prstGeom>
        </p:spPr>
        <p:txBody>
          <a:bodyPr wrap="square">
            <a:spAutoFit/>
          </a:bodyPr>
          <a:lstStyle/>
          <a:p>
            <a:pPr algn="ctr"/>
            <a:r>
              <a:rPr lang="id-ID" sz="1600" b="1" dirty="0" smtClean="0">
                <a:solidFill>
                  <a:schemeClr val="bg1"/>
                </a:solidFill>
                <a:ea typeface="Calibri" panose="020F0502020204030204" pitchFamily="34" charset="0"/>
                <a:cs typeface="Times New Roman" panose="02020603050405020304" pitchFamily="18" charset="0"/>
              </a:rPr>
              <a:t>ADANYA KESEPAKATAN BERSAMA OLEH PARA PIHAK </a:t>
            </a:r>
          </a:p>
          <a:p>
            <a:pPr algn="ctr"/>
            <a:r>
              <a:rPr lang="id-ID" sz="1600" b="1" dirty="0" smtClean="0">
                <a:solidFill>
                  <a:schemeClr val="bg1"/>
                </a:solidFill>
                <a:ea typeface="Calibri" panose="020F0502020204030204" pitchFamily="34" charset="0"/>
                <a:cs typeface="Times New Roman" panose="02020603050405020304" pitchFamily="18" charset="0"/>
              </a:rPr>
              <a:t>TENTANG JADWAL-JADWAL KEGIATAN IMPLEMENTASI SISTEM INI</a:t>
            </a:r>
            <a:endParaRPr lang="en-US" sz="1600" b="1" dirty="0">
              <a:solidFill>
                <a:schemeClr val="bg1"/>
              </a:solidFill>
              <a:ea typeface="Calibri" panose="020F0502020204030204" pitchFamily="34" charset="0"/>
              <a:cs typeface="Times New Roman" panose="02020603050405020304" pitchFamily="18" charset="0"/>
            </a:endParaRPr>
          </a:p>
        </p:txBody>
      </p:sp>
      <p:sp>
        <p:nvSpPr>
          <p:cNvPr id="22" name="Rectangle 21"/>
          <p:cNvSpPr/>
          <p:nvPr/>
        </p:nvSpPr>
        <p:spPr>
          <a:xfrm>
            <a:off x="8441034" y="2820046"/>
            <a:ext cx="3028477" cy="1323439"/>
          </a:xfrm>
          <a:prstGeom prst="rect">
            <a:avLst/>
          </a:prstGeom>
        </p:spPr>
        <p:txBody>
          <a:bodyPr wrap="square">
            <a:spAutoFit/>
          </a:bodyPr>
          <a:lstStyle/>
          <a:p>
            <a:pPr algn="ctr"/>
            <a:r>
              <a:rPr lang="id-ID" sz="1600" b="1" dirty="0" smtClean="0">
                <a:solidFill>
                  <a:schemeClr val="bg1"/>
                </a:solidFill>
                <a:ea typeface="Calibri" panose="020F0502020204030204" pitchFamily="34" charset="0"/>
                <a:cs typeface="Times New Roman" panose="02020603050405020304" pitchFamily="18" charset="0"/>
              </a:rPr>
              <a:t>KOMITMEN DAN KONSISTENSI YANG TINGGI DARI SEMUA PIHAK MULAI DARI PERENCANAAN, PELAKSANAAN, EVALUASI DAN TINDAK LANJUT EVALUASI</a:t>
            </a:r>
            <a:endParaRPr lang="en-US" sz="1600" b="1" dirty="0">
              <a:solidFill>
                <a:schemeClr val="bg1"/>
              </a:solidFill>
              <a:ea typeface="Calibri" panose="020F0502020204030204" pitchFamily="34" charset="0"/>
              <a:cs typeface="Times New Roman" panose="02020603050405020304" pitchFamily="18" charset="0"/>
            </a:endParaRPr>
          </a:p>
        </p:txBody>
      </p:sp>
      <p:sp>
        <p:nvSpPr>
          <p:cNvPr id="23" name="Rectangle 22"/>
          <p:cNvSpPr/>
          <p:nvPr/>
        </p:nvSpPr>
        <p:spPr>
          <a:xfrm>
            <a:off x="699038" y="5353958"/>
            <a:ext cx="3151400" cy="830997"/>
          </a:xfrm>
          <a:prstGeom prst="rect">
            <a:avLst/>
          </a:prstGeom>
        </p:spPr>
        <p:txBody>
          <a:bodyPr wrap="square">
            <a:spAutoFit/>
          </a:bodyPr>
          <a:lstStyle/>
          <a:p>
            <a:pPr algn="ctr"/>
            <a:r>
              <a:rPr lang="id-ID" sz="1600" b="1" dirty="0" smtClean="0">
                <a:solidFill>
                  <a:schemeClr val="bg1"/>
                </a:solidFill>
                <a:ea typeface="Calibri" panose="020F0502020204030204" pitchFamily="34" charset="0"/>
                <a:cs typeface="Times New Roman" panose="02020603050405020304" pitchFamily="18" charset="0"/>
              </a:rPr>
              <a:t>PENEMPATAN SDM SECARA TEPAT DAN BERKESINAMBUNGAN UNTUK KURUN WAKTU TERTENTU</a:t>
            </a:r>
            <a:endParaRPr lang="en-US" sz="1600" b="1" dirty="0">
              <a:solidFill>
                <a:schemeClr val="bg1"/>
              </a:solidFill>
              <a:ea typeface="Calibri" panose="020F0502020204030204" pitchFamily="34" charset="0"/>
              <a:cs typeface="Times New Roman" panose="02020603050405020304" pitchFamily="18" charset="0"/>
            </a:endParaRPr>
          </a:p>
        </p:txBody>
      </p:sp>
      <p:sp>
        <p:nvSpPr>
          <p:cNvPr id="24" name="Rectangle 23"/>
          <p:cNvSpPr/>
          <p:nvPr/>
        </p:nvSpPr>
        <p:spPr>
          <a:xfrm>
            <a:off x="7709306" y="4884507"/>
            <a:ext cx="3772400" cy="1600438"/>
          </a:xfrm>
          <a:prstGeom prst="rect">
            <a:avLst/>
          </a:prstGeom>
        </p:spPr>
        <p:txBody>
          <a:bodyPr wrap="square">
            <a:spAutoFit/>
          </a:bodyPr>
          <a:lstStyle/>
          <a:p>
            <a:pPr algn="ctr"/>
            <a:r>
              <a:rPr lang="id-ID" sz="1400" b="1" dirty="0" smtClean="0">
                <a:solidFill>
                  <a:schemeClr val="bg1"/>
                </a:solidFill>
                <a:ea typeface="Calibri" panose="020F0502020204030204" pitchFamily="34" charset="0"/>
                <a:cs typeface="Times New Roman" panose="02020603050405020304" pitchFamily="18" charset="0"/>
              </a:rPr>
              <a:t>KEPALA DAERAH SELAKU </a:t>
            </a:r>
            <a:r>
              <a:rPr lang="id-ID" sz="1400" b="1" dirty="0">
                <a:solidFill>
                  <a:schemeClr val="bg1"/>
                </a:solidFill>
                <a:ea typeface="Calibri" panose="020F0502020204030204" pitchFamily="34" charset="0"/>
                <a:cs typeface="Times New Roman" panose="02020603050405020304" pitchFamily="18" charset="0"/>
              </a:rPr>
              <a:t>KORDINATOR PERENCANAAN, PELAKSANAAN DAN EVALUASI DALAM PELAKSANAAN PEMERINTAHAN DAN PEMBANGUNAN DI </a:t>
            </a:r>
            <a:r>
              <a:rPr lang="id-ID" sz="1400" b="1" dirty="0" smtClean="0">
                <a:solidFill>
                  <a:schemeClr val="bg1"/>
                </a:solidFill>
                <a:ea typeface="Calibri" panose="020F0502020204030204" pitchFamily="34" charset="0"/>
                <a:cs typeface="Times New Roman" panose="02020603050405020304" pitchFamily="18" charset="0"/>
              </a:rPr>
              <a:t>WILAYAHNYA TERMASUK </a:t>
            </a:r>
            <a:r>
              <a:rPr lang="id-ID" sz="1400" b="1" dirty="0">
                <a:solidFill>
                  <a:schemeClr val="bg1"/>
                </a:solidFill>
                <a:ea typeface="Calibri" panose="020F0502020204030204" pitchFamily="34" charset="0"/>
                <a:cs typeface="Times New Roman" panose="02020603050405020304" pitchFamily="18" charset="0"/>
              </a:rPr>
              <a:t>DALAM PENGELOLAAN ANGGARAN, SERTA KONSISTENSI DALAM TINDAK LANJUTNYA</a:t>
            </a:r>
            <a:endParaRPr lang="en-US" sz="1400" b="1" dirty="0">
              <a:solidFill>
                <a:schemeClr val="bg1"/>
              </a:solidFill>
              <a:ea typeface="Calibri" panose="020F0502020204030204" pitchFamily="34" charset="0"/>
              <a:cs typeface="Times New Roman" panose="02020603050405020304" pitchFamily="18" charset="0"/>
            </a:endParaRPr>
          </a:p>
          <a:p>
            <a:pPr algn="ctr"/>
            <a:endParaRPr lang="en-US" sz="14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749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1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2000"/>
                                        <p:tgtEl>
                                          <p:spTgt spid="36"/>
                                        </p:tgtEl>
                                      </p:cBhvr>
                                    </p:animEffect>
                                  </p:childTnLst>
                                </p:cTn>
                              </p:par>
                              <p:par>
                                <p:cTn id="8" presetID="22" presetClass="entr" presetSubtype="8" repeatCount="1000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2000"/>
                                        <p:tgtEl>
                                          <p:spTgt spid="37"/>
                                        </p:tgtEl>
                                      </p:cBhvr>
                                    </p:animEffect>
                                  </p:childTnLst>
                                </p:cTn>
                              </p:par>
                              <p:par>
                                <p:cTn id="11" presetID="22" presetClass="entr" presetSubtype="4" repeatCount="1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2000"/>
                                        <p:tgtEl>
                                          <p:spTgt spid="38"/>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up)">
                                      <p:cBhvr>
                                        <p:cTn id="16" dur="2000"/>
                                        <p:tgtEl>
                                          <p:spTgt spid="40"/>
                                        </p:tgtEl>
                                      </p:cBhvr>
                                    </p:animEffect>
                                  </p:childTnLst>
                                </p:cTn>
                              </p:par>
                              <p:par>
                                <p:cTn id="17" presetID="22" presetClass="entr" presetSubtype="1" repeatCount="1000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11</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6955" y="-19622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8"/>
          <p:cNvSpPr/>
          <p:nvPr/>
        </p:nvSpPr>
        <p:spPr>
          <a:xfrm>
            <a:off x="287846" y="267448"/>
            <a:ext cx="3387006" cy="400105"/>
          </a:xfrm>
          <a:prstGeom prst="rect">
            <a:avLst/>
          </a:prstGeom>
        </p:spPr>
        <p:txBody>
          <a:bodyPr wrap="square" lIns="121917" tIns="60958" rIns="121917" bIns="60958">
            <a:spAutoFit/>
          </a:bodyPr>
          <a:lstStyle/>
          <a:p>
            <a:r>
              <a:rPr lang="id-ID" b="1" dirty="0" smtClean="0">
                <a:solidFill>
                  <a:srgbClr val="C00000"/>
                </a:solidFill>
              </a:rPr>
              <a:t>PERCEPATAN REALISASI APBD (</a:t>
            </a:r>
            <a:r>
              <a:rPr lang="en-US" b="1" dirty="0" smtClean="0">
                <a:solidFill>
                  <a:srgbClr val="C00000"/>
                </a:solidFill>
              </a:rPr>
              <a:t>2</a:t>
            </a:r>
            <a:r>
              <a:rPr lang="id-ID" b="1" dirty="0" smtClean="0">
                <a:solidFill>
                  <a:srgbClr val="C00000"/>
                </a:solidFill>
              </a:rPr>
              <a:t>)</a:t>
            </a:r>
            <a:endParaRPr lang="id-ID" b="1" dirty="0">
              <a:solidFill>
                <a:srgbClr val="C00000"/>
              </a:solidFill>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177" y="-97341"/>
            <a:ext cx="2057200" cy="195993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56856" y="908511"/>
            <a:ext cx="11668366" cy="553998"/>
          </a:xfrm>
          <a:prstGeom prst="rect">
            <a:avLst/>
          </a:prstGeom>
        </p:spPr>
        <p:txBody>
          <a:bodyPr wrap="square">
            <a:spAutoFit/>
          </a:bodyPr>
          <a:lstStyle/>
          <a:p>
            <a:r>
              <a:rPr lang="id-ID" sz="1500" b="1" i="1" dirty="0" smtClean="0">
                <a:ea typeface="Calibri" panose="020F0502020204030204" pitchFamily="34" charset="0"/>
              </a:rPr>
              <a:t>(Meliputi kegiatan penyusunan dan pengesahan dokumen perencanaan &amp; penganggaran : (RKPD</a:t>
            </a:r>
            <a:r>
              <a:rPr lang="id-ID" sz="1500" b="1" i="1" dirty="0">
                <a:ea typeface="Calibri" panose="020F0502020204030204" pitchFamily="34" charset="0"/>
              </a:rPr>
              <a:t>, KUA-PPAS, APBD dan DPA-SKPD, dokumen tender, penetapan pejabat pengelola anggaran, penyusunan rencana umum pengadaan barang/jasa, pelaksanaan tender pada tahun </a:t>
            </a:r>
            <a:r>
              <a:rPr lang="id-ID" sz="1500" b="1" i="1" dirty="0" smtClean="0">
                <a:ea typeface="Calibri" panose="020F0502020204030204" pitchFamily="34" charset="0"/>
              </a:rPr>
              <a:t>N-1)</a:t>
            </a:r>
            <a:endParaRPr lang="id-ID" sz="1500" b="1" i="1" dirty="0"/>
          </a:p>
        </p:txBody>
      </p:sp>
      <p:sp>
        <p:nvSpPr>
          <p:cNvPr id="8" name="Rectangle 7"/>
          <p:cNvSpPr/>
          <p:nvPr/>
        </p:nvSpPr>
        <p:spPr>
          <a:xfrm>
            <a:off x="287845" y="508406"/>
            <a:ext cx="5735866" cy="523220"/>
          </a:xfrm>
          <a:prstGeom prst="rect">
            <a:avLst/>
          </a:prstGeom>
        </p:spPr>
        <p:txBody>
          <a:bodyPr wrap="none">
            <a:spAutoFit/>
          </a:bodyPr>
          <a:lstStyle/>
          <a:p>
            <a:pPr algn="ctr"/>
            <a:r>
              <a:rPr lang="id-ID" sz="2800" b="1" dirty="0" smtClean="0">
                <a:ea typeface="Calibri" panose="020F0502020204030204" pitchFamily="34" charset="0"/>
              </a:rPr>
              <a:t>TAHAP PERENCANAAN </a:t>
            </a:r>
            <a:r>
              <a:rPr lang="id-ID" sz="2800" b="1" dirty="0">
                <a:ea typeface="Calibri" panose="020F0502020204030204" pitchFamily="34" charset="0"/>
              </a:rPr>
              <a:t>&amp; </a:t>
            </a:r>
            <a:r>
              <a:rPr lang="id-ID" sz="2800" b="1" dirty="0" smtClean="0">
                <a:ea typeface="Calibri" panose="020F0502020204030204" pitchFamily="34" charset="0"/>
              </a:rPr>
              <a:t>PERSIAPAN </a:t>
            </a:r>
            <a:endParaRPr lang="id-ID" sz="2800" b="1" dirty="0"/>
          </a:p>
        </p:txBody>
      </p:sp>
      <p:pic>
        <p:nvPicPr>
          <p:cNvPr id="23"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7845" y="1781450"/>
            <a:ext cx="6646355" cy="705319"/>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952500" y="1977829"/>
            <a:ext cx="5219700" cy="400105"/>
          </a:xfrm>
          <a:prstGeom prst="rect">
            <a:avLst/>
          </a:prstGeom>
        </p:spPr>
        <p:txBody>
          <a:bodyPr wrap="square" lIns="121917" tIns="60958" rIns="121917" bIns="60958">
            <a:spAutoFit/>
          </a:bodyPr>
          <a:lstStyle/>
          <a:p>
            <a:pPr algn="ctr"/>
            <a:r>
              <a:rPr lang="en-US" b="1" dirty="0" smtClean="0">
                <a:solidFill>
                  <a:srgbClr val="FFFF00"/>
                </a:solidFill>
              </a:rPr>
              <a:t>PENYUSUNAN DAN </a:t>
            </a:r>
            <a:r>
              <a:rPr lang="id-ID" b="1" dirty="0" smtClean="0">
                <a:solidFill>
                  <a:srgbClr val="FFFF00"/>
                </a:solidFill>
              </a:rPr>
              <a:t> </a:t>
            </a:r>
            <a:r>
              <a:rPr lang="en-US" b="1" dirty="0" smtClean="0">
                <a:solidFill>
                  <a:srgbClr val="FFFF00"/>
                </a:solidFill>
              </a:rPr>
              <a:t>PENGESAHAN DOKUMEN</a:t>
            </a:r>
            <a:endParaRPr lang="id-ID" b="1" dirty="0">
              <a:solidFill>
                <a:srgbClr val="FFFF00"/>
              </a:solidFill>
            </a:endParaRPr>
          </a:p>
        </p:txBody>
      </p:sp>
      <p:sp>
        <p:nvSpPr>
          <p:cNvPr id="5" name="Rectangle 4"/>
          <p:cNvSpPr/>
          <p:nvPr/>
        </p:nvSpPr>
        <p:spPr>
          <a:xfrm>
            <a:off x="287845" y="2576034"/>
            <a:ext cx="6360606" cy="4093428"/>
          </a:xfrm>
          <a:prstGeom prst="rect">
            <a:avLst/>
          </a:prstGeom>
        </p:spPr>
        <p:txBody>
          <a:bodyPr wrap="square">
            <a:spAutoFit/>
          </a:bodyPr>
          <a:lstStyle/>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Dokumen RKPD tahun N, disusun dan ditetapkan melalui peraturan Kepala Daerah (Gubernur/Bupati/Walikota) paling lambat akhir Mei tahun N-1.</a:t>
            </a:r>
            <a:endParaRPr lang="en-US" sz="1500" b="1" dirty="0" smtClean="0">
              <a:ea typeface="Calibri" panose="020F0502020204030204" pitchFamily="34" charset="0"/>
              <a:cs typeface="Times New Roman" panose="02020603050405020304" pitchFamily="18" charset="0"/>
            </a:endParaRPr>
          </a:p>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Nota Kesepakatan Bersama antara Kepala Daerah dan Pimpinan DPRD tentang KUA-PPAS ditandatangani paling lambat akhir Juli tahun N-1. </a:t>
            </a:r>
            <a:endParaRPr lang="en-US" sz="1500" b="1" dirty="0" smtClean="0">
              <a:ea typeface="Calibri" panose="020F0502020204030204" pitchFamily="34" charset="0"/>
              <a:cs typeface="Times New Roman" panose="02020603050405020304" pitchFamily="18" charset="0"/>
            </a:endParaRPr>
          </a:p>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RAPBD tahun N disusun dan dibahas sesuai ketentuan, diajukan kepada Gubernur dari Kabupaten/Kota paling lambat pertengahan November tahun N-1 untuk dievaluasi, sedangkan Provinsi disampaikan kepada Menteri Dalam Negeri. </a:t>
            </a:r>
            <a:endParaRPr lang="en-US" sz="1500" b="1" dirty="0" smtClean="0">
              <a:ea typeface="Calibri" panose="020F0502020204030204" pitchFamily="34" charset="0"/>
              <a:cs typeface="Times New Roman" panose="02020603050405020304" pitchFamily="18" charset="0"/>
            </a:endParaRPr>
          </a:p>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Seluruh dokumen legal diunggah di website resmi masing-masing Pemda.</a:t>
            </a:r>
            <a:endParaRPr lang="en-US" sz="1500" b="1" dirty="0" smtClean="0">
              <a:ea typeface="Calibri" panose="020F0502020204030204" pitchFamily="34" charset="0"/>
              <a:cs typeface="Times New Roman" panose="02020603050405020304" pitchFamily="18" charset="0"/>
            </a:endParaRPr>
          </a:p>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Penyerahan DPA-SKPD paling lambat minggu ke-3 Desember tahun N-1 dari Kepala Daerah kepada SKPD.</a:t>
            </a:r>
            <a:endParaRPr lang="en-US" sz="1500" b="1" dirty="0" smtClean="0">
              <a:ea typeface="Calibri" panose="020F0502020204030204" pitchFamily="34" charset="0"/>
              <a:cs typeface="Times New Roman" panose="02020603050405020304" pitchFamily="18" charset="0"/>
            </a:endParaRPr>
          </a:p>
          <a:p>
            <a:pPr marL="231775" lvl="0"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Penetapan SK PA, KPA, Bendahara Penerimaan, Bendahara Pengeluaran, Pengurus Barang, Penyimpan Barang melalui keputusan Kepala Daerah paling lambat minggu ke-3 Desember tahun N-1.</a:t>
            </a:r>
            <a:endParaRPr lang="en-US" sz="1500" b="1" dirty="0" smtClean="0">
              <a:ea typeface="Calibri" panose="020F0502020204030204" pitchFamily="34" charset="0"/>
              <a:cs typeface="Times New Roman" panose="02020603050405020304" pitchFamily="18" charset="0"/>
            </a:endParaRPr>
          </a:p>
          <a:p>
            <a:pPr marL="231775" indent="-231775" algn="just">
              <a:spcBef>
                <a:spcPts val="200"/>
              </a:spcBef>
              <a:spcAft>
                <a:spcPts val="200"/>
              </a:spcAft>
              <a:buFont typeface="+mj-lt"/>
              <a:buAutoNum type="arabicPeriod"/>
            </a:pPr>
            <a:r>
              <a:rPr lang="id-ID" sz="1500" b="1" dirty="0" smtClean="0">
                <a:ea typeface="Calibri" panose="020F0502020204030204" pitchFamily="34" charset="0"/>
                <a:cs typeface="Times New Roman" panose="02020603050405020304" pitchFamily="18" charset="0"/>
              </a:rPr>
              <a:t>Penetapan SK PPTK dan Panitia PBJ oleh PA/KPA minggu ke-4 Desember tahun N-1</a:t>
            </a:r>
            <a:endParaRPr lang="en-US" sz="1500" b="1" dirty="0">
              <a:ea typeface="Calibri" panose="020F0502020204030204" pitchFamily="34" charset="0"/>
              <a:cs typeface="Times New Roman" panose="02020603050405020304" pitchFamily="18" charset="0"/>
            </a:endParaRPr>
          </a:p>
        </p:txBody>
      </p:sp>
      <p:pic>
        <p:nvPicPr>
          <p:cNvPr id="26"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6856" y="1783723"/>
            <a:ext cx="5355144" cy="79231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p:cNvSpPr/>
          <p:nvPr/>
        </p:nvSpPr>
        <p:spPr>
          <a:xfrm>
            <a:off x="7025260" y="1977829"/>
            <a:ext cx="4952892" cy="400105"/>
          </a:xfrm>
          <a:prstGeom prst="rect">
            <a:avLst/>
          </a:prstGeom>
        </p:spPr>
        <p:txBody>
          <a:bodyPr wrap="square" lIns="121917" tIns="60958" rIns="121917" bIns="60958">
            <a:spAutoFit/>
          </a:bodyPr>
          <a:lstStyle/>
          <a:p>
            <a:pPr algn="ctr"/>
            <a:r>
              <a:rPr lang="en-US" b="1" dirty="0" smtClean="0">
                <a:solidFill>
                  <a:srgbClr val="FFFF00"/>
                </a:solidFill>
              </a:rPr>
              <a:t>PENYUSUNAN DAN PENGESAHAN DOKUMEN</a:t>
            </a:r>
            <a:endParaRPr lang="id-ID" b="1" dirty="0">
              <a:solidFill>
                <a:srgbClr val="FFFF00"/>
              </a:solidFill>
            </a:endParaRPr>
          </a:p>
        </p:txBody>
      </p:sp>
      <p:sp>
        <p:nvSpPr>
          <p:cNvPr id="11" name="Rectangle 10"/>
          <p:cNvSpPr/>
          <p:nvPr/>
        </p:nvSpPr>
        <p:spPr>
          <a:xfrm>
            <a:off x="7025260" y="2576034"/>
            <a:ext cx="4758639" cy="2400657"/>
          </a:xfrm>
          <a:prstGeom prst="rect">
            <a:avLst/>
          </a:prstGeom>
        </p:spPr>
        <p:txBody>
          <a:bodyPr wrap="square">
            <a:spAutoFit/>
          </a:bodyPr>
          <a:lstStyle/>
          <a:p>
            <a:pPr marL="231775" lvl="0" indent="-231775" algn="just">
              <a:buFont typeface="+mj-lt"/>
              <a:buAutoNum type="arabicPeriod"/>
            </a:pPr>
            <a:r>
              <a:rPr lang="id-ID" sz="1500" b="1" dirty="0">
                <a:ea typeface="Calibri" panose="020F0502020204030204" pitchFamily="34" charset="0"/>
                <a:cs typeface="Times New Roman" panose="02020603050405020304" pitchFamily="18" charset="0"/>
              </a:rPr>
              <a:t>PBJP dimulai sejak ditandatanganinya kesepakatan bersama antara Kepala Daerah dan DPRD tentang RAPBD tahun N.</a:t>
            </a:r>
            <a:endParaRPr lang="en-US" sz="1500" b="1" dirty="0">
              <a:ea typeface="Calibri" panose="020F0502020204030204" pitchFamily="34" charset="0"/>
              <a:cs typeface="Times New Roman" panose="02020603050405020304" pitchFamily="18" charset="0"/>
            </a:endParaRPr>
          </a:p>
          <a:p>
            <a:pPr marL="231775" lvl="0" indent="-231775" algn="just">
              <a:buFont typeface="+mj-lt"/>
              <a:buAutoNum type="arabicPeriod"/>
            </a:pPr>
            <a:r>
              <a:rPr lang="id-ID" sz="1500" b="1" dirty="0">
                <a:ea typeface="Calibri" panose="020F0502020204030204" pitchFamily="34" charset="0"/>
                <a:cs typeface="Times New Roman" panose="02020603050405020304" pitchFamily="18" charset="0"/>
              </a:rPr>
              <a:t>Dalam rangka transparansi, seluruh SKPD menyampaikan Rencana Umum Pengadaan secara </a:t>
            </a:r>
            <a:r>
              <a:rPr lang="id-ID" sz="1500" b="1" dirty="0" smtClean="0">
                <a:ea typeface="Calibri" panose="020F0502020204030204" pitchFamily="34" charset="0"/>
                <a:cs typeface="Times New Roman" panose="02020603050405020304" pitchFamily="18" charset="0"/>
              </a:rPr>
              <a:t>online</a:t>
            </a:r>
          </a:p>
          <a:p>
            <a:pPr marL="231775" lvl="0" indent="-231775" algn="just">
              <a:buFont typeface="+mj-lt"/>
              <a:buAutoNum type="arabicPeriod"/>
            </a:pPr>
            <a:r>
              <a:rPr lang="id-ID" sz="1500" b="1" dirty="0" smtClean="0">
                <a:ea typeface="Calibri" panose="020F0502020204030204" pitchFamily="34" charset="0"/>
                <a:cs typeface="Times New Roman" panose="02020603050405020304" pitchFamily="18" charset="0"/>
              </a:rPr>
              <a:t>Akhir </a:t>
            </a:r>
            <a:r>
              <a:rPr lang="id-ID" sz="1500" b="1" dirty="0">
                <a:ea typeface="Calibri" panose="020F0502020204030204" pitchFamily="34" charset="0"/>
                <a:cs typeface="Times New Roman" panose="02020603050405020304" pitchFamily="18" charset="0"/>
              </a:rPr>
              <a:t>dari kegiatan ini adalah penetapan/penunjukan pemenang lelang oleh pejabat berwenang.</a:t>
            </a:r>
            <a:endParaRPr lang="en-US" sz="1500" b="1" dirty="0">
              <a:ea typeface="Calibri" panose="020F0502020204030204" pitchFamily="34" charset="0"/>
              <a:cs typeface="Times New Roman" panose="02020603050405020304" pitchFamily="18" charset="0"/>
            </a:endParaRPr>
          </a:p>
          <a:p>
            <a:pPr marL="231775" lvl="0" indent="-231775" algn="just">
              <a:buFont typeface="+mj-lt"/>
              <a:buAutoNum type="arabicPeriod"/>
            </a:pPr>
            <a:r>
              <a:rPr lang="id-ID" sz="1500" b="1" dirty="0">
                <a:ea typeface="Calibri" panose="020F0502020204030204" pitchFamily="34" charset="0"/>
                <a:cs typeface="Times New Roman" panose="02020603050405020304" pitchFamily="18" charset="0"/>
              </a:rPr>
              <a:t>Seluruh SKPD wajib melaksanakan pelelangan 100% secara elektronik.</a:t>
            </a:r>
            <a:endParaRPr lang="en-US" sz="15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941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043048" y="2018727"/>
            <a:ext cx="1952661" cy="4573142"/>
          </a:xfrm>
          <a:prstGeom prst="rect">
            <a:avLst/>
          </a:prstGeom>
          <a:solidFill>
            <a:srgbClr val="548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50301" y="2018727"/>
            <a:ext cx="1952661" cy="4573142"/>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051889" y="1993954"/>
            <a:ext cx="1952661" cy="4573142"/>
          </a:xfrm>
          <a:prstGeom prst="rect">
            <a:avLst/>
          </a:prstGeom>
          <a:solidFill>
            <a:srgbClr val="7671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072701" y="1993954"/>
            <a:ext cx="1952661" cy="457314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54253" y="2018727"/>
            <a:ext cx="1952661" cy="4573142"/>
          </a:xfrm>
          <a:prstGeom prst="rect">
            <a:avLst/>
          </a:prstGeom>
          <a:solidFill>
            <a:srgbClr val="C55A1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40256" y="2018727"/>
            <a:ext cx="1607592" cy="1607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80853" y="2018727"/>
            <a:ext cx="1952661" cy="4573142"/>
          </a:xfrm>
          <a:prstGeom prst="rect">
            <a:avLst/>
          </a:prstGeom>
          <a:solidFill>
            <a:srgbClr val="1F4E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24248" y="6356350"/>
            <a:ext cx="2743200" cy="365125"/>
          </a:xfrm>
        </p:spPr>
        <p:txBody>
          <a:bodyPr/>
          <a:lstStyle/>
          <a:p>
            <a:fld id="{38C5940F-52BA-4018-B13B-B36621709A35}" type="slidenum">
              <a:rPr lang="id-ID" smtClean="0">
                <a:solidFill>
                  <a:schemeClr val="tx1"/>
                </a:solidFill>
              </a:rPr>
              <a:pPr/>
              <a:t>12</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6955" y="-19622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8"/>
          <p:cNvSpPr/>
          <p:nvPr/>
        </p:nvSpPr>
        <p:spPr>
          <a:xfrm>
            <a:off x="287846" y="267448"/>
            <a:ext cx="3387006" cy="400105"/>
          </a:xfrm>
          <a:prstGeom prst="rect">
            <a:avLst/>
          </a:prstGeom>
        </p:spPr>
        <p:txBody>
          <a:bodyPr wrap="square" lIns="121917" tIns="60958" rIns="121917" bIns="60958">
            <a:spAutoFit/>
          </a:bodyPr>
          <a:lstStyle/>
          <a:p>
            <a:r>
              <a:rPr lang="id-ID" b="1" dirty="0" smtClean="0">
                <a:solidFill>
                  <a:srgbClr val="C00000"/>
                </a:solidFill>
              </a:rPr>
              <a:t>PERCEPATAN REALISASI APBD (</a:t>
            </a:r>
            <a:r>
              <a:rPr lang="en-US" b="1" dirty="0" smtClean="0">
                <a:solidFill>
                  <a:srgbClr val="C00000"/>
                </a:solidFill>
              </a:rPr>
              <a:t>3</a:t>
            </a:r>
            <a:r>
              <a:rPr lang="id-ID" b="1" dirty="0" smtClean="0">
                <a:solidFill>
                  <a:srgbClr val="C00000"/>
                </a:solidFill>
              </a:rPr>
              <a:t>)</a:t>
            </a:r>
            <a:endParaRPr lang="id-ID" b="1" dirty="0">
              <a:solidFill>
                <a:srgbClr val="C00000"/>
              </a:solidFill>
            </a:endParaRPr>
          </a:p>
        </p:txBody>
      </p:sp>
      <p:pic>
        <p:nvPicPr>
          <p:cNvPr id="21" name="Picture 4" descr="Hasil gambar untuk transparent GLASS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189" y="-196222"/>
            <a:ext cx="2472309" cy="23554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9604" y="882624"/>
            <a:ext cx="11392321" cy="784830"/>
          </a:xfrm>
          <a:prstGeom prst="rect">
            <a:avLst/>
          </a:prstGeom>
        </p:spPr>
        <p:txBody>
          <a:bodyPr wrap="square">
            <a:spAutoFit/>
          </a:bodyPr>
          <a:lstStyle/>
          <a:p>
            <a:r>
              <a:rPr lang="id-ID" sz="1500" b="1" i="1" dirty="0" smtClean="0">
                <a:ea typeface="Calibri" panose="020F0502020204030204" pitchFamily="34" charset="0"/>
              </a:rPr>
              <a:t>(Meliputi kegiatan </a:t>
            </a:r>
            <a:r>
              <a:rPr lang="id-ID" sz="1500" b="1" i="1" dirty="0">
                <a:ea typeface="Calibri" panose="020F0502020204030204" pitchFamily="34" charset="0"/>
              </a:rPr>
              <a:t>penetapan Perda APBD tahun N, pelaksanaan penandatanganan kontrak secara kolektif, penetapan target penyerapan anggaran, penyusunan, pengesahan pelaksanaan rencana aksi penyerapan anggaran SKPD sesuai target, pelaksanaan pra rapim dan rapim. Juga termasuk kegiatan pengendalian berupa monitoring, evaluasi  pelaporan dan tindak lanjutnya</a:t>
            </a:r>
            <a:endParaRPr lang="id-ID" sz="1500" b="1" i="1" dirty="0"/>
          </a:p>
        </p:txBody>
      </p:sp>
      <p:sp>
        <p:nvSpPr>
          <p:cNvPr id="8" name="Rectangle 7"/>
          <p:cNvSpPr/>
          <p:nvPr/>
        </p:nvSpPr>
        <p:spPr>
          <a:xfrm>
            <a:off x="292306" y="482515"/>
            <a:ext cx="7450822" cy="954107"/>
          </a:xfrm>
          <a:prstGeom prst="rect">
            <a:avLst/>
          </a:prstGeom>
        </p:spPr>
        <p:txBody>
          <a:bodyPr wrap="none">
            <a:spAutoFit/>
          </a:bodyPr>
          <a:lstStyle/>
          <a:p>
            <a:pPr algn="ctr"/>
            <a:r>
              <a:rPr lang="id-ID" sz="2800" b="1" dirty="0" smtClean="0">
                <a:ea typeface="Calibri" panose="020F0502020204030204" pitchFamily="34" charset="0"/>
              </a:rPr>
              <a:t>TAHAP </a:t>
            </a:r>
            <a:r>
              <a:rPr lang="id-ID" sz="2800" b="1" dirty="0">
                <a:ea typeface="Calibri" panose="020F0502020204030204" pitchFamily="34" charset="0"/>
              </a:rPr>
              <a:t>PELAKSANAAN PENYERAPAN ANGGARAN</a:t>
            </a:r>
          </a:p>
          <a:p>
            <a:pPr algn="ctr"/>
            <a:endParaRPr lang="id-ID" sz="2800" b="1" dirty="0"/>
          </a:p>
        </p:txBody>
      </p:sp>
      <p:sp>
        <p:nvSpPr>
          <p:cNvPr id="3" name="Rectangle 2"/>
          <p:cNvSpPr/>
          <p:nvPr/>
        </p:nvSpPr>
        <p:spPr>
          <a:xfrm>
            <a:off x="22612" y="4767031"/>
            <a:ext cx="2103120" cy="738664"/>
          </a:xfrm>
          <a:prstGeom prst="rect">
            <a:avLst/>
          </a:prstGeom>
        </p:spPr>
        <p:txBody>
          <a:bodyPr wrap="square" anchor="ctr">
            <a:spAutoFit/>
          </a:bodyPr>
          <a:lstStyle/>
          <a:p>
            <a:pPr algn="ctr"/>
            <a:r>
              <a:rPr lang="id-ID" sz="1400" b="1" dirty="0" smtClean="0">
                <a:ea typeface="Calibri" panose="020F0502020204030204" pitchFamily="34" charset="0"/>
                <a:cs typeface="Times New Roman" panose="02020603050405020304" pitchFamily="18" charset="0"/>
              </a:rPr>
              <a:t>Penetapan Perda APBD Tahun N</a:t>
            </a:r>
            <a:r>
              <a:rPr lang="en-US" sz="1400" b="1" dirty="0" smtClean="0">
                <a:ea typeface="Calibri" panose="020F0502020204030204" pitchFamily="34" charset="0"/>
                <a:cs typeface="Times New Roman" panose="02020603050405020304" pitchFamily="18" charset="0"/>
              </a:rPr>
              <a:t> yang </a:t>
            </a:r>
            <a:r>
              <a:rPr lang="en-US" sz="1400" b="1" dirty="0" err="1" smtClean="0">
                <a:ea typeface="Calibri" panose="020F0502020204030204" pitchFamily="34" charset="0"/>
                <a:cs typeface="Times New Roman" panose="02020603050405020304" pitchFamily="18" charset="0"/>
              </a:rPr>
              <a:t>disahkan</a:t>
            </a:r>
            <a:r>
              <a:rPr lang="en-US" sz="1400" b="1" dirty="0" smtClean="0">
                <a:ea typeface="Calibri" panose="020F0502020204030204" pitchFamily="34" charset="0"/>
                <a:cs typeface="Times New Roman" panose="02020603050405020304" pitchFamily="18" charset="0"/>
              </a:rPr>
              <a:t> </a:t>
            </a:r>
            <a:r>
              <a:rPr lang="en-US" sz="1400" b="1" dirty="0" err="1" smtClean="0">
                <a:ea typeface="Calibri" panose="020F0502020204030204" pitchFamily="34" charset="0"/>
                <a:cs typeface="Times New Roman" panose="02020603050405020304" pitchFamily="18" charset="0"/>
              </a:rPr>
              <a:t>pada</a:t>
            </a:r>
            <a:r>
              <a:rPr lang="en-US" sz="1400" b="1" dirty="0" smtClean="0">
                <a:ea typeface="Calibri" panose="020F0502020204030204" pitchFamily="34" charset="0"/>
                <a:cs typeface="Times New Roman" panose="02020603050405020304" pitchFamily="18" charset="0"/>
              </a:rPr>
              <a:t> </a:t>
            </a:r>
            <a:r>
              <a:rPr lang="en-US" sz="1400" b="1" dirty="0" err="1" smtClean="0">
                <a:ea typeface="Calibri" panose="020F0502020204030204" pitchFamily="34" charset="0"/>
                <a:cs typeface="Times New Roman" panose="02020603050405020304" pitchFamily="18" charset="0"/>
              </a:rPr>
              <a:t>tahun</a:t>
            </a:r>
            <a:r>
              <a:rPr lang="en-US" sz="1400" b="1" dirty="0" smtClean="0">
                <a:ea typeface="Calibri" panose="020F0502020204030204" pitchFamily="34" charset="0"/>
                <a:cs typeface="Times New Roman" panose="02020603050405020304" pitchFamily="18" charset="0"/>
              </a:rPr>
              <a:t> N-1</a:t>
            </a:r>
            <a:r>
              <a:rPr lang="id-ID" sz="1400" b="1" dirty="0" smtClean="0">
                <a:ea typeface="Calibri" panose="020F0502020204030204" pitchFamily="34" charset="0"/>
                <a:cs typeface="Times New Roman" panose="02020603050405020304" pitchFamily="18" charset="0"/>
              </a:rPr>
              <a:t> </a:t>
            </a:r>
            <a:endParaRPr lang="en-US" sz="1400" b="1" dirty="0">
              <a:ea typeface="Calibri" panose="020F0502020204030204" pitchFamily="34" charset="0"/>
              <a:cs typeface="Times New Roman" panose="02020603050405020304" pitchFamily="18" charset="0"/>
            </a:endParaRPr>
          </a:p>
        </p:txBody>
      </p:sp>
      <p:sp>
        <p:nvSpPr>
          <p:cNvPr id="5" name="Rectangle 4"/>
          <p:cNvSpPr/>
          <p:nvPr/>
        </p:nvSpPr>
        <p:spPr>
          <a:xfrm>
            <a:off x="1956439" y="4565650"/>
            <a:ext cx="2103120" cy="1077218"/>
          </a:xfrm>
          <a:prstGeom prst="rect">
            <a:avLst/>
          </a:prstGeom>
        </p:spPr>
        <p:txBody>
          <a:bodyPr wrap="square" anchor="ctr">
            <a:spAutoFit/>
          </a:bodyPr>
          <a:lstStyle/>
          <a:p>
            <a:pPr algn="ctr"/>
            <a:r>
              <a:rPr lang="id-ID" sz="1600" b="1" dirty="0" smtClean="0">
                <a:ea typeface="Calibri" panose="020F0502020204030204" pitchFamily="34" charset="0"/>
                <a:cs typeface="Times New Roman" panose="02020603050405020304" pitchFamily="18" charset="0"/>
              </a:rPr>
              <a:t>Penandatanganan kontrak secara kolektif </a:t>
            </a:r>
            <a:r>
              <a:rPr lang="en-US" sz="1600" b="1" dirty="0" smtClean="0">
                <a:ea typeface="Calibri" panose="020F0502020204030204" pitchFamily="34" charset="0"/>
                <a:cs typeface="Times New Roman" panose="02020603050405020304" pitchFamily="18" charset="0"/>
              </a:rPr>
              <a:t> </a:t>
            </a:r>
            <a:r>
              <a:rPr lang="id-ID" sz="1600" b="1" dirty="0" smtClean="0">
                <a:ea typeface="Calibri" panose="020F0502020204030204" pitchFamily="34" charset="0"/>
                <a:cs typeface="Times New Roman" panose="02020603050405020304" pitchFamily="18" charset="0"/>
              </a:rPr>
              <a:t>pada minggu ke-4 Januari tahun N</a:t>
            </a:r>
            <a:endParaRPr lang="en-US" sz="1600" b="1" dirty="0">
              <a:ea typeface="Calibri" panose="020F0502020204030204" pitchFamily="34" charset="0"/>
              <a:cs typeface="Times New Roman" panose="02020603050405020304" pitchFamily="18" charset="0"/>
            </a:endParaRPr>
          </a:p>
        </p:txBody>
      </p:sp>
      <p:sp>
        <p:nvSpPr>
          <p:cNvPr id="6" name="Rectangle 5"/>
          <p:cNvSpPr/>
          <p:nvPr/>
        </p:nvSpPr>
        <p:spPr>
          <a:xfrm>
            <a:off x="3974808" y="4545928"/>
            <a:ext cx="2088107" cy="1015663"/>
          </a:xfrm>
          <a:prstGeom prst="rect">
            <a:avLst/>
          </a:prstGeom>
        </p:spPr>
        <p:txBody>
          <a:bodyPr wrap="square" anchor="b">
            <a:spAutoFit/>
          </a:bodyPr>
          <a:lstStyle/>
          <a:p>
            <a:pPr lvl="0" algn="ctr"/>
            <a:r>
              <a:rPr lang="id-ID" sz="1200" b="1" dirty="0">
                <a:ea typeface="Calibri" panose="020F0502020204030204" pitchFamily="34" charset="0"/>
                <a:cs typeface="Times New Roman" panose="02020603050405020304" pitchFamily="18" charset="0"/>
              </a:rPr>
              <a:t>Penetapan target penyerapan anggaran </a:t>
            </a:r>
            <a:r>
              <a:rPr lang="en-US" sz="1200" b="1" dirty="0">
                <a:ea typeface="Calibri" panose="020F0502020204030204" pitchFamily="34" charset="0"/>
                <a:cs typeface="Times New Roman" panose="02020603050405020304" pitchFamily="18" charset="0"/>
              </a:rPr>
              <a:t>(</a:t>
            </a:r>
            <a:r>
              <a:rPr lang="en-US" sz="1200" b="1" dirty="0" err="1">
                <a:ea typeface="Calibri" panose="020F0502020204030204" pitchFamily="34" charset="0"/>
                <a:cs typeface="Times New Roman" panose="02020603050405020304" pitchFamily="18" charset="0"/>
              </a:rPr>
              <a:t>triwulanan</a:t>
            </a:r>
            <a:r>
              <a:rPr lang="en-US" sz="1200" b="1" dirty="0">
                <a:ea typeface="Calibri" panose="020F0502020204030204" pitchFamily="34" charset="0"/>
                <a:cs typeface="Times New Roman" panose="02020603050405020304" pitchFamily="18" charset="0"/>
              </a:rPr>
              <a:t>) </a:t>
            </a:r>
            <a:r>
              <a:rPr lang="id-ID" sz="1200" b="1" dirty="0">
                <a:ea typeface="Calibri" panose="020F0502020204030204" pitchFamily="34" charset="0"/>
                <a:cs typeface="Times New Roman" panose="02020603050405020304" pitchFamily="18" charset="0"/>
              </a:rPr>
              <a:t>dan penyusunan rencana aksi</a:t>
            </a:r>
            <a:r>
              <a:rPr lang="en-US" sz="1200" b="1" dirty="0">
                <a:ea typeface="Calibri" panose="020F0502020204030204" pitchFamily="34" charset="0"/>
                <a:cs typeface="Times New Roman" panose="02020603050405020304" pitchFamily="18" charset="0"/>
              </a:rPr>
              <a:t> (</a:t>
            </a:r>
            <a:r>
              <a:rPr lang="en-US" sz="1200" b="1" dirty="0" err="1">
                <a:ea typeface="Calibri" panose="020F0502020204030204" pitchFamily="34" charset="0"/>
                <a:cs typeface="Times New Roman" panose="02020603050405020304" pitchFamily="18" charset="0"/>
              </a:rPr>
              <a:t>triwulanan</a:t>
            </a:r>
            <a:r>
              <a:rPr lang="en-US" sz="1200" b="1" dirty="0">
                <a:ea typeface="Calibri" panose="020F0502020204030204" pitchFamily="34" charset="0"/>
                <a:cs typeface="Times New Roman" panose="02020603050405020304" pitchFamily="18" charset="0"/>
              </a:rPr>
              <a:t>, </a:t>
            </a:r>
            <a:r>
              <a:rPr lang="en-US" sz="1200" b="1" dirty="0" err="1">
                <a:ea typeface="Calibri" panose="020F0502020204030204" pitchFamily="34" charset="0"/>
                <a:cs typeface="Times New Roman" panose="02020603050405020304" pitchFamily="18" charset="0"/>
              </a:rPr>
              <a:t>bulanan</a:t>
            </a:r>
            <a:r>
              <a:rPr lang="en-US" sz="1200" b="1" dirty="0">
                <a:ea typeface="Calibri" panose="020F0502020204030204" pitchFamily="34" charset="0"/>
                <a:cs typeface="Times New Roman" panose="02020603050405020304" pitchFamily="18" charset="0"/>
              </a:rPr>
              <a:t>, </a:t>
            </a:r>
            <a:r>
              <a:rPr lang="en-US" sz="1200" b="1" dirty="0" err="1">
                <a:ea typeface="Calibri" panose="020F0502020204030204" pitchFamily="34" charset="0"/>
                <a:cs typeface="Times New Roman" panose="02020603050405020304" pitchFamily="18" charset="0"/>
              </a:rPr>
              <a:t>dan</a:t>
            </a:r>
            <a:r>
              <a:rPr lang="en-US" sz="1200" b="1" dirty="0">
                <a:ea typeface="Calibri" panose="020F0502020204030204" pitchFamily="34" charset="0"/>
                <a:cs typeface="Times New Roman" panose="02020603050405020304" pitchFamily="18" charset="0"/>
              </a:rPr>
              <a:t> </a:t>
            </a:r>
            <a:r>
              <a:rPr lang="en-US" sz="1200" b="1" dirty="0" err="1">
                <a:ea typeface="Calibri" panose="020F0502020204030204" pitchFamily="34" charset="0"/>
                <a:cs typeface="Times New Roman" panose="02020603050405020304" pitchFamily="18" charset="0"/>
              </a:rPr>
              <a:t>mingguan</a:t>
            </a:r>
            <a:r>
              <a:rPr lang="en-US" sz="1200" b="1" dirty="0">
                <a:ea typeface="Calibri" panose="020F0502020204030204" pitchFamily="34" charset="0"/>
                <a:cs typeface="Times New Roman" panose="02020603050405020304" pitchFamily="18" charset="0"/>
              </a:rPr>
              <a:t>)</a:t>
            </a:r>
          </a:p>
        </p:txBody>
      </p:sp>
      <p:sp>
        <p:nvSpPr>
          <p:cNvPr id="9" name="Rectangle 8"/>
          <p:cNvSpPr/>
          <p:nvPr/>
        </p:nvSpPr>
        <p:spPr>
          <a:xfrm>
            <a:off x="5878343" y="3706631"/>
            <a:ext cx="2250913" cy="2769989"/>
          </a:xfrm>
          <a:prstGeom prst="rect">
            <a:avLst/>
          </a:prstGeom>
        </p:spPr>
        <p:txBody>
          <a:bodyPr wrap="square" anchor="b">
            <a:spAutoFit/>
          </a:bodyPr>
          <a:lstStyle/>
          <a:p>
            <a:pPr marL="174625" indent="-87313">
              <a:spcBef>
                <a:spcPts val="600"/>
              </a:spcBef>
              <a:spcAft>
                <a:spcPts val="600"/>
              </a:spcAft>
              <a:buFont typeface="Arial" panose="020B0604020202020204" pitchFamily="34" charset="0"/>
              <a:buChar char="•"/>
            </a:pPr>
            <a:r>
              <a:rPr lang="id-ID" sz="1100" b="1" dirty="0">
                <a:ea typeface="Calibri" panose="020F0502020204030204" pitchFamily="34" charset="0"/>
                <a:cs typeface="Times New Roman" panose="02020603050405020304" pitchFamily="18" charset="0"/>
              </a:rPr>
              <a:t>Pelaksanaan rencana aksi</a:t>
            </a:r>
            <a:r>
              <a:rPr lang="en-US" sz="1100" b="1" dirty="0">
                <a:ea typeface="Calibri" panose="020F0502020204030204" pitchFamily="34" charset="0"/>
                <a:cs typeface="Times New Roman" panose="02020603050405020304" pitchFamily="18" charset="0"/>
              </a:rPr>
              <a:t> </a:t>
            </a:r>
            <a:r>
              <a:rPr lang="en-US" sz="1100" b="1" dirty="0" smtClean="0">
                <a:ea typeface="Calibri" panose="020F0502020204030204" pitchFamily="34" charset="0"/>
                <a:cs typeface="Times New Roman" panose="02020603050405020304" pitchFamily="18" charset="0"/>
              </a:rPr>
              <a:t>(</a:t>
            </a:r>
            <a:r>
              <a:rPr lang="en-US" sz="1100" b="1" dirty="0" err="1" smtClean="0">
                <a:ea typeface="Calibri" panose="020F0502020204030204" pitchFamily="34" charset="0"/>
                <a:cs typeface="Times New Roman" panose="02020603050405020304" pitchFamily="18" charset="0"/>
              </a:rPr>
              <a:t>dievaluasi</a:t>
            </a:r>
            <a:r>
              <a:rPr lang="en-US" sz="1100" b="1" dirty="0" smtClean="0">
                <a:ea typeface="Calibri" panose="020F0502020204030204" pitchFamily="34" charset="0"/>
                <a:cs typeface="Times New Roman" panose="02020603050405020304" pitchFamily="18" charset="0"/>
              </a:rPr>
              <a:t> </a:t>
            </a:r>
            <a:r>
              <a:rPr lang="en-US" sz="1100" b="1" dirty="0" err="1">
                <a:ea typeface="Calibri" panose="020F0502020204030204" pitchFamily="34" charset="0"/>
                <a:cs typeface="Times New Roman" panose="02020603050405020304" pitchFamily="18" charset="0"/>
              </a:rPr>
              <a:t>setiap</a:t>
            </a:r>
            <a:r>
              <a:rPr lang="en-US" sz="1100" b="1" dirty="0">
                <a:ea typeface="Calibri" panose="020F0502020204030204" pitchFamily="34" charset="0"/>
                <a:cs typeface="Times New Roman" panose="02020603050405020304" pitchFamily="18" charset="0"/>
              </a:rPr>
              <a:t> </a:t>
            </a:r>
            <a:r>
              <a:rPr lang="en-US" sz="1100" b="1" dirty="0" err="1">
                <a:ea typeface="Calibri" panose="020F0502020204030204" pitchFamily="34" charset="0"/>
                <a:cs typeface="Times New Roman" panose="02020603050405020304" pitchFamily="18" charset="0"/>
              </a:rPr>
              <a:t>minggu</a:t>
            </a:r>
            <a:endParaRPr lang="en-US" sz="1100" b="1" dirty="0">
              <a:ea typeface="Calibri" panose="020F0502020204030204" pitchFamily="34" charset="0"/>
              <a:cs typeface="Times New Roman" panose="02020603050405020304" pitchFamily="18" charset="0"/>
            </a:endParaRPr>
          </a:p>
          <a:p>
            <a:pPr marL="174625" indent="-87313">
              <a:spcBef>
                <a:spcPts val="600"/>
              </a:spcBef>
              <a:spcAft>
                <a:spcPts val="600"/>
              </a:spcAft>
              <a:buFont typeface="Arial" panose="020B0604020202020204" pitchFamily="34" charset="0"/>
              <a:buChar char="•"/>
            </a:pPr>
            <a:r>
              <a:rPr lang="id-ID" sz="1100" b="1" dirty="0">
                <a:ea typeface="Calibri" panose="020F0502020204030204" pitchFamily="34" charset="0"/>
                <a:cs typeface="Times New Roman" panose="02020603050405020304" pitchFamily="18" charset="0"/>
              </a:rPr>
              <a:t>apabila realisasi penyerapan ≥ rencana aksi, maka </a:t>
            </a:r>
            <a:r>
              <a:rPr lang="id-ID" sz="1100" b="1" dirty="0" smtClean="0">
                <a:ea typeface="Calibri" panose="020F0502020204030204" pitchFamily="34" charset="0"/>
                <a:cs typeface="Times New Roman" panose="02020603050405020304" pitchFamily="18" charset="0"/>
              </a:rPr>
              <a:t>harus </a:t>
            </a:r>
            <a:r>
              <a:rPr lang="id-ID" sz="1100" b="1" dirty="0">
                <a:ea typeface="Calibri" panose="020F0502020204030204" pitchFamily="34" charset="0"/>
                <a:cs typeface="Times New Roman" panose="02020603050405020304" pitchFamily="18" charset="0"/>
              </a:rPr>
              <a:t>dipertahankan atau di tingkatkan</a:t>
            </a:r>
            <a:r>
              <a:rPr lang="en-US" sz="1100" b="1" dirty="0">
                <a:ea typeface="Calibri" panose="020F0502020204030204" pitchFamily="34" charset="0"/>
                <a:cs typeface="Times New Roman" panose="02020603050405020304" pitchFamily="18" charset="0"/>
              </a:rPr>
              <a:t>.</a:t>
            </a:r>
          </a:p>
          <a:p>
            <a:pPr marL="174625" indent="-87313">
              <a:spcBef>
                <a:spcPts val="600"/>
              </a:spcBef>
              <a:spcAft>
                <a:spcPts val="600"/>
              </a:spcAft>
              <a:buFont typeface="Arial" panose="020B0604020202020204" pitchFamily="34" charset="0"/>
              <a:buChar char="•"/>
            </a:pPr>
            <a:r>
              <a:rPr lang="id-ID" sz="1100" b="1" dirty="0">
                <a:ea typeface="Calibri" panose="020F0502020204030204" pitchFamily="34" charset="0"/>
                <a:cs typeface="Times New Roman" panose="02020603050405020304" pitchFamily="18" charset="0"/>
              </a:rPr>
              <a:t>jika terdapat satu/beberapa SKPD tidak mampu merealisasikan target, otomatis target provinsi tidak akan terealisasi, dan SKPD tersebut harus merevisi target pada minggu berikutnya dengan carry over target yang tidak </a:t>
            </a:r>
            <a:r>
              <a:rPr lang="id-ID" sz="1100" b="1" dirty="0" smtClean="0">
                <a:ea typeface="Calibri" panose="020F0502020204030204" pitchFamily="34" charset="0"/>
                <a:cs typeface="Times New Roman" panose="02020603050405020304" pitchFamily="18" charset="0"/>
              </a:rPr>
              <a:t>tercapai</a:t>
            </a:r>
            <a:r>
              <a:rPr lang="en-US" sz="1100" b="1" dirty="0">
                <a:ea typeface="Calibri" panose="020F0502020204030204" pitchFamily="34" charset="0"/>
                <a:cs typeface="Times New Roman" panose="02020603050405020304" pitchFamily="18" charset="0"/>
              </a:rPr>
              <a:t>)</a:t>
            </a:r>
          </a:p>
        </p:txBody>
      </p:sp>
      <p:sp>
        <p:nvSpPr>
          <p:cNvPr id="10" name="Rectangle 9"/>
          <p:cNvSpPr/>
          <p:nvPr/>
        </p:nvSpPr>
        <p:spPr>
          <a:xfrm>
            <a:off x="7957298" y="3770904"/>
            <a:ext cx="2088107" cy="2677656"/>
          </a:xfrm>
          <a:prstGeom prst="rect">
            <a:avLst/>
          </a:prstGeom>
        </p:spPr>
        <p:txBody>
          <a:bodyPr wrap="square" anchor="b">
            <a:spAutoFit/>
          </a:bodyPr>
          <a:lstStyle/>
          <a:p>
            <a:pPr algn="ctr"/>
            <a:r>
              <a:rPr lang="id-ID" sz="1200" b="1" dirty="0">
                <a:ea typeface="Calibri" panose="020F0502020204030204" pitchFamily="34" charset="0"/>
                <a:cs typeface="Times New Roman" panose="02020603050405020304" pitchFamily="18" charset="0"/>
              </a:rPr>
              <a:t>Pra Rapat Pimpinan </a:t>
            </a:r>
            <a:r>
              <a:rPr lang="en-US" sz="1200" b="1" dirty="0" err="1">
                <a:ea typeface="Calibri" panose="020F0502020204030204" pitchFamily="34" charset="0"/>
                <a:cs typeface="Times New Roman" panose="02020603050405020304" pitchFamily="18" charset="0"/>
              </a:rPr>
              <a:t>untuk</a:t>
            </a:r>
            <a:r>
              <a:rPr lang="en-US" sz="1200" b="1" dirty="0">
                <a:ea typeface="Calibri" panose="020F0502020204030204" pitchFamily="34" charset="0"/>
                <a:cs typeface="Times New Roman" panose="02020603050405020304" pitchFamily="18" charset="0"/>
              </a:rPr>
              <a:t> </a:t>
            </a:r>
            <a:r>
              <a:rPr lang="id-ID" sz="1200" b="1" dirty="0">
                <a:ea typeface="Calibri" panose="020F0502020204030204" pitchFamily="34" charset="0"/>
                <a:cs typeface="Times New Roman" panose="02020603050405020304" pitchFamily="18" charset="0"/>
              </a:rPr>
              <a:t>mengumpulkan/sinkronisasi data penyerapan anggaran bulan sebelumnya yang dilaksanakan sebelum pelaksanaan rapim. </a:t>
            </a:r>
            <a:endParaRPr lang="en-US" sz="1200" b="1" dirty="0">
              <a:ea typeface="Calibri" panose="020F0502020204030204" pitchFamily="34" charset="0"/>
              <a:cs typeface="Times New Roman" panose="02020603050405020304" pitchFamily="18" charset="0"/>
            </a:endParaRPr>
          </a:p>
          <a:p>
            <a:pPr algn="ctr"/>
            <a:r>
              <a:rPr lang="id-ID" sz="1200" b="1" dirty="0">
                <a:ea typeface="Calibri" panose="020F0502020204030204" pitchFamily="34" charset="0"/>
                <a:cs typeface="Times New Roman" panose="02020603050405020304" pitchFamily="18" charset="0"/>
              </a:rPr>
              <a:t>Prarapim lingkup provinsi dihadiri pejabat eselon III yang membidangi pengendalian setiap SKPD, sedangkan untuk lingkup kabupaten/kota dihadiri pejabat penghubung kabupaten/kota </a:t>
            </a:r>
            <a:endParaRPr lang="en-US" sz="1200" b="1" dirty="0">
              <a:ea typeface="Calibri" panose="020F0502020204030204" pitchFamily="34" charset="0"/>
              <a:cs typeface="Times New Roman" panose="02020603050405020304" pitchFamily="18" charset="0"/>
            </a:endParaRPr>
          </a:p>
        </p:txBody>
      </p:sp>
      <p:sp>
        <p:nvSpPr>
          <p:cNvPr id="11" name="Rectangle 10"/>
          <p:cNvSpPr/>
          <p:nvPr/>
        </p:nvSpPr>
        <p:spPr>
          <a:xfrm>
            <a:off x="9990814" y="4299427"/>
            <a:ext cx="2088107" cy="1384995"/>
          </a:xfrm>
          <a:prstGeom prst="rect">
            <a:avLst/>
          </a:prstGeom>
        </p:spPr>
        <p:txBody>
          <a:bodyPr wrap="square" anchor="b">
            <a:spAutoFit/>
          </a:bodyPr>
          <a:lstStyle/>
          <a:p>
            <a:pPr algn="ctr"/>
            <a:r>
              <a:rPr lang="id-ID" sz="1200" b="1" dirty="0">
                <a:ea typeface="Calibri" panose="020F0502020204030204" pitchFamily="34" charset="0"/>
                <a:cs typeface="Times New Roman" panose="02020603050405020304" pitchFamily="18" charset="0"/>
              </a:rPr>
              <a:t>Rapat Pimpinan bulanan bertujuan melihat dan mengevaluasi pencapaian realisasi penyerapan anggaran SKPD bulan sebelumnya sesuai target, yang dipimpin Gubernur</a:t>
            </a:r>
            <a:endParaRPr lang="en-US" sz="1200" b="1" dirty="0">
              <a:ea typeface="Calibri" panose="020F0502020204030204" pitchFamily="34" charset="0"/>
              <a:cs typeface="Times New Roman" panose="02020603050405020304" pitchFamily="18" charset="0"/>
            </a:endParaRPr>
          </a:p>
        </p:txBody>
      </p:sp>
      <p:sp>
        <p:nvSpPr>
          <p:cNvPr id="13" name="AutoShape 2" descr="Image result for penetapan per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penetapan per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penetapan per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penetapan perd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Image result for penetapan perd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2" descr="Image result for penetapan perd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3" name="Picture 15" descr="Image result for pe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22294" y="1939362"/>
            <a:ext cx="1779810" cy="215496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AutoShape 17" descr="Image result for goal setti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6" name="Picture 1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42758" y="2018727"/>
            <a:ext cx="1921024" cy="1703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50301" y="2032286"/>
            <a:ext cx="1952661" cy="1563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rotWithShape="1">
          <a:blip r:embed="rId8">
            <a:extLst>
              <a:ext uri="{28A0092B-C50C-407E-A947-70E740481C1C}">
                <a14:useLocalDpi xmlns:a14="http://schemas.microsoft.com/office/drawing/2010/main" xmlns="" val="0"/>
              </a:ext>
            </a:extLst>
          </a:blip>
          <a:srcRect b="9111"/>
          <a:stretch/>
        </p:blipFill>
        <p:spPr bwMode="auto">
          <a:xfrm>
            <a:off x="8051889" y="2018727"/>
            <a:ext cx="1952661" cy="162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0" name="Picture 22" descr="Image result for evaluat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072701" y="2024680"/>
            <a:ext cx="1956577" cy="161927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6955" y="1851262"/>
            <a:ext cx="617635" cy="61585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966438" y="1840458"/>
            <a:ext cx="617635" cy="61585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3974808" y="1840457"/>
            <a:ext cx="617635" cy="61585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035764" y="1851262"/>
            <a:ext cx="617635" cy="615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9954953" y="1840456"/>
            <a:ext cx="617635" cy="61585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2" descr="Image result for checklist"/>
          <p:cNvPicPr>
            <a:picLocks noChangeAspect="1" noChangeArrowheads="1"/>
          </p:cNvPicPr>
          <p:nvPr/>
        </p:nvPicPr>
        <p:blipFill>
          <a:blip r:embed="rId10" cstate="print">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7957298" y="1808571"/>
            <a:ext cx="617635" cy="6158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9830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13</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307975" y="488103"/>
            <a:ext cx="11835087" cy="658642"/>
          </a:xfrm>
          <a:prstGeom prst="rect">
            <a:avLst/>
          </a:prstGeom>
        </p:spPr>
        <p:txBody>
          <a:bodyPr wrap="square">
            <a:spAutoFit/>
          </a:bodyPr>
          <a:lstStyle/>
          <a:p>
            <a:pPr>
              <a:lnSpc>
                <a:spcPct val="80000"/>
              </a:lnSpc>
            </a:pPr>
            <a:r>
              <a:rPr lang="id-ID" sz="2300" b="1" dirty="0"/>
              <a:t>PEMERINTAH DAERAH</a:t>
            </a:r>
            <a:r>
              <a:rPr lang="id-ID" sz="2300" dirty="0"/>
              <a:t> </a:t>
            </a:r>
            <a:r>
              <a:rPr lang="id-ID" sz="2300" b="1" dirty="0"/>
              <a:t>AGAR MERUMUSKAN</a:t>
            </a:r>
            <a:r>
              <a:rPr lang="en-US" sz="2300" b="1" dirty="0"/>
              <a:t> TEROBOSAN KEBIJAKAN</a:t>
            </a:r>
            <a:r>
              <a:rPr lang="id-ID" sz="2300" b="1" dirty="0"/>
              <a:t> YG DIPERLUKAN UNTUK MENDUKUNG PENGENDALIAN HARGA DISERTA ALOKASI ANGGARAN YANG MEMADAI</a:t>
            </a:r>
          </a:p>
        </p:txBody>
      </p:sp>
      <p:sp>
        <p:nvSpPr>
          <p:cNvPr id="20" name="Rectangle 19"/>
          <p:cNvSpPr/>
          <p:nvPr/>
        </p:nvSpPr>
        <p:spPr>
          <a:xfrm>
            <a:off x="307975" y="167972"/>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III</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225" y="-125741"/>
            <a:ext cx="1928814" cy="183761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38598" y="2952071"/>
            <a:ext cx="294400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7763" y="2941671"/>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850589" y="3239794"/>
            <a:ext cx="2598351" cy="369332"/>
          </a:xfrm>
          <a:prstGeom prst="rect">
            <a:avLst/>
          </a:prstGeom>
        </p:spPr>
        <p:txBody>
          <a:bodyPr wrap="square" lIns="121917" tIns="60958" rIns="121917" bIns="60958">
            <a:spAutoFit/>
          </a:bodyPr>
          <a:lstStyle/>
          <a:p>
            <a:pPr algn="ctr"/>
            <a:r>
              <a:rPr lang="id-ID" sz="1600" b="1" dirty="0">
                <a:solidFill>
                  <a:srgbClr val="FFFF00"/>
                </a:solidFill>
              </a:rPr>
              <a:t>PROGRAM / KEBIJAKAN </a:t>
            </a:r>
          </a:p>
        </p:txBody>
      </p:sp>
      <p:sp>
        <p:nvSpPr>
          <p:cNvPr id="11" name="Rectangle 10"/>
          <p:cNvSpPr/>
          <p:nvPr/>
        </p:nvSpPr>
        <p:spPr>
          <a:xfrm>
            <a:off x="1093857" y="3850978"/>
            <a:ext cx="3855879" cy="630938"/>
          </a:xfrm>
          <a:prstGeom prst="rect">
            <a:avLst/>
          </a:prstGeom>
        </p:spPr>
        <p:txBody>
          <a:bodyPr wrap="square" lIns="121917" tIns="60958" rIns="121917" bIns="60958">
            <a:spAutoFit/>
          </a:bodyPr>
          <a:lstStyle/>
          <a:p>
            <a:pPr algn="ctr"/>
            <a:r>
              <a:rPr lang="id-ID" sz="1100" b="1" i="1" dirty="0" smtClean="0"/>
              <a:t>TEPAT </a:t>
            </a:r>
            <a:r>
              <a:rPr lang="id-ID" sz="1100" b="1" i="1" dirty="0"/>
              <a:t>SASARAN, </a:t>
            </a:r>
            <a:r>
              <a:rPr lang="id-ID" sz="1100" b="1" i="1" dirty="0" smtClean="0"/>
              <a:t> TERSTRUKTUR, MENGEDEPANKAN ASPEK PREVENTIF DAN ANTISIPATIF</a:t>
            </a:r>
            <a:r>
              <a:rPr lang="id-ID" sz="1100" b="1" i="1" dirty="0"/>
              <a:t>, BERKESINAMBUNGAN, LINTAS SKPD, </a:t>
            </a:r>
            <a:r>
              <a:rPr lang="id-ID" sz="1100" b="1" i="1" dirty="0" smtClean="0"/>
              <a:t>ADA MEKANISME </a:t>
            </a:r>
            <a:r>
              <a:rPr lang="id-ID" sz="1100" b="1" i="1" dirty="0"/>
              <a:t>PENGUKURAN KINERJA</a:t>
            </a:r>
          </a:p>
        </p:txBody>
      </p:sp>
      <p:sp>
        <p:nvSpPr>
          <p:cNvPr id="12" name="Rectangle 11"/>
          <p:cNvSpPr/>
          <p:nvPr/>
        </p:nvSpPr>
        <p:spPr>
          <a:xfrm>
            <a:off x="6789457" y="3873316"/>
            <a:ext cx="3851213" cy="461661"/>
          </a:xfrm>
          <a:prstGeom prst="rect">
            <a:avLst/>
          </a:prstGeom>
        </p:spPr>
        <p:txBody>
          <a:bodyPr wrap="square" lIns="121917" tIns="60958" rIns="121917" bIns="60958">
            <a:spAutoFit/>
          </a:bodyPr>
          <a:lstStyle/>
          <a:p>
            <a:pPr algn="ctr"/>
            <a:r>
              <a:rPr lang="id-ID" sz="1100" b="1" i="1" dirty="0"/>
              <a:t>SWASEMBADA PANGAN, PEMBANGUNAN INFRASTRUKTUR, SUBSIDI, CADANGAN PANGAN, </a:t>
            </a:r>
            <a:r>
              <a:rPr lang="id-ID" sz="1100" b="1" i="1" dirty="0" smtClean="0"/>
              <a:t>STABILISASI HARGA,DLL</a:t>
            </a:r>
            <a:endParaRPr lang="id-ID" sz="1100" b="1" i="1" dirty="0"/>
          </a:p>
        </p:txBody>
      </p:sp>
      <p:pic>
        <p:nvPicPr>
          <p:cNvPr id="13" name="Picture 2" descr="Hasil gambar untuk BOX PNG"/>
          <p:cNvPicPr>
            <a:picLocks noChangeAspect="1" noChangeArrowheads="1"/>
          </p:cNvPicPr>
          <p:nvPr/>
        </p:nvPicPr>
        <p:blipFill>
          <a:blip r:embed="rId5">
            <a:duotone>
              <a:prstClr val="black"/>
              <a:srgbClr val="D9C3A5">
                <a:tint val="50000"/>
                <a:satMod val="180000"/>
              </a:srgbClr>
            </a:duotone>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4797" y="5085995"/>
            <a:ext cx="11783598" cy="61646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964557" y="5220057"/>
            <a:ext cx="6035781" cy="369332"/>
          </a:xfrm>
          <a:prstGeom prst="rect">
            <a:avLst/>
          </a:prstGeom>
        </p:spPr>
        <p:txBody>
          <a:bodyPr wrap="square" lIns="121917" tIns="60958" rIns="121917" bIns="60958">
            <a:spAutoFit/>
          </a:bodyPr>
          <a:lstStyle/>
          <a:p>
            <a:pPr algn="ctr"/>
            <a:r>
              <a:rPr lang="id-ID" sz="1600" b="1" dirty="0">
                <a:solidFill>
                  <a:schemeClr val="bg1"/>
                </a:solidFill>
              </a:rPr>
              <a:t>PROGRAM KERJA DAN ALOKASI ANGGARAN YANG MEMADAI</a:t>
            </a:r>
          </a:p>
        </p:txBody>
      </p:sp>
      <p:pic>
        <p:nvPicPr>
          <p:cNvPr id="15" name="Picture 2" descr="Hasil gambar untuk BOX PNG"/>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8085197" y="5763146"/>
            <a:ext cx="3360373" cy="51563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asil gambar untuk BOX PNG"/>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72157" y="5774913"/>
            <a:ext cx="3360373" cy="51563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1086340" y="5888869"/>
            <a:ext cx="2154443" cy="353939"/>
          </a:xfrm>
          <a:prstGeom prst="rect">
            <a:avLst/>
          </a:prstGeom>
        </p:spPr>
        <p:txBody>
          <a:bodyPr wrap="square" lIns="121917" tIns="60958" rIns="121917" bIns="60958">
            <a:spAutoFit/>
          </a:bodyPr>
          <a:lstStyle/>
          <a:p>
            <a:pPr algn="ctr"/>
            <a:r>
              <a:rPr lang="id-ID" sz="1500" b="1" dirty="0"/>
              <a:t>JANGKA PENDEK</a:t>
            </a:r>
          </a:p>
        </p:txBody>
      </p:sp>
      <p:pic>
        <p:nvPicPr>
          <p:cNvPr id="18" name="Picture 2" descr="Hasil gambar untuk BOX PNG"/>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326289" y="5789232"/>
            <a:ext cx="3360373" cy="51563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p:cNvSpPr/>
          <p:nvPr/>
        </p:nvSpPr>
        <p:spPr>
          <a:xfrm>
            <a:off x="4899375" y="5903188"/>
            <a:ext cx="2154443" cy="353939"/>
          </a:xfrm>
          <a:prstGeom prst="rect">
            <a:avLst/>
          </a:prstGeom>
        </p:spPr>
        <p:txBody>
          <a:bodyPr wrap="square" lIns="121917" tIns="60958" rIns="121917" bIns="60958">
            <a:spAutoFit/>
          </a:bodyPr>
          <a:lstStyle/>
          <a:p>
            <a:pPr algn="ctr"/>
            <a:r>
              <a:rPr lang="id-ID" sz="1500" b="1" dirty="0"/>
              <a:t>JANGKA MENENGAH</a:t>
            </a:r>
          </a:p>
        </p:txBody>
      </p:sp>
      <p:sp>
        <p:nvSpPr>
          <p:cNvPr id="22" name="Rectangle 21"/>
          <p:cNvSpPr/>
          <p:nvPr/>
        </p:nvSpPr>
        <p:spPr>
          <a:xfrm>
            <a:off x="8715064" y="5871691"/>
            <a:ext cx="2154443" cy="353939"/>
          </a:xfrm>
          <a:prstGeom prst="rect">
            <a:avLst/>
          </a:prstGeom>
        </p:spPr>
        <p:txBody>
          <a:bodyPr wrap="square" lIns="121917" tIns="60958" rIns="121917" bIns="60958">
            <a:spAutoFit/>
          </a:bodyPr>
          <a:lstStyle/>
          <a:p>
            <a:pPr algn="ctr"/>
            <a:r>
              <a:rPr lang="id-ID" sz="1500" b="1" dirty="0"/>
              <a:t>JANGKA PANJANG</a:t>
            </a:r>
          </a:p>
        </p:txBody>
      </p:sp>
      <p:sp>
        <p:nvSpPr>
          <p:cNvPr id="24" name="Rectangle 23"/>
          <p:cNvSpPr/>
          <p:nvPr/>
        </p:nvSpPr>
        <p:spPr>
          <a:xfrm>
            <a:off x="7472571" y="3127084"/>
            <a:ext cx="2276056" cy="615553"/>
          </a:xfrm>
          <a:prstGeom prst="rect">
            <a:avLst/>
          </a:prstGeom>
        </p:spPr>
        <p:txBody>
          <a:bodyPr wrap="square" lIns="121917" tIns="60958" rIns="121917" bIns="60958">
            <a:spAutoFit/>
          </a:bodyPr>
          <a:lstStyle/>
          <a:p>
            <a:pPr algn="ctr"/>
            <a:r>
              <a:rPr lang="id-ID" sz="1600" b="1" dirty="0">
                <a:solidFill>
                  <a:srgbClr val="FFFF00"/>
                </a:solidFill>
              </a:rPr>
              <a:t>PENGGUNAAN </a:t>
            </a:r>
          </a:p>
          <a:p>
            <a:pPr algn="ctr"/>
            <a:r>
              <a:rPr lang="id-ID" sz="1600" b="1" dirty="0">
                <a:solidFill>
                  <a:srgbClr val="FFFF00"/>
                </a:solidFill>
              </a:rPr>
              <a:t>ANGGARAN DAERAH</a:t>
            </a:r>
          </a:p>
        </p:txBody>
      </p:sp>
      <p:pic>
        <p:nvPicPr>
          <p:cNvPr id="25"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4785" y="1373018"/>
            <a:ext cx="3835197"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25"/>
          <p:cNvSpPr/>
          <p:nvPr/>
        </p:nvSpPr>
        <p:spPr>
          <a:xfrm>
            <a:off x="4287610" y="1571633"/>
            <a:ext cx="3384911" cy="615553"/>
          </a:xfrm>
          <a:prstGeom prst="rect">
            <a:avLst/>
          </a:prstGeom>
        </p:spPr>
        <p:txBody>
          <a:bodyPr wrap="square" lIns="121917" tIns="60958" rIns="121917" bIns="60958">
            <a:spAutoFit/>
          </a:bodyPr>
          <a:lstStyle/>
          <a:p>
            <a:pPr algn="ctr"/>
            <a:r>
              <a:rPr lang="id-ID" sz="1600" b="1" dirty="0">
                <a:solidFill>
                  <a:srgbClr val="FFFF00"/>
                </a:solidFill>
              </a:rPr>
              <a:t>ASSESMENT FAKTOR-FAKTOR</a:t>
            </a:r>
          </a:p>
          <a:p>
            <a:pPr algn="ctr"/>
            <a:r>
              <a:rPr lang="id-ID" sz="1600" b="1" dirty="0">
                <a:solidFill>
                  <a:srgbClr val="FFFF00"/>
                </a:solidFill>
              </a:rPr>
              <a:t>PENYUMBANG INFLASI</a:t>
            </a:r>
          </a:p>
        </p:txBody>
      </p:sp>
      <p:pic>
        <p:nvPicPr>
          <p:cNvPr id="27" name="Picture 2" descr="Hasil gambar untuk arrow PNG"/>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5400000" flipH="1" flipV="1">
            <a:off x="8280861" y="4310254"/>
            <a:ext cx="659478" cy="86101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asil gambar untuk arrow PNG"/>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7826815" flipH="1" flipV="1">
            <a:off x="3517798" y="2085978"/>
            <a:ext cx="984702" cy="98470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asil gambar untuk arrow PNG"/>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3773185" flipV="1">
            <a:off x="7470187" y="2091687"/>
            <a:ext cx="984702" cy="98470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asil gambar untuk arrow PNG"/>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5400000" flipH="1" flipV="1">
            <a:off x="2726178" y="4311951"/>
            <a:ext cx="659478" cy="861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77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0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2000"/>
                                        <p:tgtEl>
                                          <p:spTgt spid="29"/>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2000"/>
                                        <p:tgtEl>
                                          <p:spTgt spid="27"/>
                                        </p:tgtEl>
                                      </p:cBhvr>
                                    </p:animEffect>
                                  </p:childTnLst>
                                </p:cTn>
                              </p:par>
                              <p:par>
                                <p:cTn id="15" presetID="22" presetClass="entr" presetSubtype="1"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0431" y="362075"/>
            <a:ext cx="10396015" cy="510909"/>
          </a:xfrm>
          <a:prstGeom prst="rect">
            <a:avLst/>
          </a:prstGeom>
          <a:noFill/>
        </p:spPr>
        <p:txBody>
          <a:bodyPr wrap="square" lIns="121917" tIns="60958" rIns="121917" bIns="60958">
            <a:spAutoFit/>
          </a:bodyPr>
          <a:lstStyle/>
          <a:p>
            <a:r>
              <a:rPr lang="id-ID" sz="2500" b="1" dirty="0">
                <a:effectLst/>
                <a:latin typeface="Agency FB" pitchFamily="34" charset="0"/>
              </a:rPr>
              <a:t>GAMBARAN PROGRAM UNGGULAN TPID TERBAIK, BERPRESTASI DAN INOVATIF TAHUN 2016</a:t>
            </a:r>
          </a:p>
        </p:txBody>
      </p:sp>
      <p:graphicFrame>
        <p:nvGraphicFramePr>
          <p:cNvPr id="3" name="Table 2"/>
          <p:cNvGraphicFramePr>
            <a:graphicFrameLocks noGrp="1"/>
          </p:cNvGraphicFramePr>
          <p:nvPr>
            <p:extLst>
              <p:ext uri="{D42A27DB-BD31-4B8C-83A1-F6EECF244321}">
                <p14:modId xmlns:p14="http://schemas.microsoft.com/office/powerpoint/2010/main" xmlns="" val="2656407873"/>
              </p:ext>
            </p:extLst>
          </p:nvPr>
        </p:nvGraphicFramePr>
        <p:xfrm>
          <a:off x="264076" y="944880"/>
          <a:ext cx="11717717" cy="5684520"/>
        </p:xfrm>
        <a:graphic>
          <a:graphicData uri="http://schemas.openxmlformats.org/drawingml/2006/table">
            <a:tbl>
              <a:tblPr firstRow="1" bandRow="1">
                <a:tableStyleId>{5C22544A-7EE6-4342-B048-85BDC9FD1C3A}</a:tableStyleId>
              </a:tblPr>
              <a:tblGrid>
                <a:gridCol w="321194"/>
                <a:gridCol w="158145"/>
                <a:gridCol w="1743636"/>
                <a:gridCol w="9494742"/>
              </a:tblGrid>
              <a:tr h="265253">
                <a:tc gridSpan="4">
                  <a:txBody>
                    <a:bodyPr/>
                    <a:lstStyle/>
                    <a:p>
                      <a:pPr algn="ctr"/>
                      <a:r>
                        <a:rPr lang="en-US" sz="1400" b="1" dirty="0" smtClean="0">
                          <a:solidFill>
                            <a:srgbClr val="FFFF00"/>
                          </a:solidFill>
                          <a:latin typeface="+mn-lt"/>
                        </a:rPr>
                        <a:t>TPID</a:t>
                      </a:r>
                      <a:r>
                        <a:rPr lang="en-US" sz="1400" b="1" baseline="0" dirty="0" smtClean="0">
                          <a:solidFill>
                            <a:srgbClr val="FFFF00"/>
                          </a:solidFill>
                          <a:latin typeface="+mn-lt"/>
                        </a:rPr>
                        <a:t> TERBAIK TINGKAT PROVINSI</a:t>
                      </a:r>
                      <a:endParaRPr lang="en-US" sz="1400" b="1" dirty="0">
                        <a:solidFill>
                          <a:srgbClr val="FFFF00"/>
                        </a:solidFill>
                        <a:latin typeface="+mn-lt"/>
                      </a:endParaRPr>
                    </a:p>
                  </a:txBody>
                  <a:tcPr marL="109728" marR="109728" marT="54864" marB="54864">
                    <a:solidFill>
                      <a:schemeClr val="tx2">
                        <a:lumMod val="75000"/>
                      </a:schemeClr>
                    </a:solidFill>
                  </a:tcPr>
                </a:tc>
                <a:tc hMerge="1">
                  <a:txBody>
                    <a:bodyPr/>
                    <a:lstStyle/>
                    <a:p>
                      <a:endParaRPr lang="id-ID"/>
                    </a:p>
                  </a:txBody>
                  <a:tcPr/>
                </a:tc>
                <a:tc hMerge="1">
                  <a:txBody>
                    <a:bodyPr/>
                    <a:lstStyle/>
                    <a:p>
                      <a:endParaRPr lang="en-US" sz="1000" dirty="0">
                        <a:latin typeface="Agency FB" pitchFamily="34" charset="0"/>
                      </a:endParaRPr>
                    </a:p>
                  </a:txBody>
                  <a:tcPr/>
                </a:tc>
                <a:tc hMerge="1">
                  <a:txBody>
                    <a:bodyPr/>
                    <a:lstStyle/>
                    <a:p>
                      <a:endParaRPr lang="id-ID"/>
                    </a:p>
                  </a:txBody>
                  <a:tcPr/>
                </a:tc>
              </a:tr>
              <a:tr h="177568">
                <a:tc>
                  <a:txBody>
                    <a:bodyPr/>
                    <a:lstStyle/>
                    <a:p>
                      <a:pPr algn="ctr"/>
                      <a:r>
                        <a:rPr lang="en-US" sz="1100" b="1" dirty="0" smtClean="0">
                          <a:latin typeface="+mn-lt"/>
                        </a:rPr>
                        <a:t>1</a:t>
                      </a:r>
                      <a:endParaRPr lang="en-US" sz="1100" b="1" dirty="0">
                        <a:latin typeface="+mn-lt"/>
                      </a:endParaRPr>
                    </a:p>
                  </a:txBody>
                  <a:tcPr marL="109728" marR="109728" marT="54864" marB="54864"/>
                </a:tc>
                <a:tc gridSpan="2">
                  <a:txBody>
                    <a:bodyPr/>
                    <a:lstStyle/>
                    <a:p>
                      <a:r>
                        <a:rPr lang="en-US" sz="1100" b="1" dirty="0" smtClean="0">
                          <a:latin typeface="+mn-lt"/>
                        </a:rPr>
                        <a:t>SUMATERA UTARA</a:t>
                      </a:r>
                      <a:endParaRPr lang="en-US" sz="1100" b="1" dirty="0">
                        <a:latin typeface="+mn-lt"/>
                      </a:endParaRPr>
                    </a:p>
                  </a:txBody>
                  <a:tcPr marL="109728" marR="109728" marT="54864" marB="54864"/>
                </a:tc>
                <a:tc hMerge="1">
                  <a:txBody>
                    <a:bodyPr/>
                    <a:lstStyle/>
                    <a:p>
                      <a:endParaRPr lang="en-US" sz="1000" b="1" dirty="0">
                        <a:latin typeface="+mn-lt"/>
                      </a:endParaRPr>
                    </a:p>
                  </a:txBody>
                  <a:tcPr/>
                </a:tc>
                <a:tc>
                  <a:txBody>
                    <a:bodyPr/>
                    <a:lstStyle/>
                    <a:p>
                      <a:r>
                        <a:rPr lang="en-US" sz="1100" b="1" dirty="0" smtClean="0">
                          <a:latin typeface="+mn-lt"/>
                        </a:rPr>
                        <a:t>KEPEMIMPINAN DLM KERJASAMA LINTAS INSTANSI UNTUK STABILISASI HARGA MELALUI PERBAIKAN TATA NIAGA CABE MERAH</a:t>
                      </a:r>
                      <a:endParaRPr lang="en-US" sz="1100" b="1" dirty="0">
                        <a:latin typeface="+mn-lt"/>
                      </a:endParaRPr>
                    </a:p>
                  </a:txBody>
                  <a:tcPr marL="109728" marR="109728" marT="54864" marB="54864"/>
                </a:tc>
              </a:tr>
              <a:tr h="251933">
                <a:tc>
                  <a:txBody>
                    <a:bodyPr/>
                    <a:lstStyle/>
                    <a:p>
                      <a:pPr algn="ctr"/>
                      <a:r>
                        <a:rPr lang="en-US" sz="1100" b="1" dirty="0" smtClean="0">
                          <a:latin typeface="+mn-lt"/>
                        </a:rPr>
                        <a:t>2</a:t>
                      </a:r>
                      <a:endParaRPr lang="en-US" sz="1100" b="1" dirty="0">
                        <a:latin typeface="+mn-lt"/>
                      </a:endParaRPr>
                    </a:p>
                  </a:txBody>
                  <a:tcPr marL="109728" marR="109728" marT="54864" marB="54864"/>
                </a:tc>
                <a:tc gridSpan="2">
                  <a:txBody>
                    <a:bodyPr/>
                    <a:lstStyle/>
                    <a:p>
                      <a:r>
                        <a:rPr lang="en-US" sz="1100" b="1" dirty="0" smtClean="0">
                          <a:latin typeface="+mn-lt"/>
                        </a:rPr>
                        <a:t>JAWA TENGAH</a:t>
                      </a:r>
                      <a:endParaRPr lang="en-US" sz="1100" b="1" dirty="0">
                        <a:latin typeface="+mn-lt"/>
                      </a:endParaRPr>
                    </a:p>
                  </a:txBody>
                  <a:tcPr marL="109728" marR="109728" marT="54864" marB="54864"/>
                </a:tc>
                <a:tc hMerge="1">
                  <a:txBody>
                    <a:bodyPr/>
                    <a:lstStyle/>
                    <a:p>
                      <a:endParaRPr lang="en-US" sz="10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PEMANFAATAN SISTEM INFORMASI UNTUK EARLY WARNING INDICATOR</a:t>
                      </a:r>
                      <a:r>
                        <a:rPr lang="en-US" sz="1100" b="1" baseline="0" dirty="0" smtClean="0">
                          <a:latin typeface="+mn-lt"/>
                        </a:rPr>
                        <a:t> </a:t>
                      </a:r>
                      <a:r>
                        <a:rPr lang="en-US" sz="1100" b="1" dirty="0" smtClean="0">
                          <a:latin typeface="+mn-lt"/>
                        </a:rPr>
                        <a:t>HARGA DAN KOORDINASI LINTAS SKPD SC</a:t>
                      </a:r>
                      <a:r>
                        <a:rPr lang="id-ID" sz="1100" b="1" dirty="0" smtClean="0">
                          <a:latin typeface="+mn-lt"/>
                        </a:rPr>
                        <a:t>R</a:t>
                      </a:r>
                      <a:r>
                        <a:rPr lang="en-US" sz="1100" b="1" dirty="0" smtClean="0">
                          <a:latin typeface="+mn-lt"/>
                        </a:rPr>
                        <a:t> VIRTUAL.</a:t>
                      </a:r>
                      <a:endParaRPr lang="en-US" sz="1100" b="1" dirty="0">
                        <a:latin typeface="+mn-lt"/>
                      </a:endParaRPr>
                    </a:p>
                  </a:txBody>
                  <a:tcPr marL="109728" marR="109728" marT="54864" marB="54864"/>
                </a:tc>
              </a:tr>
              <a:tr h="242579">
                <a:tc>
                  <a:txBody>
                    <a:bodyPr/>
                    <a:lstStyle/>
                    <a:p>
                      <a:pPr algn="ctr"/>
                      <a:r>
                        <a:rPr lang="en-US" sz="1100" b="1" dirty="0" smtClean="0">
                          <a:latin typeface="+mn-lt"/>
                        </a:rPr>
                        <a:t>3</a:t>
                      </a:r>
                      <a:endParaRPr lang="en-US" sz="1100" b="1" dirty="0">
                        <a:latin typeface="+mn-lt"/>
                      </a:endParaRPr>
                    </a:p>
                  </a:txBody>
                  <a:tcPr marL="109728" marR="109728" marT="54864" marB="54864"/>
                </a:tc>
                <a:tc gridSpan="2">
                  <a:txBody>
                    <a:bodyPr/>
                    <a:lstStyle/>
                    <a:p>
                      <a:r>
                        <a:rPr lang="en-US" sz="1100" b="1" dirty="0" smtClean="0">
                          <a:latin typeface="+mn-lt"/>
                        </a:rPr>
                        <a:t>BALI</a:t>
                      </a:r>
                      <a:endParaRPr lang="en-US" sz="1100" b="1" dirty="0">
                        <a:latin typeface="+mn-lt"/>
                      </a:endParaRPr>
                    </a:p>
                  </a:txBody>
                  <a:tcPr marL="109728" marR="109728" marT="54864" marB="54864"/>
                </a:tc>
                <a:tc hMerge="1">
                  <a:txBody>
                    <a:bodyPr/>
                    <a:lstStyle/>
                    <a:p>
                      <a:endParaRPr lang="en-US" sz="1000" b="1" dirty="0">
                        <a:latin typeface="+mn-lt"/>
                      </a:endParaRPr>
                    </a:p>
                  </a:txBody>
                  <a:tcPr/>
                </a:tc>
                <a:tc>
                  <a:txBody>
                    <a:bodyPr/>
                    <a:lstStyle/>
                    <a:p>
                      <a:r>
                        <a:rPr lang="en-US" sz="1100" b="1" dirty="0" smtClean="0">
                          <a:latin typeface="+mn-lt"/>
                        </a:rPr>
                        <a:t>PERCEPATAN PEMBANGUNAN INFRASTRUKTUR PEDESAAN UNTUK MENDUKUNG DISTRIBUSI PRODUK PERTANIAN MELALUI PROGRAM “GERBANG SADU”</a:t>
                      </a:r>
                      <a:endParaRPr lang="en-US" sz="1100" b="1" dirty="0">
                        <a:latin typeface="+mn-lt"/>
                      </a:endParaRPr>
                    </a:p>
                  </a:txBody>
                  <a:tcPr marL="109728" marR="109728" marT="54864" marB="54864"/>
                </a:tc>
              </a:tr>
              <a:tr h="216776">
                <a:tc gridSpan="4">
                  <a:txBody>
                    <a:bodyPr/>
                    <a:lstStyle/>
                    <a:p>
                      <a:pPr algn="ctr"/>
                      <a:r>
                        <a:rPr lang="en-US" sz="1200" b="1" dirty="0" smtClean="0">
                          <a:solidFill>
                            <a:srgbClr val="FFFF00"/>
                          </a:solidFill>
                          <a:latin typeface="+mn-lt"/>
                        </a:rPr>
                        <a:t>TPID TERBAIK</a:t>
                      </a:r>
                      <a:r>
                        <a:rPr lang="en-US" sz="1200" b="1" baseline="0" dirty="0" smtClean="0">
                          <a:solidFill>
                            <a:srgbClr val="FFFF00"/>
                          </a:solidFill>
                          <a:latin typeface="+mn-lt"/>
                        </a:rPr>
                        <a:t> TINGKAT KAB/KOTA</a:t>
                      </a:r>
                      <a:endParaRPr lang="en-US" sz="1200" b="1" dirty="0">
                        <a:solidFill>
                          <a:srgbClr val="FFFF00"/>
                        </a:solidFill>
                        <a:latin typeface="+mn-lt"/>
                      </a:endParaRPr>
                    </a:p>
                  </a:txBody>
                  <a:tcPr marL="109728" marR="109728" marT="54864" marB="54864">
                    <a:solidFill>
                      <a:schemeClr val="tx2">
                        <a:lumMod val="75000"/>
                      </a:schemeClr>
                    </a:solidFill>
                  </a:tcPr>
                </a:tc>
                <a:tc hMerge="1">
                  <a:txBody>
                    <a:bodyPr/>
                    <a:lstStyle/>
                    <a:p>
                      <a:endParaRPr lang="id-ID"/>
                    </a:p>
                  </a:txBody>
                  <a:tcPr/>
                </a:tc>
                <a:tc hMerge="1">
                  <a:txBody>
                    <a:bodyPr/>
                    <a:lstStyle/>
                    <a:p>
                      <a:endParaRPr lang="en-US"/>
                    </a:p>
                  </a:txBody>
                  <a:tcPr/>
                </a:tc>
                <a:tc hMerge="1">
                  <a:txBody>
                    <a:bodyPr/>
                    <a:lstStyle/>
                    <a:p>
                      <a:endParaRPr lang="id-ID"/>
                    </a:p>
                  </a:txBody>
                  <a:tcPr/>
                </a:tc>
              </a:tr>
              <a:tr h="310896">
                <a:tc>
                  <a:txBody>
                    <a:bodyPr/>
                    <a:lstStyle/>
                    <a:p>
                      <a:pPr marL="0" algn="l" defTabSz="914400" rtl="0" eaLnBrk="1" latinLnBrk="0" hangingPunct="1"/>
                      <a:r>
                        <a:rPr lang="en-US" sz="1100" b="1" kern="1200" dirty="0" smtClean="0">
                          <a:solidFill>
                            <a:schemeClr val="dk1"/>
                          </a:solidFill>
                          <a:latin typeface="+mn-lt"/>
                          <a:ea typeface="+mn-ea"/>
                          <a:cs typeface="+mn-cs"/>
                        </a:rPr>
                        <a:t>1</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KOTA PADANG</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sv-SE" sz="1100" b="1" kern="1200" dirty="0" smtClean="0">
                          <a:solidFill>
                            <a:schemeClr val="dk1"/>
                          </a:solidFill>
                          <a:latin typeface="+mn-lt"/>
                          <a:ea typeface="+mn-ea"/>
                          <a:cs typeface="+mn-cs"/>
                        </a:rPr>
                        <a:t>PENGUATAN KERJASAMA ANTAR DAERAH UNTUK MEMENUHI KONSUMSI </a:t>
                      </a:r>
                      <a:r>
                        <a:rPr lang="id-ID" sz="1100" b="1" kern="1200" dirty="0" smtClean="0">
                          <a:solidFill>
                            <a:schemeClr val="dk1"/>
                          </a:solidFill>
                          <a:latin typeface="+mn-lt"/>
                          <a:ea typeface="+mn-ea"/>
                          <a:cs typeface="+mn-cs"/>
                        </a:rPr>
                        <a:t>&amp; </a:t>
                      </a:r>
                      <a:r>
                        <a:rPr lang="sv-SE" sz="1100" b="1" kern="1200" dirty="0" smtClean="0">
                          <a:solidFill>
                            <a:schemeClr val="dk1"/>
                          </a:solidFill>
                          <a:latin typeface="+mn-lt"/>
                          <a:ea typeface="+mn-ea"/>
                          <a:cs typeface="+mn-cs"/>
                        </a:rPr>
                        <a:t>PENANAMAN CABE SKALA RUMAH TANGGA</a:t>
                      </a:r>
                      <a:endParaRPr lang="en-US" sz="1100" b="1" kern="1200" dirty="0">
                        <a:solidFill>
                          <a:schemeClr val="dk1"/>
                        </a:solidFill>
                        <a:latin typeface="+mn-lt"/>
                        <a:ea typeface="+mn-ea"/>
                        <a:cs typeface="+mn-cs"/>
                      </a:endParaRPr>
                    </a:p>
                  </a:txBody>
                  <a:tcPr marL="109728" marR="109728" marT="54864" marB="54864"/>
                </a:tc>
              </a:tr>
              <a:tr h="181514">
                <a:tc>
                  <a:txBody>
                    <a:bodyPr/>
                    <a:lstStyle/>
                    <a:p>
                      <a:pPr marL="0" algn="l" defTabSz="914400" rtl="0" eaLnBrk="1" latinLnBrk="0" hangingPunct="1"/>
                      <a:r>
                        <a:rPr lang="en-US" sz="1100" b="1" kern="1200" dirty="0" smtClean="0">
                          <a:solidFill>
                            <a:schemeClr val="dk1"/>
                          </a:solidFill>
                          <a:latin typeface="+mn-lt"/>
                          <a:ea typeface="+mn-ea"/>
                          <a:cs typeface="+mn-cs"/>
                        </a:rPr>
                        <a:t>2</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KAB. JEMBER</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PENGUATAN KERJASAMA ANTAR DAERAH UNTUK PENGATURAN POLA TANAM CABE</a:t>
                      </a:r>
                      <a:endParaRPr lang="en-US" sz="1100" b="1" kern="1200" dirty="0">
                        <a:solidFill>
                          <a:schemeClr val="dk1"/>
                        </a:solidFill>
                        <a:latin typeface="+mn-lt"/>
                        <a:ea typeface="+mn-ea"/>
                        <a:cs typeface="+mn-cs"/>
                      </a:endParaRPr>
                    </a:p>
                  </a:txBody>
                  <a:tcPr marL="109728" marR="109728" marT="54864" marB="54864"/>
                </a:tc>
              </a:tr>
              <a:tr h="292608">
                <a:tc>
                  <a:txBody>
                    <a:bodyPr/>
                    <a:lstStyle/>
                    <a:p>
                      <a:pPr marL="0" algn="l" defTabSz="914400" rtl="0" eaLnBrk="1" latinLnBrk="0" hangingPunct="1"/>
                      <a:r>
                        <a:rPr lang="en-US" sz="1100" b="1" kern="1200" dirty="0" smtClean="0">
                          <a:solidFill>
                            <a:schemeClr val="dk1"/>
                          </a:solidFill>
                          <a:latin typeface="+mn-lt"/>
                          <a:ea typeface="+mn-ea"/>
                          <a:cs typeface="+mn-cs"/>
                        </a:rPr>
                        <a:t>3</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KOTA SAMARINDA</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PENINGKATAN PRODUKSI HORTIKULTURA MELALUI PENGEMBANGAN KAWASAN PRODUKSI ANEKA CABE.</a:t>
                      </a:r>
                      <a:endParaRPr lang="en-US" sz="1100" b="1" kern="1200" dirty="0">
                        <a:solidFill>
                          <a:schemeClr val="dk1"/>
                        </a:solidFill>
                        <a:latin typeface="+mn-lt"/>
                        <a:ea typeface="+mn-ea"/>
                        <a:cs typeface="+mn-cs"/>
                      </a:endParaRPr>
                    </a:p>
                  </a:txBody>
                  <a:tcPr marL="109728" marR="109728" marT="54864" marB="54864"/>
                </a:tc>
              </a:tr>
              <a:tr h="202261">
                <a:tc gridSpan="4">
                  <a:txBody>
                    <a:bodyPr/>
                    <a:lstStyle/>
                    <a:p>
                      <a:pPr marL="0" algn="ctr" defTabSz="914400" rtl="0" eaLnBrk="1" latinLnBrk="0" hangingPunct="1"/>
                      <a:r>
                        <a:rPr lang="en-US" sz="1200" b="1" kern="1200" dirty="0" smtClean="0">
                          <a:solidFill>
                            <a:srgbClr val="FFFF00"/>
                          </a:solidFill>
                          <a:latin typeface="+mn-lt"/>
                          <a:ea typeface="+mn-ea"/>
                          <a:cs typeface="+mn-cs"/>
                        </a:rPr>
                        <a:t>TPID</a:t>
                      </a:r>
                      <a:r>
                        <a:rPr lang="en-US" sz="1200" b="1" kern="1200" baseline="0" dirty="0" smtClean="0">
                          <a:solidFill>
                            <a:srgbClr val="FFFF00"/>
                          </a:solidFill>
                          <a:latin typeface="+mn-lt"/>
                          <a:ea typeface="+mn-ea"/>
                          <a:cs typeface="+mn-cs"/>
                        </a:rPr>
                        <a:t> BERPRESTASI</a:t>
                      </a:r>
                      <a:endParaRPr lang="en-US" sz="1200" b="1" kern="1200" dirty="0">
                        <a:solidFill>
                          <a:srgbClr val="FFFF00"/>
                        </a:solidFill>
                        <a:latin typeface="+mn-lt"/>
                        <a:ea typeface="+mn-ea"/>
                        <a:cs typeface="+mn-cs"/>
                      </a:endParaRPr>
                    </a:p>
                  </a:txBody>
                  <a:tcPr marL="109728" marR="109728" marT="54864" marB="54864">
                    <a:solidFill>
                      <a:schemeClr val="tx2">
                        <a:lumMod val="75000"/>
                      </a:schemeClr>
                    </a:solidFill>
                  </a:tcPr>
                </a:tc>
                <a:tc hMerge="1">
                  <a:txBody>
                    <a:bodyPr/>
                    <a:lstStyle/>
                    <a:p>
                      <a:endParaRPr lang="id-ID"/>
                    </a:p>
                  </a:txBody>
                  <a:tcPr/>
                </a:tc>
                <a:tc hMerge="1">
                  <a:txBody>
                    <a:bodyPr/>
                    <a:lstStyle/>
                    <a:p>
                      <a:pPr marL="0" algn="l" defTabSz="914400" rtl="0" eaLnBrk="1" latinLnBrk="0" hangingPunct="1"/>
                      <a:endParaRPr lang="en-US" sz="1000" kern="1200" dirty="0">
                        <a:solidFill>
                          <a:schemeClr val="dk1"/>
                        </a:solidFill>
                        <a:latin typeface="Agency FB" pitchFamily="34" charset="0"/>
                        <a:ea typeface="+mn-ea"/>
                        <a:cs typeface="+mn-cs"/>
                      </a:endParaRPr>
                    </a:p>
                  </a:txBody>
                  <a:tcPr/>
                </a:tc>
                <a:tc hMerge="1">
                  <a:txBody>
                    <a:bodyPr/>
                    <a:lstStyle/>
                    <a:p>
                      <a:endParaRPr lang="id-ID"/>
                    </a:p>
                  </a:txBody>
                  <a:tcPr/>
                </a:tc>
              </a:tr>
              <a:tr h="292608">
                <a:tc>
                  <a:txBody>
                    <a:bodyPr/>
                    <a:lstStyle/>
                    <a:p>
                      <a:pPr marL="0" algn="l" defTabSz="914400" rtl="0" eaLnBrk="1" latinLnBrk="0" hangingPunct="1"/>
                      <a:r>
                        <a:rPr lang="en-US" sz="1100" b="1" kern="1200" dirty="0" smtClean="0">
                          <a:solidFill>
                            <a:schemeClr val="dk1"/>
                          </a:solidFill>
                          <a:latin typeface="+mn-lt"/>
                          <a:ea typeface="+mn-ea"/>
                          <a:cs typeface="+mn-cs"/>
                        </a:rPr>
                        <a:t>1</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KOTA TEBING TINGGI</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PEMBERIAN IJIN KHUSUS BAGI ANGKUTAN PANGAN PADA SIANG HARI UNTUK MENDUKUNG STABILISASI HARGA</a:t>
                      </a:r>
                      <a:endParaRPr lang="en-US" sz="1100" b="1" kern="1200" dirty="0">
                        <a:solidFill>
                          <a:schemeClr val="dk1"/>
                        </a:solidFill>
                        <a:latin typeface="+mn-lt"/>
                        <a:ea typeface="+mn-ea"/>
                        <a:cs typeface="+mn-cs"/>
                      </a:endParaRPr>
                    </a:p>
                  </a:txBody>
                  <a:tcPr marL="109728" marR="109728" marT="54864" marB="54864"/>
                </a:tc>
              </a:tr>
              <a:tr h="256032">
                <a:tc>
                  <a:txBody>
                    <a:bodyPr/>
                    <a:lstStyle/>
                    <a:p>
                      <a:pPr marL="0" algn="l" defTabSz="914400" rtl="0" eaLnBrk="1" latinLnBrk="0" hangingPunct="1"/>
                      <a:r>
                        <a:rPr lang="en-US" sz="1100" b="1" kern="1200" dirty="0" smtClean="0">
                          <a:solidFill>
                            <a:schemeClr val="dk1"/>
                          </a:solidFill>
                          <a:latin typeface="+mn-lt"/>
                          <a:ea typeface="+mn-ea"/>
                          <a:cs typeface="+mn-cs"/>
                        </a:rPr>
                        <a:t>2</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KAB. LUMAJANG</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GERAKAN AKSI PENGGUNAAN BIBIT UNGGUL BERSERTIFIKAT “SIGARPUN BULAT”, AKSI KEMBALI KE PANGAN LOKAL “SIGEMPAL”</a:t>
                      </a:r>
                      <a:endParaRPr lang="en-US" sz="1100" b="1" kern="1200" dirty="0">
                        <a:solidFill>
                          <a:schemeClr val="dk1"/>
                        </a:solidFill>
                        <a:latin typeface="+mn-lt"/>
                        <a:ea typeface="+mn-ea"/>
                        <a:cs typeface="+mn-cs"/>
                      </a:endParaRPr>
                    </a:p>
                  </a:txBody>
                  <a:tcPr marL="109728" marR="109728" marT="54864" marB="54864"/>
                </a:tc>
              </a:tr>
              <a:tr h="475488">
                <a:tc>
                  <a:txBody>
                    <a:bodyPr/>
                    <a:lstStyle/>
                    <a:p>
                      <a:pPr marL="0" algn="l" defTabSz="914400" rtl="0" eaLnBrk="1" latinLnBrk="0" hangingPunct="1"/>
                      <a:r>
                        <a:rPr lang="en-US" sz="1100" b="1" kern="1200" dirty="0" smtClean="0">
                          <a:solidFill>
                            <a:schemeClr val="dk1"/>
                          </a:solidFill>
                          <a:latin typeface="+mn-lt"/>
                          <a:ea typeface="+mn-ea"/>
                          <a:cs typeface="+mn-cs"/>
                        </a:rPr>
                        <a:t>3</a:t>
                      </a:r>
                      <a:endParaRPr lang="en-US" sz="1100" b="1" kern="1200" dirty="0">
                        <a:solidFill>
                          <a:schemeClr val="dk1"/>
                        </a:solidFill>
                        <a:latin typeface="+mn-lt"/>
                        <a:ea typeface="+mn-ea"/>
                        <a:cs typeface="+mn-cs"/>
                      </a:endParaRPr>
                    </a:p>
                  </a:txBody>
                  <a:tcPr marL="109728" marR="109728" marT="54864" marB="54864"/>
                </a:tc>
                <a:tc gridSpan="2">
                  <a:txBody>
                    <a:bodyPr/>
                    <a:lstStyle/>
                    <a:p>
                      <a:pPr marL="0" algn="l" defTabSz="914400" rtl="0" eaLnBrk="1" latinLnBrk="0" hangingPunct="1"/>
                      <a:r>
                        <a:rPr lang="en-US" sz="1100" b="1" kern="1200" dirty="0" smtClean="0">
                          <a:solidFill>
                            <a:schemeClr val="dk1"/>
                          </a:solidFill>
                          <a:latin typeface="+mn-lt"/>
                          <a:ea typeface="+mn-ea"/>
                          <a:cs typeface="+mn-cs"/>
                        </a:rPr>
                        <a:t>KAB. POLEWALI MANDAR</a:t>
                      </a:r>
                      <a:endParaRPr lang="en-US" sz="1100" b="1" kern="1200" dirty="0">
                        <a:solidFill>
                          <a:schemeClr val="dk1"/>
                        </a:solidFill>
                        <a:latin typeface="+mn-lt"/>
                        <a:ea typeface="+mn-ea"/>
                        <a:cs typeface="+mn-cs"/>
                      </a:endParaRPr>
                    </a:p>
                  </a:txBody>
                  <a:tcPr marL="109728" marR="109728" marT="54864" marB="54864"/>
                </a:tc>
                <a:tc hMerge="1">
                  <a:txBody>
                    <a:bodyPr/>
                    <a:lstStyle/>
                    <a:p>
                      <a:pPr marL="0" algn="l" defTabSz="914400" rtl="0" eaLnBrk="1" latinLnBrk="0" hangingPunct="1"/>
                      <a:endParaRPr lang="en-US" sz="900" b="1" kern="1200" dirty="0">
                        <a:solidFill>
                          <a:schemeClr val="dk1"/>
                        </a:solidFill>
                        <a:latin typeface="+mn-lt"/>
                        <a:ea typeface="+mn-ea"/>
                        <a:cs typeface="+mn-cs"/>
                      </a:endParaRPr>
                    </a:p>
                  </a:txBody>
                  <a:tcPr/>
                </a:tc>
                <a:tc>
                  <a:txBody>
                    <a:bodyPr/>
                    <a:lstStyle/>
                    <a:p>
                      <a:pPr marL="0" algn="l" defTabSz="914400" rtl="0" eaLnBrk="1" latinLnBrk="0" hangingPunct="1"/>
                      <a:r>
                        <a:rPr lang="sv-SE" sz="1100" b="1" kern="1200" dirty="0" smtClean="0">
                          <a:solidFill>
                            <a:schemeClr val="dk1"/>
                          </a:solidFill>
                          <a:latin typeface="+mn-lt"/>
                          <a:ea typeface="+mn-ea"/>
                          <a:cs typeface="+mn-cs"/>
                        </a:rPr>
                        <a:t>PENGEMBANGAN TANAMAN PEKARANGAN UNTUK HORTIKULTURA DAN PALAWIJA MELALUI GERAKAN “AYO SIPAMANDAQ” DAN KERJASAMA PENGEMBANGAN DATA INFLASI SECARA MANDIRI</a:t>
                      </a:r>
                      <a:endParaRPr lang="en-US" sz="1100" b="1" kern="1200" dirty="0">
                        <a:solidFill>
                          <a:schemeClr val="dk1"/>
                        </a:solidFill>
                        <a:latin typeface="+mn-lt"/>
                        <a:ea typeface="+mn-ea"/>
                        <a:cs typeface="+mn-cs"/>
                      </a:endParaRPr>
                    </a:p>
                  </a:txBody>
                  <a:tcPr marL="109728" marR="109728" marT="54864" marB="54864"/>
                </a:tc>
              </a:tr>
              <a:tr h="197326">
                <a:tc gridSpan="4">
                  <a:txBody>
                    <a:bodyPr/>
                    <a:lstStyle/>
                    <a:p>
                      <a:pPr marL="0" algn="ctr" defTabSz="914400" rtl="0" eaLnBrk="1" latinLnBrk="0" hangingPunct="1"/>
                      <a:r>
                        <a:rPr lang="en-US" sz="1200" b="1" kern="1200" dirty="0" smtClean="0">
                          <a:solidFill>
                            <a:srgbClr val="FFFF00"/>
                          </a:solidFill>
                          <a:latin typeface="+mn-lt"/>
                          <a:ea typeface="+mn-ea"/>
                          <a:cs typeface="+mn-cs"/>
                        </a:rPr>
                        <a:t>TPID INOVATIF</a:t>
                      </a:r>
                      <a:endParaRPr lang="en-US" sz="1200" b="1" kern="1200" dirty="0">
                        <a:solidFill>
                          <a:srgbClr val="FFFF00"/>
                        </a:solidFill>
                        <a:latin typeface="+mn-lt"/>
                        <a:ea typeface="+mn-ea"/>
                        <a:cs typeface="+mn-cs"/>
                      </a:endParaRPr>
                    </a:p>
                  </a:txBody>
                  <a:tcPr marL="109728" marR="109728" marT="54864" marB="54864">
                    <a:solidFill>
                      <a:schemeClr val="tx2">
                        <a:lumMod val="75000"/>
                      </a:schemeClr>
                    </a:solidFill>
                  </a:tcPr>
                </a:tc>
                <a:tc hMerge="1">
                  <a:txBody>
                    <a:bodyPr/>
                    <a:lstStyle/>
                    <a:p>
                      <a:endParaRPr lang="id-ID"/>
                    </a:p>
                  </a:txBody>
                  <a:tcPr/>
                </a:tc>
                <a:tc hMerge="1">
                  <a:txBody>
                    <a:bodyPr/>
                    <a:lstStyle/>
                    <a:p>
                      <a:pPr marL="0" algn="l" defTabSz="914400" rtl="0" eaLnBrk="1" latinLnBrk="0" hangingPunct="1"/>
                      <a:endParaRPr lang="en-US" sz="1000" kern="1200" dirty="0">
                        <a:solidFill>
                          <a:schemeClr val="dk1"/>
                        </a:solidFill>
                        <a:latin typeface="Agency FB" pitchFamily="34" charset="0"/>
                        <a:ea typeface="+mn-ea"/>
                        <a:cs typeface="+mn-cs"/>
                      </a:endParaRPr>
                    </a:p>
                  </a:txBody>
                  <a:tcPr/>
                </a:tc>
                <a:tc hMerge="1">
                  <a:txBody>
                    <a:bodyPr/>
                    <a:lstStyle/>
                    <a:p>
                      <a:endParaRPr lang="id-ID"/>
                    </a:p>
                  </a:txBody>
                  <a:tcPr/>
                </a:tc>
              </a:tr>
              <a:tr h="292608">
                <a:tc gridSpan="2">
                  <a:txBody>
                    <a:bodyPr/>
                    <a:lstStyle/>
                    <a:p>
                      <a:pPr marL="0" algn="l" defTabSz="914400" rtl="0" eaLnBrk="1" latinLnBrk="0" hangingPunct="1"/>
                      <a:r>
                        <a:rPr lang="en-US" sz="1100" b="1" kern="1200" dirty="0" smtClean="0">
                          <a:solidFill>
                            <a:schemeClr val="dk1"/>
                          </a:solidFill>
                          <a:latin typeface="+mn-lt"/>
                          <a:ea typeface="+mn-ea"/>
                          <a:cs typeface="+mn-cs"/>
                        </a:rPr>
                        <a:t>1</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PROVINSI</a:t>
                      </a:r>
                      <a:r>
                        <a:rPr lang="en-US" sz="1100" b="1" kern="1200" baseline="0" dirty="0" smtClean="0">
                          <a:solidFill>
                            <a:schemeClr val="dk1"/>
                          </a:solidFill>
                          <a:latin typeface="+mn-lt"/>
                          <a:ea typeface="+mn-ea"/>
                          <a:cs typeface="+mn-cs"/>
                        </a:rPr>
                        <a:t> ACEH</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en-US" sz="1100" b="1" kern="1200" dirty="0" smtClean="0">
                          <a:solidFill>
                            <a:schemeClr val="dk1"/>
                          </a:solidFill>
                          <a:latin typeface="+mn-lt"/>
                          <a:ea typeface="+mn-ea"/>
                          <a:cs typeface="+mn-cs"/>
                        </a:rPr>
                        <a:t>OPTIMALISASI TEMPAT PELELANGAN IKAN DAN AKTIVASI COLD STORAGE</a:t>
                      </a:r>
                      <a:endParaRPr lang="en-US" sz="1100" b="1" kern="1200" dirty="0">
                        <a:solidFill>
                          <a:schemeClr val="dk1"/>
                        </a:solidFill>
                        <a:latin typeface="+mn-lt"/>
                        <a:ea typeface="+mn-ea"/>
                        <a:cs typeface="+mn-cs"/>
                      </a:endParaRPr>
                    </a:p>
                  </a:txBody>
                  <a:tcPr marL="109728" marR="109728" marT="54864" marB="54864"/>
                </a:tc>
              </a:tr>
              <a:tr h="0">
                <a:tc gridSpan="2">
                  <a:txBody>
                    <a:bodyPr/>
                    <a:lstStyle/>
                    <a:p>
                      <a:pPr marL="0" algn="l" defTabSz="914400" rtl="0" eaLnBrk="1" latinLnBrk="0" hangingPunct="1"/>
                      <a:r>
                        <a:rPr lang="en-US" sz="1100" b="1" kern="1200" dirty="0" smtClean="0">
                          <a:solidFill>
                            <a:schemeClr val="dk1"/>
                          </a:solidFill>
                          <a:latin typeface="+mn-lt"/>
                          <a:ea typeface="+mn-ea"/>
                          <a:cs typeface="+mn-cs"/>
                        </a:rPr>
                        <a:t>2</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KOTA MEDAN</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en-US" sz="1100" b="1" kern="1200" dirty="0" smtClean="0">
                          <a:solidFill>
                            <a:schemeClr val="dk1"/>
                          </a:solidFill>
                          <a:latin typeface="+mn-lt"/>
                          <a:ea typeface="+mn-ea"/>
                          <a:cs typeface="+mn-cs"/>
                        </a:rPr>
                        <a:t>PENGUATAN</a:t>
                      </a:r>
                      <a:r>
                        <a:rPr lang="id-ID" sz="1100" b="1" kern="1200" dirty="0" smtClean="0">
                          <a:solidFill>
                            <a:schemeClr val="dk1"/>
                          </a:solidFill>
                          <a:latin typeface="+mn-lt"/>
                          <a:ea typeface="+mn-ea"/>
                          <a:cs typeface="+mn-cs"/>
                        </a:rPr>
                        <a:t> </a:t>
                      </a:r>
                      <a:r>
                        <a:rPr lang="en-US" sz="1100" b="1" kern="1200" dirty="0" smtClean="0">
                          <a:solidFill>
                            <a:schemeClr val="dk1"/>
                          </a:solidFill>
                          <a:latin typeface="+mn-lt"/>
                          <a:ea typeface="+mn-ea"/>
                          <a:cs typeface="+mn-cs"/>
                        </a:rPr>
                        <a:t>KETAHANAN PANGAN DAN PENINGKATAN SARANA PRASARANA PERDAGANGAN KOTA MEDAN</a:t>
                      </a:r>
                      <a:endParaRPr lang="en-US" sz="1100" b="1" kern="1200" dirty="0">
                        <a:solidFill>
                          <a:schemeClr val="dk1"/>
                        </a:solidFill>
                        <a:latin typeface="+mn-lt"/>
                        <a:ea typeface="+mn-ea"/>
                        <a:cs typeface="+mn-cs"/>
                      </a:endParaRPr>
                    </a:p>
                  </a:txBody>
                  <a:tcPr marL="109728" marR="109728" marT="54864" marB="54864"/>
                </a:tc>
              </a:tr>
              <a:tr h="292608">
                <a:tc gridSpan="2">
                  <a:txBody>
                    <a:bodyPr/>
                    <a:lstStyle/>
                    <a:p>
                      <a:pPr marL="0" algn="l" defTabSz="914400" rtl="0" eaLnBrk="1" latinLnBrk="0" hangingPunct="1"/>
                      <a:r>
                        <a:rPr lang="en-US" sz="1100" b="1" kern="1200" dirty="0" smtClean="0">
                          <a:solidFill>
                            <a:schemeClr val="dk1"/>
                          </a:solidFill>
                          <a:latin typeface="+mn-lt"/>
                          <a:ea typeface="+mn-ea"/>
                          <a:cs typeface="+mn-cs"/>
                        </a:rPr>
                        <a:t>3</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PROVJAWA TIMUR</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en-US" sz="1100" b="1" kern="1200" dirty="0" smtClean="0">
                          <a:solidFill>
                            <a:schemeClr val="dk1"/>
                          </a:solidFill>
                          <a:latin typeface="+mn-lt"/>
                          <a:ea typeface="+mn-ea"/>
                          <a:cs typeface="+mn-cs"/>
                        </a:rPr>
                        <a:t>PROGRAM JATIM SIAGA EL NINO UNTUK PENINGKATAN PRODUKSI PANGAN STRATEGIS (JAGANI PARI)</a:t>
                      </a:r>
                      <a:endParaRPr lang="en-US" sz="1100" b="1" kern="1200" dirty="0">
                        <a:solidFill>
                          <a:schemeClr val="dk1"/>
                        </a:solidFill>
                        <a:latin typeface="+mn-lt"/>
                        <a:ea typeface="+mn-ea"/>
                        <a:cs typeface="+mn-cs"/>
                      </a:endParaRPr>
                    </a:p>
                  </a:txBody>
                  <a:tcPr marL="109728" marR="109728" marT="54864" marB="54864"/>
                </a:tc>
              </a:tr>
              <a:tr h="292608">
                <a:tc gridSpan="2">
                  <a:txBody>
                    <a:bodyPr/>
                    <a:lstStyle/>
                    <a:p>
                      <a:pPr marL="0" algn="l" defTabSz="914400" rtl="0" eaLnBrk="1" latinLnBrk="0" hangingPunct="1"/>
                      <a:r>
                        <a:rPr lang="en-US" sz="1100" b="1" kern="1200" dirty="0" smtClean="0">
                          <a:solidFill>
                            <a:schemeClr val="dk1"/>
                          </a:solidFill>
                          <a:latin typeface="+mn-lt"/>
                          <a:ea typeface="+mn-ea"/>
                          <a:cs typeface="+mn-cs"/>
                        </a:rPr>
                        <a:t>4</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KOTA SURAKARTA</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it-IT" sz="1100" b="1" kern="1200" dirty="0" smtClean="0">
                          <a:solidFill>
                            <a:schemeClr val="dk1"/>
                          </a:solidFill>
                          <a:latin typeface="+mn-lt"/>
                          <a:ea typeface="+mn-ea"/>
                          <a:cs typeface="+mn-cs"/>
                        </a:rPr>
                        <a:t>SINERGI PROGRAM RASKINDA &amp; INTEGRASI PIHPS DALAM SOLO DESTINATION</a:t>
                      </a:r>
                      <a:endParaRPr lang="en-US" sz="1100" b="1" kern="1200" dirty="0">
                        <a:solidFill>
                          <a:schemeClr val="dk1"/>
                        </a:solidFill>
                        <a:latin typeface="+mn-lt"/>
                        <a:ea typeface="+mn-ea"/>
                        <a:cs typeface="+mn-cs"/>
                      </a:endParaRPr>
                    </a:p>
                  </a:txBody>
                  <a:tcPr marL="109728" marR="109728" marT="54864" marB="54864"/>
                </a:tc>
              </a:tr>
              <a:tr h="292608">
                <a:tc gridSpan="2">
                  <a:txBody>
                    <a:bodyPr/>
                    <a:lstStyle/>
                    <a:p>
                      <a:pPr marL="0" algn="l" defTabSz="914400" rtl="0" eaLnBrk="1" latinLnBrk="0" hangingPunct="1"/>
                      <a:r>
                        <a:rPr lang="en-US" sz="1100" b="1" kern="1200" dirty="0" smtClean="0">
                          <a:solidFill>
                            <a:schemeClr val="dk1"/>
                          </a:solidFill>
                          <a:latin typeface="+mn-lt"/>
                          <a:ea typeface="+mn-ea"/>
                          <a:cs typeface="+mn-cs"/>
                        </a:rPr>
                        <a:t>5</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PROV. GORONTALO</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en-US" sz="1100" b="1" kern="1200" dirty="0" smtClean="0">
                          <a:solidFill>
                            <a:schemeClr val="dk1"/>
                          </a:solidFill>
                          <a:latin typeface="+mn-lt"/>
                          <a:ea typeface="+mn-ea"/>
                          <a:cs typeface="+mn-cs"/>
                        </a:rPr>
                        <a:t>STABILISASI HARGA DITENGAH KEMARAU PANJANG MELALUI PROGRAM GORONTALO SIGAP</a:t>
                      </a:r>
                      <a:endParaRPr lang="en-US" sz="1100" b="1" kern="1200" dirty="0">
                        <a:solidFill>
                          <a:schemeClr val="dk1"/>
                        </a:solidFill>
                        <a:latin typeface="+mn-lt"/>
                        <a:ea typeface="+mn-ea"/>
                        <a:cs typeface="+mn-cs"/>
                      </a:endParaRPr>
                    </a:p>
                  </a:txBody>
                  <a:tcPr marL="109728" marR="109728" marT="54864" marB="54864"/>
                </a:tc>
              </a:tr>
              <a:tr h="0">
                <a:tc gridSpan="2">
                  <a:txBody>
                    <a:bodyPr/>
                    <a:lstStyle/>
                    <a:p>
                      <a:pPr marL="0" algn="l" defTabSz="914400" rtl="0" eaLnBrk="1" latinLnBrk="0" hangingPunct="1"/>
                      <a:r>
                        <a:rPr lang="en-US" sz="1100" b="1" kern="1200" dirty="0" smtClean="0">
                          <a:solidFill>
                            <a:schemeClr val="dk1"/>
                          </a:solidFill>
                          <a:latin typeface="+mn-lt"/>
                          <a:ea typeface="+mn-ea"/>
                          <a:cs typeface="+mn-cs"/>
                        </a:rPr>
                        <a:t>6</a:t>
                      </a:r>
                      <a:endParaRPr lang="en-US" sz="1100" b="1" kern="1200" dirty="0">
                        <a:solidFill>
                          <a:schemeClr val="dk1"/>
                        </a:solidFill>
                        <a:latin typeface="+mn-lt"/>
                        <a:ea typeface="+mn-ea"/>
                        <a:cs typeface="+mn-cs"/>
                      </a:endParaRPr>
                    </a:p>
                  </a:txBody>
                  <a:tcPr marL="109728" marR="109728" marT="54864" marB="54864"/>
                </a:tc>
                <a:tc hMerge="1">
                  <a:txBody>
                    <a:bodyPr/>
                    <a:lstStyle/>
                    <a:p>
                      <a:endParaRPr lang="id-ID"/>
                    </a:p>
                  </a:txBody>
                  <a:tcPr/>
                </a:tc>
                <a:tc>
                  <a:txBody>
                    <a:bodyPr/>
                    <a:lstStyle/>
                    <a:p>
                      <a:pPr marL="0" algn="l" defTabSz="914400" rtl="0" eaLnBrk="1" latinLnBrk="0" hangingPunct="1"/>
                      <a:r>
                        <a:rPr lang="en-US" sz="1100" b="1" kern="1200" dirty="0" smtClean="0">
                          <a:solidFill>
                            <a:schemeClr val="dk1"/>
                          </a:solidFill>
                          <a:latin typeface="+mn-lt"/>
                          <a:ea typeface="+mn-ea"/>
                          <a:cs typeface="+mn-cs"/>
                        </a:rPr>
                        <a:t>KOTA BALIKPAPAN</a:t>
                      </a:r>
                      <a:endParaRPr lang="en-US" sz="1100" b="1" kern="1200" dirty="0">
                        <a:solidFill>
                          <a:schemeClr val="dk1"/>
                        </a:solidFill>
                        <a:latin typeface="+mn-lt"/>
                        <a:ea typeface="+mn-ea"/>
                        <a:cs typeface="+mn-cs"/>
                      </a:endParaRPr>
                    </a:p>
                  </a:txBody>
                  <a:tcPr marL="109728" marR="109728" marT="54864" marB="54864"/>
                </a:tc>
                <a:tc>
                  <a:txBody>
                    <a:bodyPr/>
                    <a:lstStyle/>
                    <a:p>
                      <a:pPr marL="0" algn="l" defTabSz="914400" rtl="0" eaLnBrk="1" latinLnBrk="0" hangingPunct="1"/>
                      <a:r>
                        <a:rPr lang="en-US" sz="1100" b="1" kern="1200" dirty="0" smtClean="0">
                          <a:solidFill>
                            <a:schemeClr val="dk1"/>
                          </a:solidFill>
                          <a:latin typeface="+mn-lt"/>
                          <a:ea typeface="+mn-ea"/>
                          <a:cs typeface="+mn-cs"/>
                        </a:rPr>
                        <a:t>SEKOLAH PEDULI INFLASI TINGKAT SLTA SERTA PENDAMPINGAN INTENSIF BAGI SEKOLAH MELIBATKAN ASOSIASI PETANI</a:t>
                      </a:r>
                      <a:endParaRPr lang="en-US" sz="1100" b="1" kern="1200" dirty="0">
                        <a:solidFill>
                          <a:schemeClr val="dk1"/>
                        </a:solidFill>
                        <a:latin typeface="+mn-lt"/>
                        <a:ea typeface="+mn-ea"/>
                        <a:cs typeface="+mn-cs"/>
                      </a:endParaRPr>
                    </a:p>
                  </a:txBody>
                  <a:tcPr marL="109728" marR="109728" marT="54864" marB="54864"/>
                </a:tc>
              </a:tr>
            </a:tbl>
          </a:graphicData>
        </a:graphic>
      </p:graphicFrame>
      <p:sp>
        <p:nvSpPr>
          <p:cNvPr id="2" name="Slide Number Placeholder 1"/>
          <p:cNvSpPr>
            <a:spLocks noGrp="1"/>
          </p:cNvSpPr>
          <p:nvPr>
            <p:ph type="sldNum" sz="quarter" idx="12"/>
          </p:nvPr>
        </p:nvSpPr>
        <p:spPr/>
        <p:txBody>
          <a:bodyPr/>
          <a:lstStyle/>
          <a:p>
            <a:fld id="{38C5940F-52BA-4018-B13B-B36621709A35}" type="slidenum">
              <a:rPr lang="id-ID" smtClean="0"/>
              <a:pPr/>
              <a:t>14</a:t>
            </a:fld>
            <a:endParaRPr lang="id-ID"/>
          </a:p>
        </p:txBody>
      </p:sp>
      <p:sp>
        <p:nvSpPr>
          <p:cNvPr id="5" name="Rectangle 4"/>
          <p:cNvSpPr/>
          <p:nvPr/>
        </p:nvSpPr>
        <p:spPr>
          <a:xfrm>
            <a:off x="210431" y="18895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III</a:t>
            </a:r>
            <a:endParaRPr lang="id-ID" sz="1200" b="1" dirty="0">
              <a:solidFill>
                <a:srgbClr val="C00000"/>
              </a:solidFill>
              <a:latin typeface="Agency FB" panose="020B0503020202020204" pitchFamily="34" charset="0"/>
            </a:endParaRPr>
          </a:p>
        </p:txBody>
      </p:sp>
      <p:pic>
        <p:nvPicPr>
          <p:cNvPr id="6"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225" y="-125740"/>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1927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8899" y="420920"/>
            <a:ext cx="10396015" cy="510909"/>
          </a:xfrm>
          <a:prstGeom prst="rect">
            <a:avLst/>
          </a:prstGeom>
          <a:noFill/>
        </p:spPr>
        <p:txBody>
          <a:bodyPr wrap="square" lIns="121917" tIns="60958" rIns="121917" bIns="60958">
            <a:spAutoFit/>
          </a:bodyPr>
          <a:lstStyle/>
          <a:p>
            <a:r>
              <a:rPr lang="id-ID" sz="2500" b="1" dirty="0">
                <a:effectLst/>
                <a:latin typeface="Agency FB" pitchFamily="34" charset="0"/>
              </a:rPr>
              <a:t>ATAU BEBERAPA CONTOH PROGRAM TPID LAINNYA TAHUN 2016</a:t>
            </a:r>
          </a:p>
        </p:txBody>
      </p:sp>
      <p:graphicFrame>
        <p:nvGraphicFramePr>
          <p:cNvPr id="4" name="Table 3"/>
          <p:cNvGraphicFramePr>
            <a:graphicFrameLocks noGrp="1"/>
          </p:cNvGraphicFramePr>
          <p:nvPr>
            <p:extLst>
              <p:ext uri="{D42A27DB-BD31-4B8C-83A1-F6EECF244321}">
                <p14:modId xmlns:p14="http://schemas.microsoft.com/office/powerpoint/2010/main" xmlns="" val="12870917"/>
              </p:ext>
            </p:extLst>
          </p:nvPr>
        </p:nvGraphicFramePr>
        <p:xfrm>
          <a:off x="174851" y="1003226"/>
          <a:ext cx="11901535" cy="5469463"/>
        </p:xfrm>
        <a:graphic>
          <a:graphicData uri="http://schemas.openxmlformats.org/drawingml/2006/table">
            <a:tbl>
              <a:tblPr firstRow="1" firstCol="1" bandRow="1">
                <a:tableStyleId>{2D5ABB26-0587-4C30-8999-92F81FD0307C}</a:tableStyleId>
              </a:tblPr>
              <a:tblGrid>
                <a:gridCol w="505405"/>
                <a:gridCol w="1535783"/>
                <a:gridCol w="9860347"/>
              </a:tblGrid>
              <a:tr h="347119">
                <a:tc>
                  <a:txBody>
                    <a:bodyPr/>
                    <a:lstStyle/>
                    <a:p>
                      <a:pPr marL="0" algn="ctr" defTabSz="914400" rtl="0" eaLnBrk="1" latinLnBrk="0" hangingPunct="1">
                        <a:lnSpc>
                          <a:spcPct val="115000"/>
                        </a:lnSpc>
                        <a:spcAft>
                          <a:spcPts val="0"/>
                        </a:spcAft>
                      </a:pPr>
                      <a:r>
                        <a:rPr lang="en-US" sz="1300" b="1" kern="1200" dirty="0" smtClean="0">
                          <a:solidFill>
                            <a:srgbClr val="FFFF00"/>
                          </a:solidFill>
                          <a:latin typeface="+mn-lt"/>
                          <a:ea typeface="+mn-ea"/>
                          <a:cs typeface="+mn-cs"/>
                        </a:rPr>
                        <a:t>NO</a:t>
                      </a:r>
                      <a:endParaRPr lang="id-ID" sz="1300" b="1" kern="1200" dirty="0">
                        <a:solidFill>
                          <a:srgbClr val="FFFF00"/>
                        </a:solidFill>
                        <a:latin typeface="+mn-lt"/>
                        <a:ea typeface="+mn-ea"/>
                        <a:cs typeface="+mn-cs"/>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latinLnBrk="0" hangingPunct="1">
                        <a:lnSpc>
                          <a:spcPct val="115000"/>
                        </a:lnSpc>
                        <a:spcAft>
                          <a:spcPts val="0"/>
                        </a:spcAft>
                      </a:pPr>
                      <a:r>
                        <a:rPr lang="en-US" sz="1300" b="1" kern="1200" dirty="0" smtClean="0">
                          <a:solidFill>
                            <a:srgbClr val="FFFF00"/>
                          </a:solidFill>
                          <a:latin typeface="+mn-lt"/>
                          <a:ea typeface="+mn-ea"/>
                          <a:cs typeface="+mn-cs"/>
                        </a:rPr>
                        <a:t>NAMA DAERAH</a:t>
                      </a:r>
                      <a:endParaRPr lang="id-ID" sz="1300" b="1" kern="1200" dirty="0">
                        <a:solidFill>
                          <a:srgbClr val="FFFF00"/>
                        </a:solidFill>
                        <a:latin typeface="+mn-lt"/>
                        <a:ea typeface="+mn-ea"/>
                        <a:cs typeface="+mn-cs"/>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latinLnBrk="0" hangingPunct="1">
                        <a:lnSpc>
                          <a:spcPct val="115000"/>
                        </a:lnSpc>
                        <a:spcAft>
                          <a:spcPts val="0"/>
                        </a:spcAft>
                      </a:pPr>
                      <a:r>
                        <a:rPr lang="en-US" sz="1300" b="1" kern="1200" dirty="0" smtClean="0">
                          <a:solidFill>
                            <a:srgbClr val="FFFF00"/>
                          </a:solidFill>
                          <a:latin typeface="+mn-lt"/>
                          <a:ea typeface="+mn-ea"/>
                          <a:cs typeface="+mn-cs"/>
                        </a:rPr>
                        <a:t>PROGRAM TPID</a:t>
                      </a:r>
                      <a:endParaRPr lang="id-ID" sz="1300" b="1" kern="1200" dirty="0">
                        <a:solidFill>
                          <a:srgbClr val="FFFF00"/>
                        </a:solidFill>
                        <a:latin typeface="+mn-lt"/>
                        <a:ea typeface="+mn-ea"/>
                        <a:cs typeface="+mn-cs"/>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52248">
                <a:tc>
                  <a:txBody>
                    <a:bodyPr/>
                    <a:lstStyle/>
                    <a:p>
                      <a:pPr algn="ctr">
                        <a:lnSpc>
                          <a:spcPct val="115000"/>
                        </a:lnSpc>
                        <a:spcAft>
                          <a:spcPts val="0"/>
                        </a:spcAft>
                      </a:pPr>
                      <a:r>
                        <a:rPr lang="en-US" sz="1300" b="1" dirty="0" smtClean="0">
                          <a:effectLst/>
                        </a:rPr>
                        <a:t>1</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dirty="0" smtClean="0">
                          <a:effectLst/>
                        </a:rPr>
                        <a:t>SUMATERA SELATAN</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dirty="0" smtClean="0">
                          <a:effectLst/>
                        </a:rPr>
                        <a:t> OPERASI PASAR DAGING SAPI DILAKUKAN DENGAN MENGGELONTORKAN 15 TON DAGING SAPI KE BEBERAPA PASAR.  </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5310">
                <a:tc>
                  <a:txBody>
                    <a:bodyPr/>
                    <a:lstStyle/>
                    <a:p>
                      <a:pPr algn="ctr">
                        <a:lnSpc>
                          <a:spcPct val="115000"/>
                        </a:lnSpc>
                        <a:spcAft>
                          <a:spcPts val="0"/>
                        </a:spcAft>
                      </a:pPr>
                      <a:r>
                        <a:rPr lang="id-ID" sz="1300" b="1" dirty="0" smtClean="0">
                          <a:effectLst/>
                        </a:rPr>
                        <a:t>2</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dirty="0" smtClean="0">
                          <a:effectLst/>
                        </a:rPr>
                        <a:t>JAWA BARAT</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dirty="0" smtClean="0">
                          <a:effectLst/>
                        </a:rPr>
                        <a:t>REVITALISASI SISTEM RESI GUDANG (SRG) JAWA BARAT MELALUI PEMBENTUKAN TIM TASK FORCEPERCEPATAN IMPLEMENTASI SISTEM RESI GUDANG. </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977462">
                <a:tc>
                  <a:txBody>
                    <a:bodyPr/>
                    <a:lstStyle/>
                    <a:p>
                      <a:pPr algn="ctr">
                        <a:lnSpc>
                          <a:spcPct val="115000"/>
                        </a:lnSpc>
                        <a:spcAft>
                          <a:spcPts val="0"/>
                        </a:spcAft>
                      </a:pPr>
                      <a:r>
                        <a:rPr lang="id-ID" sz="1300" b="1" dirty="0" smtClean="0">
                          <a:effectLst/>
                        </a:rPr>
                        <a:t>3</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dirty="0" smtClean="0">
                          <a:effectLst/>
                        </a:rPr>
                        <a:t>KALIMANTAN TENGAH</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dirty="0" smtClean="0">
                          <a:effectLst/>
                        </a:rPr>
                        <a:t> PENYEMPURNAAN PASAR PENYEIMBANG (PP) YANG TELAH DIOPERASIKAN SEJAK TAHUN 2012. PENYEMPURNAAN DILAKUKAN DENGAN MENAMBAH KOMODITAS YANG DIJUAL; MENGUBAH JAM OPERASIONAL LEBIH LAMA; PENGOPERASIAN SEPANJANG TAHUN 2015 DAN SETERUSNYA; PERGUB 10/2015 YANG MEMAYUNGI PP; SINKRONISASI DAN SINERGITAS OPERASIONAL KANDANG PENYANGGA AYAM RAS DAN KOLAM PENYANGGA IKAN-IKANAN DENGAN PP; KERJASAMA DENGAN TPID KOTA PALANGKARAYA DALAM MELAKSANAKAN PP KELILING. </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0769">
                <a:tc>
                  <a:txBody>
                    <a:bodyPr/>
                    <a:lstStyle/>
                    <a:p>
                      <a:pPr algn="ctr">
                        <a:lnSpc>
                          <a:spcPct val="115000"/>
                        </a:lnSpc>
                        <a:spcAft>
                          <a:spcPts val="0"/>
                        </a:spcAft>
                      </a:pPr>
                      <a:r>
                        <a:rPr lang="id-ID" sz="1300" b="1" dirty="0" smtClean="0">
                          <a:effectLst/>
                        </a:rPr>
                        <a:t>4</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KOTA MEDAN</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PENGUATAN</a:t>
                      </a:r>
                      <a:r>
                        <a:rPr lang="id-ID" sz="1300" b="1" kern="1200" dirty="0" smtClean="0">
                          <a:effectLst/>
                        </a:rPr>
                        <a:t> </a:t>
                      </a:r>
                      <a:r>
                        <a:rPr lang="en-US" sz="1300" b="1" kern="1200" dirty="0" smtClean="0">
                          <a:effectLst/>
                        </a:rPr>
                        <a:t>KETAHANAN PANGAN DAN PENINGKATAN SARANA PRASARANA PERDAGANGAN KOTA MEDAN</a:t>
                      </a:r>
                      <a:endParaRPr lang="id-ID" sz="1300" b="1" kern="1200" dirty="0">
                        <a:solidFill>
                          <a:schemeClr val="dk1"/>
                        </a:solidFill>
                        <a:effectLst/>
                        <a:latin typeface="+mn-lt"/>
                        <a:ea typeface="+mn-ea"/>
                        <a:cs typeface="+mn-cs"/>
                      </a:endParaRPr>
                    </a:p>
                  </a:txBody>
                  <a:tcPr marL="82296" marR="8229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04308">
                <a:tc>
                  <a:txBody>
                    <a:bodyPr/>
                    <a:lstStyle/>
                    <a:p>
                      <a:pPr algn="ctr">
                        <a:lnSpc>
                          <a:spcPct val="115000"/>
                        </a:lnSpc>
                        <a:spcAft>
                          <a:spcPts val="0"/>
                        </a:spcAft>
                      </a:pPr>
                      <a:r>
                        <a:rPr lang="id-ID" sz="1300" b="1" dirty="0" smtClean="0">
                          <a:effectLst/>
                        </a:rPr>
                        <a:t>5</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KOTA TJ. PINANG</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solidFill>
                            <a:schemeClr val="tx1"/>
                          </a:solidFill>
                          <a:effectLst/>
                          <a:latin typeface="+mn-lt"/>
                          <a:ea typeface="+mn-ea"/>
                          <a:cs typeface="+mn-cs"/>
                        </a:rPr>
                        <a:t>PENGUATAN KETAHANAN PANGAN LOKAL DENGAN BUDIDAYA HIDROPONIK DAN ORGANIK PADA KOMODITAS SAYURAN DI PEKARANGAN RUMAH MASYARAKAT</a:t>
                      </a:r>
                      <a:endParaRPr lang="id-ID" sz="1300" b="1" kern="1200" dirty="0">
                        <a:solidFill>
                          <a:schemeClr val="tx1"/>
                        </a:solidFill>
                        <a:effectLst/>
                        <a:latin typeface="+mn-lt"/>
                        <a:ea typeface="+mn-ea"/>
                        <a:cs typeface="+mn-cs"/>
                      </a:endParaRPr>
                    </a:p>
                  </a:txBody>
                  <a:tcPr marL="82296" marR="8229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4308">
                <a:tc>
                  <a:txBody>
                    <a:bodyPr/>
                    <a:lstStyle/>
                    <a:p>
                      <a:pPr algn="ctr">
                        <a:lnSpc>
                          <a:spcPct val="115000"/>
                        </a:lnSpc>
                        <a:spcAft>
                          <a:spcPts val="0"/>
                        </a:spcAft>
                      </a:pPr>
                      <a:r>
                        <a:rPr lang="id-ID" sz="1300" b="1" dirty="0" smtClean="0">
                          <a:effectLst/>
                        </a:rPr>
                        <a:t>6</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KOTA PD.</a:t>
                      </a:r>
                      <a:r>
                        <a:rPr lang="id-ID" sz="1300" b="1" kern="1200" dirty="0" smtClean="0">
                          <a:effectLst/>
                        </a:rPr>
                        <a:t>S</a:t>
                      </a:r>
                      <a:r>
                        <a:rPr lang="en-US" sz="1300" b="1" kern="1200" dirty="0" smtClean="0">
                          <a:effectLst/>
                        </a:rPr>
                        <a:t>IDEMPUAN</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PENINGKATAN AREAL TANAM CABAI MERAH DAN MENINGKATKAN PERANAN UMKM UNTUK MEMBUAT PRODUKSI TURUNAN CABAI MERAH SEPERTI SAOS, CABAI GILING DAN OLAHAN LAINNYA</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933">
                <a:tc>
                  <a:txBody>
                    <a:bodyPr/>
                    <a:lstStyle/>
                    <a:p>
                      <a:pPr algn="ctr">
                        <a:lnSpc>
                          <a:spcPct val="115000"/>
                        </a:lnSpc>
                        <a:spcAft>
                          <a:spcPts val="0"/>
                        </a:spcAft>
                      </a:pPr>
                      <a:r>
                        <a:rPr lang="id-ID" sz="1300" b="1" dirty="0" smtClean="0">
                          <a:effectLst/>
                        </a:rPr>
                        <a:t>7</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KAB. BATUBARA</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PENDAMPINGAN PETANI PADI, BANTUAN SAPRODI, DAN KERJASAMA DENGAN BPTP SUMATERA UTARA</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1075">
                <a:tc>
                  <a:txBody>
                    <a:bodyPr/>
                    <a:lstStyle/>
                    <a:p>
                      <a:pPr algn="ctr">
                        <a:lnSpc>
                          <a:spcPct val="115000"/>
                        </a:lnSpc>
                        <a:spcAft>
                          <a:spcPts val="0"/>
                        </a:spcAft>
                      </a:pPr>
                      <a:r>
                        <a:rPr lang="id-ID" sz="1300" b="1" dirty="0" smtClean="0">
                          <a:effectLst/>
                        </a:rPr>
                        <a:t>8</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KAB. TAPANULI UTARA</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PASAR LELANG HASIL PERTANIAN KABUPATEN TAPANULI UTARA (KOMODITAS CABAI DI KECAMATAN SIBORONGBORONG)</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64205">
                <a:tc>
                  <a:txBody>
                    <a:bodyPr/>
                    <a:lstStyle/>
                    <a:p>
                      <a:pPr algn="ctr">
                        <a:lnSpc>
                          <a:spcPct val="115000"/>
                        </a:lnSpc>
                        <a:spcAft>
                          <a:spcPts val="0"/>
                        </a:spcAft>
                      </a:pPr>
                      <a:r>
                        <a:rPr lang="id-ID" sz="1300" b="1" dirty="0" smtClean="0">
                          <a:effectLst/>
                        </a:rPr>
                        <a:t>9</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KOTA KEDIRI</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OPERASI PASAR MURNI PADA MOMEN-MOMEN KHUSUS YANG DIPERKUAT DENGAN KOMUNIKASI EFEKTIF KEPADA PUBLIK</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731">
                <a:tc>
                  <a:txBody>
                    <a:bodyPr/>
                    <a:lstStyle/>
                    <a:p>
                      <a:pPr algn="ctr">
                        <a:lnSpc>
                          <a:spcPct val="115000"/>
                        </a:lnSpc>
                        <a:spcAft>
                          <a:spcPts val="0"/>
                        </a:spcAft>
                      </a:pPr>
                      <a:r>
                        <a:rPr lang="id-ID" sz="1300" b="1" dirty="0" smtClean="0">
                          <a:effectLst/>
                        </a:rPr>
                        <a:t>10</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KOTA DEPOK</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en-US" sz="1300" b="1" kern="1200" dirty="0" smtClean="0">
                          <a:effectLst/>
                        </a:rPr>
                        <a:t>SINERGITAS KERJASAMA ANTAR DAERAH SE BODETABEK, CIANJUR DAN SUKABUMI DALAM UPAYA PENGAMANAN KETAHANAN PANGAN KHUSUSNYA KOMODITAS VOLATILE FOODS</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36028">
                <a:tc>
                  <a:txBody>
                    <a:bodyPr/>
                    <a:lstStyle/>
                    <a:p>
                      <a:pPr algn="ctr">
                        <a:lnSpc>
                          <a:spcPct val="115000"/>
                        </a:lnSpc>
                        <a:spcAft>
                          <a:spcPts val="0"/>
                        </a:spcAft>
                      </a:pPr>
                      <a:r>
                        <a:rPr lang="id-ID" sz="1300" b="1" dirty="0" smtClean="0">
                          <a:effectLst/>
                        </a:rPr>
                        <a:t>11</a:t>
                      </a:r>
                      <a:endParaRPr lang="id-ID" sz="1300" b="1" dirty="0">
                        <a:effectLst/>
                        <a:latin typeface="Calibri"/>
                        <a:ea typeface="Calibri"/>
                        <a:cs typeface="Times New Roman"/>
                      </a:endParaRPr>
                    </a:p>
                  </a:txBody>
                  <a:tcPr marL="30260" marR="30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KAB. MALANG</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300" b="1" kern="1200" dirty="0" smtClean="0">
                          <a:effectLst/>
                        </a:rPr>
                        <a:t>PENGUATAN REGULASI PEMERINTAH KAB. MALANG DALAM UPAYA PENGENDALIAN INFLASI SE</a:t>
                      </a:r>
                      <a:r>
                        <a:rPr lang="id-ID" sz="1300" b="1" kern="1200" dirty="0" smtClean="0">
                          <a:effectLst/>
                        </a:rPr>
                        <a:t>K</a:t>
                      </a:r>
                      <a:r>
                        <a:rPr lang="en-US" sz="1300" b="1" kern="1200" dirty="0" smtClean="0">
                          <a:effectLst/>
                        </a:rPr>
                        <a:t>TOR PRODUKSI, DISTRIBUSI DAN EKSPEKTASI MISALNYA PENGUATAN REGULASI TENTANG PERLINDUNGAN LAHAN PERTANIAN PANGAN BERKELANJUTAN KABUPATEN MALANG</a:t>
                      </a:r>
                      <a:endParaRPr lang="id-ID" sz="1300" b="1" kern="1200" dirty="0">
                        <a:solidFill>
                          <a:schemeClr val="dk1"/>
                        </a:solidFill>
                        <a:effectLst/>
                        <a:latin typeface="+mn-lt"/>
                        <a:ea typeface="+mn-ea"/>
                        <a:cs typeface="+mn-cs"/>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a:xfrm>
            <a:off x="9203314" y="6492875"/>
            <a:ext cx="2743200" cy="365125"/>
          </a:xfrm>
        </p:spPr>
        <p:txBody>
          <a:bodyPr/>
          <a:lstStyle/>
          <a:p>
            <a:fld id="{38C5940F-52BA-4018-B13B-B36621709A35}" type="slidenum">
              <a:rPr lang="id-ID" smtClean="0"/>
              <a:pPr/>
              <a:t>15</a:t>
            </a:fld>
            <a:endParaRPr lang="id-ID" dirty="0"/>
          </a:p>
        </p:txBody>
      </p:sp>
      <p:sp>
        <p:nvSpPr>
          <p:cNvPr id="5" name="Rectangle 4"/>
          <p:cNvSpPr/>
          <p:nvPr/>
        </p:nvSpPr>
        <p:spPr>
          <a:xfrm>
            <a:off x="210431" y="18895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III</a:t>
            </a:r>
            <a:endParaRPr lang="id-ID" sz="1200" b="1" dirty="0">
              <a:solidFill>
                <a:srgbClr val="C00000"/>
              </a:solidFill>
              <a:latin typeface="Agency FB" panose="020B0503020202020204" pitchFamily="34" charset="0"/>
            </a:endParaRPr>
          </a:p>
        </p:txBody>
      </p:sp>
      <p:pic>
        <p:nvPicPr>
          <p:cNvPr id="6"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225" y="-125740"/>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163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16</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59501" y="583841"/>
            <a:ext cx="11299124" cy="707886"/>
          </a:xfrm>
          <a:prstGeom prst="rect">
            <a:avLst/>
          </a:prstGeom>
        </p:spPr>
        <p:txBody>
          <a:bodyPr wrap="square">
            <a:spAutoFit/>
          </a:bodyPr>
          <a:lstStyle/>
          <a:p>
            <a:pPr>
              <a:spcBef>
                <a:spcPct val="0"/>
              </a:spcBef>
            </a:pPr>
            <a:r>
              <a:rPr lang="id-ID" sz="2000" b="1" dirty="0"/>
              <a:t>PEMERINTAH DAERAH</a:t>
            </a:r>
            <a:r>
              <a:rPr lang="id-ID" sz="2000" dirty="0"/>
              <a:t> </a:t>
            </a:r>
            <a:r>
              <a:rPr lang="id-ID" sz="2000" b="1" dirty="0"/>
              <a:t>AGAR </a:t>
            </a:r>
            <a:r>
              <a:rPr lang="en-US" sz="2000" b="1" dirty="0"/>
              <a:t>LEBIH CEPAT TANGGAP UTK MENGATASI MASALAH </a:t>
            </a:r>
            <a:r>
              <a:rPr lang="id-ID" sz="2000" b="1" dirty="0"/>
              <a:t>INFRASTRUKTUR DISTRIBUSI PANGAN DAERAH</a:t>
            </a:r>
            <a:r>
              <a:rPr lang="id-ID" sz="2000" dirty="0"/>
              <a:t> </a:t>
            </a:r>
            <a:r>
              <a:rPr lang="id-ID" sz="2000" b="1" dirty="0"/>
              <a:t>DAN  SEGERA MELAKUKAN PERBAIKAN YANG DIPERLUKAN</a:t>
            </a:r>
          </a:p>
        </p:txBody>
      </p:sp>
      <p:sp>
        <p:nvSpPr>
          <p:cNvPr id="20" name="Rectangle 19"/>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IV</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59501" y="3541352"/>
            <a:ext cx="2949303" cy="89852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621947" y="3702782"/>
            <a:ext cx="2886857" cy="615549"/>
          </a:xfrm>
          <a:prstGeom prst="rect">
            <a:avLst/>
          </a:prstGeom>
        </p:spPr>
        <p:txBody>
          <a:bodyPr wrap="square" lIns="121917" tIns="60958" rIns="121917" bIns="60958">
            <a:spAutoFit/>
          </a:bodyPr>
          <a:lstStyle/>
          <a:p>
            <a:pPr algn="ctr"/>
            <a:r>
              <a:rPr lang="id-ID" sz="1600" b="1" dirty="0">
                <a:solidFill>
                  <a:srgbClr val="FFFF00"/>
                </a:solidFill>
              </a:rPr>
              <a:t>MENDORONG INVESTASI </a:t>
            </a:r>
            <a:endParaRPr lang="id-ID" sz="1600" b="1" dirty="0" smtClean="0">
              <a:solidFill>
                <a:srgbClr val="FFFF00"/>
              </a:solidFill>
            </a:endParaRPr>
          </a:p>
          <a:p>
            <a:pPr algn="ctr"/>
            <a:r>
              <a:rPr lang="id-ID" sz="1600" b="1" dirty="0" smtClean="0">
                <a:solidFill>
                  <a:srgbClr val="FFFF00"/>
                </a:solidFill>
              </a:rPr>
              <a:t>DI </a:t>
            </a:r>
            <a:r>
              <a:rPr lang="id-ID" sz="1600" b="1" dirty="0">
                <a:solidFill>
                  <a:srgbClr val="FFFF00"/>
                </a:solidFill>
              </a:rPr>
              <a:t>SEKTOR PANGAN</a:t>
            </a:r>
          </a:p>
        </p:txBody>
      </p:sp>
      <p:pic>
        <p:nvPicPr>
          <p:cNvPr id="22" name="Picture 2" descr="Hasil gambar untuk BOX PNG"/>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4064681" y="3363127"/>
            <a:ext cx="4157600" cy="1141979"/>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4379139" y="3600992"/>
            <a:ext cx="3463264" cy="615549"/>
          </a:xfrm>
          <a:prstGeom prst="rect">
            <a:avLst/>
          </a:prstGeom>
        </p:spPr>
        <p:txBody>
          <a:bodyPr wrap="square" lIns="121917" tIns="60958" rIns="121917" bIns="60958">
            <a:spAutoFit/>
          </a:bodyPr>
          <a:lstStyle/>
          <a:p>
            <a:pPr algn="ctr"/>
            <a:r>
              <a:rPr lang="id-ID" sz="1600" b="1" i="1" dirty="0" smtClean="0">
                <a:solidFill>
                  <a:srgbClr val="FFC000"/>
                </a:solidFill>
              </a:rPr>
              <a:t>QUICK RESPONSE </a:t>
            </a:r>
            <a:r>
              <a:rPr lang="id-ID" sz="1600" b="1" dirty="0" smtClean="0">
                <a:solidFill>
                  <a:srgbClr val="FFC000"/>
                </a:solidFill>
              </a:rPr>
              <a:t>PERBAIKAN INFRASTRUKTUR DISTRIBUSI </a:t>
            </a:r>
            <a:endParaRPr lang="id-ID" sz="1600" b="1" dirty="0">
              <a:solidFill>
                <a:srgbClr val="FFFF00"/>
              </a:solidFill>
            </a:endParaRPr>
          </a:p>
        </p:txBody>
      </p:sp>
      <p:pic>
        <p:nvPicPr>
          <p:cNvPr id="31"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064681" y="5285251"/>
            <a:ext cx="4231461"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4578586" y="5486529"/>
            <a:ext cx="3235165" cy="553994"/>
          </a:xfrm>
          <a:prstGeom prst="rect">
            <a:avLst/>
          </a:prstGeom>
        </p:spPr>
        <p:txBody>
          <a:bodyPr wrap="square" lIns="121917" tIns="60958" rIns="121917" bIns="60958">
            <a:spAutoFit/>
          </a:bodyPr>
          <a:lstStyle/>
          <a:p>
            <a:pPr algn="ctr"/>
            <a:r>
              <a:rPr lang="id-ID" sz="1400" b="1" dirty="0">
                <a:solidFill>
                  <a:srgbClr val="FFFF00"/>
                </a:solidFill>
              </a:rPr>
              <a:t>KESTABILAN &amp; KELANCARAN PASOKAN ANTAR WAKTU &amp; ANTAR WILAYAH</a:t>
            </a:r>
          </a:p>
        </p:txBody>
      </p:sp>
      <p:pic>
        <p:nvPicPr>
          <p:cNvPr id="33"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990820" y="1593965"/>
            <a:ext cx="4231461" cy="1022579"/>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4317163" y="1720535"/>
            <a:ext cx="3578773" cy="769437"/>
          </a:xfrm>
          <a:prstGeom prst="rect">
            <a:avLst/>
          </a:prstGeom>
        </p:spPr>
        <p:txBody>
          <a:bodyPr wrap="square" lIns="121917" tIns="60958" rIns="121917" bIns="60958">
            <a:spAutoFit/>
          </a:bodyPr>
          <a:lstStyle/>
          <a:p>
            <a:pPr algn="ctr"/>
            <a:r>
              <a:rPr lang="id-ID" sz="1400" b="1" dirty="0" smtClean="0">
                <a:solidFill>
                  <a:srgbClr val="FFFF00"/>
                </a:solidFill>
              </a:rPr>
              <a:t>MENINGKATKAN KREDIBILITAS PEMERINTAHAN DI MATA MASYARAKAT SERTA PELAKU USAHA</a:t>
            </a:r>
            <a:endParaRPr lang="id-ID" sz="1400" b="1" dirty="0">
              <a:solidFill>
                <a:srgbClr val="FFFF00"/>
              </a:solidFill>
            </a:endParaRPr>
          </a:p>
        </p:txBody>
      </p:sp>
      <p:pic>
        <p:nvPicPr>
          <p:cNvPr id="35"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8533063" y="3447404"/>
            <a:ext cx="2890840"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Rectangle 35"/>
          <p:cNvSpPr/>
          <p:nvPr/>
        </p:nvSpPr>
        <p:spPr>
          <a:xfrm>
            <a:off x="8781473" y="3600992"/>
            <a:ext cx="2386245" cy="892548"/>
          </a:xfrm>
          <a:prstGeom prst="rect">
            <a:avLst/>
          </a:prstGeom>
        </p:spPr>
        <p:txBody>
          <a:bodyPr wrap="square" lIns="121917" tIns="60958" rIns="121917" bIns="60958">
            <a:spAutoFit/>
          </a:bodyPr>
          <a:lstStyle/>
          <a:p>
            <a:pPr algn="ctr"/>
            <a:r>
              <a:rPr lang="id-ID" sz="1600" b="1" dirty="0" smtClean="0">
                <a:solidFill>
                  <a:srgbClr val="FFFF00"/>
                </a:solidFill>
              </a:rPr>
              <a:t>MENURUNKAN </a:t>
            </a:r>
          </a:p>
          <a:p>
            <a:pPr algn="ctr"/>
            <a:r>
              <a:rPr lang="id-ID" sz="1600" b="1" dirty="0" smtClean="0">
                <a:solidFill>
                  <a:srgbClr val="FFFF00"/>
                </a:solidFill>
              </a:rPr>
              <a:t>PRODUCT </a:t>
            </a:r>
            <a:r>
              <a:rPr lang="id-ID" sz="1600" b="1" dirty="0">
                <a:solidFill>
                  <a:srgbClr val="FFFF00"/>
                </a:solidFill>
              </a:rPr>
              <a:t>COST </a:t>
            </a:r>
            <a:r>
              <a:rPr lang="id-ID" sz="1600" b="1" dirty="0" smtClean="0">
                <a:solidFill>
                  <a:srgbClr val="FFFF00"/>
                </a:solidFill>
              </a:rPr>
              <a:t>PANGAN</a:t>
            </a:r>
            <a:endParaRPr lang="id-ID" sz="1600" b="1" dirty="0">
              <a:solidFill>
                <a:srgbClr val="FFFF00"/>
              </a:solidFill>
            </a:endParaRPr>
          </a:p>
          <a:p>
            <a:pPr algn="ctr"/>
            <a:endParaRPr lang="id-ID" b="1" dirty="0">
              <a:solidFill>
                <a:srgbClr val="FFFF00"/>
              </a:solidFill>
            </a:endParaRPr>
          </a:p>
        </p:txBody>
      </p:sp>
      <p:pic>
        <p:nvPicPr>
          <p:cNvPr id="39"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26895" y="3329564"/>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7418447" y="3329564"/>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flipH="1">
            <a:off x="5529499" y="2489973"/>
            <a:ext cx="1209108" cy="120910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5518447" y="4101829"/>
            <a:ext cx="1209107" cy="1209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5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1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2000"/>
                                        <p:tgtEl>
                                          <p:spTgt spid="39"/>
                                        </p:tgtEl>
                                      </p:cBhvr>
                                    </p:animEffect>
                                  </p:childTnLst>
                                </p:cTn>
                              </p:par>
                              <p:par>
                                <p:cTn id="8" presetID="22" presetClass="entr" presetSubtype="8" repeatCount="1000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2000"/>
                                        <p:tgtEl>
                                          <p:spTgt spid="40"/>
                                        </p:tgtEl>
                                      </p:cBhvr>
                                    </p:animEffect>
                                  </p:childTnLst>
                                </p:cTn>
                              </p:par>
                              <p:par>
                                <p:cTn id="11" presetID="22" presetClass="entr" presetSubtype="4" repeatCount="1000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2000"/>
                                        <p:tgtEl>
                                          <p:spTgt spid="41"/>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49070" y="7363851"/>
            <a:ext cx="1581716" cy="430887"/>
          </a:xfrm>
          <a:prstGeom prst="rect">
            <a:avLst/>
          </a:prstGeom>
        </p:spPr>
        <p:txBody>
          <a:bodyPr wrap="none" lIns="121917" tIns="60958" rIns="121917" bIns="60958">
            <a:spAutoFit/>
          </a:bodyPr>
          <a:lstStyle/>
          <a:p>
            <a:r>
              <a:rPr lang="id-ID" sz="2000" dirty="0"/>
              <a:t>Kompas.com</a:t>
            </a:r>
          </a:p>
        </p:txBody>
      </p:sp>
      <p:pic>
        <p:nvPicPr>
          <p:cNvPr id="23"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4203" y="1304654"/>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64091" y="2327849"/>
            <a:ext cx="2492400" cy="2610534"/>
          </a:xfrm>
          <a:prstGeom prst="rect">
            <a:avLst/>
          </a:prstGeom>
        </p:spPr>
        <p:style>
          <a:lnRef idx="0">
            <a:schemeClr val="accent3"/>
          </a:lnRef>
          <a:fillRef idx="3">
            <a:schemeClr val="accent3"/>
          </a:fillRef>
          <a:effectRef idx="3">
            <a:schemeClr val="accent3"/>
          </a:effectRef>
          <a:fontRef idx="minor">
            <a:schemeClr val="lt1"/>
          </a:fontRef>
        </p:style>
        <p:txBody>
          <a:bodyPr lIns="121917" tIns="60958" rIns="121917" bIns="60958" rtlCol="0" anchor="ctr"/>
          <a:lstStyle/>
          <a:p>
            <a:pPr algn="ctr"/>
            <a:endParaRPr lang="id-ID"/>
          </a:p>
        </p:txBody>
      </p:sp>
      <p:pic>
        <p:nvPicPr>
          <p:cNvPr id="24"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8963" y="1318182"/>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85552" y="1482475"/>
            <a:ext cx="1790825" cy="615553"/>
          </a:xfrm>
          <a:prstGeom prst="rect">
            <a:avLst/>
          </a:prstGeom>
        </p:spPr>
        <p:txBody>
          <a:bodyPr wrap="square" lIns="121917" tIns="60958" rIns="121917" bIns="60958">
            <a:spAutoFit/>
          </a:bodyPr>
          <a:lstStyle/>
          <a:p>
            <a:pPr algn="ctr"/>
            <a:r>
              <a:rPr lang="id-ID" sz="1600" b="1" dirty="0">
                <a:solidFill>
                  <a:srgbClr val="FFFF00"/>
                </a:solidFill>
              </a:rPr>
              <a:t>INFRASTRUKTUR KONEKTIVITAS </a:t>
            </a:r>
          </a:p>
        </p:txBody>
      </p:sp>
      <p:pic>
        <p:nvPicPr>
          <p:cNvPr id="2050"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16610" y="1292784"/>
            <a:ext cx="294400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36346" y="1292784"/>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Rectangle 47"/>
          <p:cNvSpPr/>
          <p:nvPr/>
        </p:nvSpPr>
        <p:spPr>
          <a:xfrm>
            <a:off x="3349536" y="2353751"/>
            <a:ext cx="2492400" cy="2584631"/>
          </a:xfrm>
          <a:prstGeom prst="rect">
            <a:avLst/>
          </a:prstGeom>
        </p:spPr>
        <p:style>
          <a:lnRef idx="0">
            <a:schemeClr val="accent3"/>
          </a:lnRef>
          <a:fillRef idx="3">
            <a:schemeClr val="accent3"/>
          </a:fillRef>
          <a:effectRef idx="3">
            <a:schemeClr val="accent3"/>
          </a:effectRef>
          <a:fontRef idx="minor">
            <a:schemeClr val="lt1"/>
          </a:fontRef>
        </p:style>
        <p:txBody>
          <a:bodyPr lIns="121917" tIns="60958" rIns="121917" bIns="60958" rtlCol="0" anchor="ctr"/>
          <a:lstStyle/>
          <a:p>
            <a:pPr algn="ctr"/>
            <a:endParaRPr lang="id-ID"/>
          </a:p>
        </p:txBody>
      </p:sp>
      <p:sp>
        <p:nvSpPr>
          <p:cNvPr id="49" name="Rectangle 48"/>
          <p:cNvSpPr/>
          <p:nvPr/>
        </p:nvSpPr>
        <p:spPr>
          <a:xfrm>
            <a:off x="6179069" y="2362958"/>
            <a:ext cx="2492400" cy="2585317"/>
          </a:xfrm>
          <a:prstGeom prst="rect">
            <a:avLst/>
          </a:prstGeom>
        </p:spPr>
        <p:style>
          <a:lnRef idx="0">
            <a:schemeClr val="accent3"/>
          </a:lnRef>
          <a:fillRef idx="3">
            <a:schemeClr val="accent3"/>
          </a:fillRef>
          <a:effectRef idx="3">
            <a:schemeClr val="accent3"/>
          </a:effectRef>
          <a:fontRef idx="minor">
            <a:schemeClr val="lt1"/>
          </a:fontRef>
        </p:style>
        <p:txBody>
          <a:bodyPr lIns="121917" tIns="60958" rIns="121917" bIns="60958" rtlCol="0" anchor="ctr"/>
          <a:lstStyle/>
          <a:p>
            <a:pPr algn="ctr"/>
            <a:endParaRPr lang="id-ID"/>
          </a:p>
        </p:txBody>
      </p:sp>
      <p:sp>
        <p:nvSpPr>
          <p:cNvPr id="50" name="Rectangle 49"/>
          <p:cNvSpPr/>
          <p:nvPr/>
        </p:nvSpPr>
        <p:spPr>
          <a:xfrm>
            <a:off x="9063101" y="2373901"/>
            <a:ext cx="2492400" cy="2564482"/>
          </a:xfrm>
          <a:prstGeom prst="rect">
            <a:avLst/>
          </a:prstGeom>
        </p:spPr>
        <p:style>
          <a:lnRef idx="0">
            <a:schemeClr val="accent3"/>
          </a:lnRef>
          <a:fillRef idx="3">
            <a:schemeClr val="accent3"/>
          </a:fillRef>
          <a:effectRef idx="3">
            <a:schemeClr val="accent3"/>
          </a:effectRef>
          <a:fontRef idx="minor">
            <a:schemeClr val="lt1"/>
          </a:fontRef>
        </p:style>
        <p:txBody>
          <a:bodyPr lIns="121917" tIns="60958" rIns="121917" bIns="60958" rtlCol="0" anchor="ctr"/>
          <a:lstStyle/>
          <a:p>
            <a:pPr algn="ctr"/>
            <a:endParaRPr lang="id-ID"/>
          </a:p>
        </p:txBody>
      </p:sp>
      <p:sp>
        <p:nvSpPr>
          <p:cNvPr id="25" name="Rectangle 24"/>
          <p:cNvSpPr/>
          <p:nvPr/>
        </p:nvSpPr>
        <p:spPr>
          <a:xfrm>
            <a:off x="470870" y="2760568"/>
            <a:ext cx="2673333" cy="2123654"/>
          </a:xfrm>
          <a:prstGeom prst="rect">
            <a:avLst/>
          </a:prstGeom>
        </p:spPr>
        <p:txBody>
          <a:bodyPr wrap="square" lIns="121917" tIns="60958" rIns="121917" bIns="60958">
            <a:spAutoFit/>
          </a:bodyPr>
          <a:lstStyle/>
          <a:p>
            <a:pPr algn="ctr"/>
            <a:r>
              <a:rPr lang="id-ID" sz="1400" b="1" dirty="0" smtClean="0"/>
              <a:t>PRASARANA </a:t>
            </a:r>
          </a:p>
          <a:p>
            <a:pPr algn="ctr"/>
            <a:r>
              <a:rPr lang="id-ID" sz="1200" dirty="0" smtClean="0"/>
              <a:t>(</a:t>
            </a:r>
            <a:r>
              <a:rPr lang="id-ID" sz="1100" dirty="0"/>
              <a:t>JALAN, PELABUHAN LAUT, PELABUHAN UDARA) </a:t>
            </a:r>
          </a:p>
          <a:p>
            <a:pPr algn="ctr"/>
            <a:endParaRPr lang="id-ID" sz="1100" dirty="0"/>
          </a:p>
          <a:p>
            <a:pPr algn="ctr"/>
            <a:r>
              <a:rPr lang="id-ID" sz="1400" b="1" dirty="0" smtClean="0"/>
              <a:t>SARANA DISTRIBUSI </a:t>
            </a:r>
          </a:p>
          <a:p>
            <a:pPr algn="ctr"/>
            <a:r>
              <a:rPr lang="id-ID" sz="1200" dirty="0"/>
              <a:t>(</a:t>
            </a:r>
            <a:r>
              <a:rPr lang="id-ID" sz="1200" dirty="0" smtClean="0"/>
              <a:t>TRUK</a:t>
            </a:r>
            <a:r>
              <a:rPr lang="id-ID" sz="1200" dirty="0"/>
              <a:t>, </a:t>
            </a:r>
            <a:r>
              <a:rPr lang="id-ID" sz="1200" dirty="0" smtClean="0"/>
              <a:t>KAPAL LAUT KERETA, ANGKUTAN UDARA) </a:t>
            </a:r>
            <a:endParaRPr lang="id-ID" sz="1200" dirty="0"/>
          </a:p>
          <a:p>
            <a:pPr algn="ctr"/>
            <a:endParaRPr lang="id-ID" sz="1200" dirty="0"/>
          </a:p>
          <a:p>
            <a:pPr algn="ctr"/>
            <a:r>
              <a:rPr lang="id-ID" sz="1400" b="1" dirty="0"/>
              <a:t>JEMBATAN </a:t>
            </a:r>
            <a:r>
              <a:rPr lang="id-ID" sz="1400" b="1" dirty="0" smtClean="0"/>
              <a:t>TIMBANG</a:t>
            </a:r>
          </a:p>
          <a:p>
            <a:pPr algn="ctr"/>
            <a:endParaRPr lang="id-ID" sz="1400" b="1" dirty="0"/>
          </a:p>
        </p:txBody>
      </p:sp>
      <p:sp>
        <p:nvSpPr>
          <p:cNvPr id="26" name="Rectangle 25"/>
          <p:cNvSpPr/>
          <p:nvPr/>
        </p:nvSpPr>
        <p:spPr>
          <a:xfrm>
            <a:off x="3308828" y="2963120"/>
            <a:ext cx="2534905" cy="1631212"/>
          </a:xfrm>
          <a:prstGeom prst="rect">
            <a:avLst/>
          </a:prstGeom>
        </p:spPr>
        <p:txBody>
          <a:bodyPr wrap="square" lIns="121917" tIns="60958" rIns="121917" bIns="60958">
            <a:spAutoFit/>
          </a:bodyPr>
          <a:lstStyle/>
          <a:p>
            <a:pPr algn="ctr"/>
            <a:r>
              <a:rPr lang="id-ID" sz="1400" b="1" dirty="0"/>
              <a:t>KETERSEDIAAN LAHAN, WADUK, </a:t>
            </a:r>
            <a:r>
              <a:rPr lang="id-ID" sz="1400" b="1" dirty="0" smtClean="0"/>
              <a:t>IRIGASI</a:t>
            </a:r>
            <a:endParaRPr lang="id-ID" sz="1400" b="1" dirty="0"/>
          </a:p>
          <a:p>
            <a:pPr algn="ctr"/>
            <a:endParaRPr lang="id-ID" sz="1400" b="1" dirty="0"/>
          </a:p>
          <a:p>
            <a:pPr algn="ctr"/>
            <a:r>
              <a:rPr lang="id-ID" sz="1400" b="1" dirty="0"/>
              <a:t>SARPRAS </a:t>
            </a:r>
            <a:r>
              <a:rPr lang="id-ID" sz="1400" b="1" dirty="0" smtClean="0"/>
              <a:t>PERTANIAN </a:t>
            </a:r>
            <a:endParaRPr lang="id-ID" sz="1400" b="1" dirty="0"/>
          </a:p>
          <a:p>
            <a:pPr algn="ctr"/>
            <a:endParaRPr lang="id-ID" sz="1400" b="1" dirty="0"/>
          </a:p>
          <a:p>
            <a:pPr algn="ctr"/>
            <a:r>
              <a:rPr lang="id-ID" sz="1400" b="1" dirty="0"/>
              <a:t>INFRASTRUKTUR TEKNOLOGI PERTANIAN</a:t>
            </a:r>
          </a:p>
        </p:txBody>
      </p:sp>
      <p:sp>
        <p:nvSpPr>
          <p:cNvPr id="27" name="Rectangle 26"/>
          <p:cNvSpPr/>
          <p:nvPr/>
        </p:nvSpPr>
        <p:spPr>
          <a:xfrm>
            <a:off x="6196909" y="2738747"/>
            <a:ext cx="2426193" cy="861770"/>
          </a:xfrm>
          <a:prstGeom prst="rect">
            <a:avLst/>
          </a:prstGeom>
        </p:spPr>
        <p:txBody>
          <a:bodyPr wrap="square" lIns="121917" tIns="60958" rIns="121917" bIns="60958">
            <a:spAutoFit/>
          </a:bodyPr>
          <a:lstStyle/>
          <a:p>
            <a:pPr algn="ctr"/>
            <a:r>
              <a:rPr lang="id-ID" sz="1500" b="1" dirty="0" smtClean="0"/>
              <a:t>INFRASTRUKTUR FISIK </a:t>
            </a:r>
          </a:p>
          <a:p>
            <a:pPr algn="ctr"/>
            <a:r>
              <a:rPr lang="id-ID" sz="1100" dirty="0" smtClean="0"/>
              <a:t>(PASAR </a:t>
            </a:r>
            <a:r>
              <a:rPr lang="id-ID" sz="1100" dirty="0"/>
              <a:t>TRADISIONAL, </a:t>
            </a:r>
            <a:endParaRPr lang="id-ID" sz="1100" dirty="0" smtClean="0"/>
          </a:p>
          <a:p>
            <a:pPr algn="ctr"/>
            <a:r>
              <a:rPr lang="id-ID" sz="1100" dirty="0" smtClean="0"/>
              <a:t>PASAR INDUK, PASAR LELANG, PASAR </a:t>
            </a:r>
            <a:r>
              <a:rPr lang="id-ID" sz="1100" dirty="0"/>
              <a:t>MODERN</a:t>
            </a:r>
            <a:r>
              <a:rPr lang="id-ID" sz="1100" dirty="0" smtClean="0"/>
              <a:t>, </a:t>
            </a:r>
            <a:r>
              <a:rPr lang="id-ID" sz="1100" dirty="0"/>
              <a:t>MINI MARKET, </a:t>
            </a:r>
            <a:r>
              <a:rPr lang="id-ID" sz="1100" dirty="0" smtClean="0"/>
              <a:t>ONLINE)</a:t>
            </a:r>
          </a:p>
        </p:txBody>
      </p:sp>
      <p:sp>
        <p:nvSpPr>
          <p:cNvPr id="28" name="Rectangle 27"/>
          <p:cNvSpPr/>
          <p:nvPr/>
        </p:nvSpPr>
        <p:spPr>
          <a:xfrm>
            <a:off x="9102067" y="2783950"/>
            <a:ext cx="2453434" cy="2154432"/>
          </a:xfrm>
          <a:prstGeom prst="rect">
            <a:avLst/>
          </a:prstGeom>
        </p:spPr>
        <p:txBody>
          <a:bodyPr wrap="square" lIns="121917" tIns="60958" rIns="121917" bIns="60958">
            <a:spAutoFit/>
          </a:bodyPr>
          <a:lstStyle/>
          <a:p>
            <a:pPr algn="ctr"/>
            <a:r>
              <a:rPr lang="id-ID" sz="1200" b="1" dirty="0" smtClean="0"/>
              <a:t>TEKNOLOGI INFORMASI</a:t>
            </a:r>
            <a:endParaRPr lang="id-ID" sz="1200" b="1" dirty="0"/>
          </a:p>
          <a:p>
            <a:pPr algn="ctr"/>
            <a:endParaRPr lang="id-ID" sz="1200" b="1" dirty="0"/>
          </a:p>
          <a:p>
            <a:pPr algn="ctr"/>
            <a:r>
              <a:rPr lang="id-ID" sz="1200" b="1" dirty="0" smtClean="0"/>
              <a:t>INFRASTRUKTUR PENUNJANG PROYEK NASIONAL (SEPERTI UNTUK MENUNJANG PROGRAM TOL LAUT DAN GERAI MARITIM)</a:t>
            </a:r>
          </a:p>
          <a:p>
            <a:pPr algn="ctr"/>
            <a:endParaRPr lang="id-ID" sz="1200" b="1" dirty="0" smtClean="0"/>
          </a:p>
          <a:p>
            <a:pPr algn="ctr"/>
            <a:r>
              <a:rPr lang="id-ID" sz="1200" b="1" dirty="0" smtClean="0"/>
              <a:t>PERGUDANGAN (PENYIMPANAN &amp; PEMANFAATAN UTK SRG)</a:t>
            </a:r>
            <a:endParaRPr lang="id-ID" sz="1200" b="1" dirty="0"/>
          </a:p>
          <a:p>
            <a:pPr algn="ctr"/>
            <a:endParaRPr lang="id-ID" sz="1200" b="1" dirty="0"/>
          </a:p>
          <a:p>
            <a:pPr algn="ctr"/>
            <a:endParaRPr lang="id-ID" sz="1200" b="1" dirty="0"/>
          </a:p>
        </p:txBody>
      </p:sp>
      <p:pic>
        <p:nvPicPr>
          <p:cNvPr id="30" name="Picture 2" descr="Hasil gambar untuk BOX PNG"/>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1190" y="5475676"/>
            <a:ext cx="12318521" cy="729252"/>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ectangle 28"/>
          <p:cNvSpPr/>
          <p:nvPr/>
        </p:nvSpPr>
        <p:spPr>
          <a:xfrm>
            <a:off x="606623" y="5614798"/>
            <a:ext cx="11304381" cy="400105"/>
          </a:xfrm>
          <a:prstGeom prst="rect">
            <a:avLst/>
          </a:prstGeom>
        </p:spPr>
        <p:txBody>
          <a:bodyPr wrap="square" lIns="121917" tIns="60958" rIns="121917" bIns="60958">
            <a:spAutoFit/>
          </a:bodyPr>
          <a:lstStyle/>
          <a:p>
            <a:pPr algn="ctr"/>
            <a:r>
              <a:rPr lang="id-ID" b="1" dirty="0">
                <a:solidFill>
                  <a:schemeClr val="bg1">
                    <a:lumMod val="95000"/>
                  </a:schemeClr>
                </a:solidFill>
              </a:rPr>
              <a:t>PROGRAM KERJA DAN DUKUNGAN ANGGARAN YANG </a:t>
            </a:r>
            <a:r>
              <a:rPr lang="id-ID" b="1" dirty="0" smtClean="0">
                <a:solidFill>
                  <a:schemeClr val="bg1">
                    <a:lumMod val="95000"/>
                  </a:schemeClr>
                </a:solidFill>
              </a:rPr>
              <a:t>BERKESINAMBUNGAN</a:t>
            </a:r>
            <a:endParaRPr lang="id-ID" b="1" dirty="0">
              <a:solidFill>
                <a:schemeClr val="bg1">
                  <a:lumMod val="95000"/>
                </a:schemeClr>
              </a:solidFill>
            </a:endParaRPr>
          </a:p>
        </p:txBody>
      </p:sp>
      <p:sp>
        <p:nvSpPr>
          <p:cNvPr id="42" name="Rectangle 41"/>
          <p:cNvSpPr/>
          <p:nvPr/>
        </p:nvSpPr>
        <p:spPr>
          <a:xfrm>
            <a:off x="3740983" y="1482475"/>
            <a:ext cx="1790825" cy="615553"/>
          </a:xfrm>
          <a:prstGeom prst="rect">
            <a:avLst/>
          </a:prstGeom>
        </p:spPr>
        <p:txBody>
          <a:bodyPr wrap="square" lIns="121917" tIns="60958" rIns="121917" bIns="60958">
            <a:spAutoFit/>
          </a:bodyPr>
          <a:lstStyle/>
          <a:p>
            <a:pPr algn="ctr"/>
            <a:r>
              <a:rPr lang="id-ID" sz="1600" b="1" dirty="0">
                <a:solidFill>
                  <a:srgbClr val="FFFF00"/>
                </a:solidFill>
              </a:rPr>
              <a:t>INFRASTRUKTUR PERTANIAN</a:t>
            </a:r>
          </a:p>
        </p:txBody>
      </p:sp>
      <p:sp>
        <p:nvSpPr>
          <p:cNvPr id="43" name="Rectangle 42"/>
          <p:cNvSpPr/>
          <p:nvPr/>
        </p:nvSpPr>
        <p:spPr>
          <a:xfrm>
            <a:off x="6314104" y="1450334"/>
            <a:ext cx="2391621" cy="615549"/>
          </a:xfrm>
          <a:prstGeom prst="rect">
            <a:avLst/>
          </a:prstGeom>
        </p:spPr>
        <p:txBody>
          <a:bodyPr wrap="square" lIns="121917" tIns="60958" rIns="121917" bIns="60958">
            <a:spAutoFit/>
          </a:bodyPr>
          <a:lstStyle/>
          <a:p>
            <a:pPr algn="ctr"/>
            <a:r>
              <a:rPr lang="id-ID" sz="1600" b="1" dirty="0">
                <a:solidFill>
                  <a:srgbClr val="FFFF00"/>
                </a:solidFill>
              </a:rPr>
              <a:t>INFRASTRUKTUR </a:t>
            </a:r>
            <a:endParaRPr lang="id-ID" sz="1600" b="1" dirty="0" smtClean="0">
              <a:solidFill>
                <a:srgbClr val="FFFF00"/>
              </a:solidFill>
            </a:endParaRPr>
          </a:p>
          <a:p>
            <a:pPr algn="ctr"/>
            <a:r>
              <a:rPr lang="id-ID" sz="1600" b="1" dirty="0" smtClean="0">
                <a:solidFill>
                  <a:srgbClr val="FFFF00"/>
                </a:solidFill>
              </a:rPr>
              <a:t>PASAR </a:t>
            </a:r>
            <a:endParaRPr lang="id-ID" sz="1600" b="1" dirty="0">
              <a:solidFill>
                <a:srgbClr val="FFFF00"/>
              </a:solidFill>
            </a:endParaRPr>
          </a:p>
        </p:txBody>
      </p:sp>
      <p:sp>
        <p:nvSpPr>
          <p:cNvPr id="44" name="Rectangle 43"/>
          <p:cNvSpPr/>
          <p:nvPr/>
        </p:nvSpPr>
        <p:spPr>
          <a:xfrm>
            <a:off x="9544871" y="1479666"/>
            <a:ext cx="1790825" cy="615553"/>
          </a:xfrm>
          <a:prstGeom prst="rect">
            <a:avLst/>
          </a:prstGeom>
        </p:spPr>
        <p:txBody>
          <a:bodyPr wrap="square" lIns="121917" tIns="60958" rIns="121917" bIns="60958">
            <a:spAutoFit/>
          </a:bodyPr>
          <a:lstStyle/>
          <a:p>
            <a:pPr algn="ctr"/>
            <a:r>
              <a:rPr lang="id-ID" sz="1600" b="1" dirty="0" smtClean="0">
                <a:solidFill>
                  <a:srgbClr val="FFFF00"/>
                </a:solidFill>
              </a:rPr>
              <a:t>INFRASTRUKTUR </a:t>
            </a:r>
            <a:r>
              <a:rPr lang="id-ID" sz="1600" b="1" dirty="0">
                <a:solidFill>
                  <a:srgbClr val="FFFF00"/>
                </a:solidFill>
              </a:rPr>
              <a:t>PENDUKUNG</a:t>
            </a:r>
          </a:p>
        </p:txBody>
      </p:sp>
      <p:pic>
        <p:nvPicPr>
          <p:cNvPr id="51"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1395194" y="4661996"/>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4203805" y="4628352"/>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7032112" y="4686789"/>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9942227" y="4676974"/>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1413260" y="1981188"/>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4203805" y="1960229"/>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7046137" y="1935245"/>
            <a:ext cx="802761" cy="802763"/>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9950875" y="1947323"/>
            <a:ext cx="802761" cy="8027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38C5940F-52BA-4018-B13B-B36621709A35}" type="slidenum">
              <a:rPr lang="id-ID" smtClean="0"/>
              <a:pPr/>
              <a:t>17</a:t>
            </a:fld>
            <a:endParaRPr lang="id-ID"/>
          </a:p>
        </p:txBody>
      </p:sp>
      <p:sp>
        <p:nvSpPr>
          <p:cNvPr id="40" name="Rectangle 39"/>
          <p:cNvSpPr/>
          <p:nvPr/>
        </p:nvSpPr>
        <p:spPr>
          <a:xfrm>
            <a:off x="6187755" y="3798067"/>
            <a:ext cx="2426193" cy="846382"/>
          </a:xfrm>
          <a:prstGeom prst="rect">
            <a:avLst/>
          </a:prstGeom>
        </p:spPr>
        <p:txBody>
          <a:bodyPr wrap="square" lIns="121917" tIns="60958" rIns="121917" bIns="60958">
            <a:spAutoFit/>
          </a:bodyPr>
          <a:lstStyle/>
          <a:p>
            <a:pPr algn="ctr"/>
            <a:r>
              <a:rPr lang="id-ID" sz="1400" b="1" dirty="0" smtClean="0"/>
              <a:t>INFRASTRUKTUR  NON FISIK </a:t>
            </a:r>
          </a:p>
          <a:p>
            <a:pPr algn="ctr"/>
            <a:r>
              <a:rPr lang="id-ID" sz="1100" dirty="0" smtClean="0"/>
              <a:t>(SISTEM INFORMASI HARGA DAN STOK,  MANAJEMEN LOGISTIK, </a:t>
            </a:r>
            <a:r>
              <a:rPr lang="id-ID" sz="1100" i="1" dirty="0" smtClean="0"/>
              <a:t>SUPPLY CHAIN </a:t>
            </a:r>
            <a:r>
              <a:rPr lang="id-ID" sz="1100" dirty="0" smtClean="0"/>
              <a:t>MANAGEMENT )</a:t>
            </a:r>
          </a:p>
        </p:txBody>
      </p:sp>
      <p:sp>
        <p:nvSpPr>
          <p:cNvPr id="35" name="Rectangle 34"/>
          <p:cNvSpPr/>
          <p:nvPr/>
        </p:nvSpPr>
        <p:spPr>
          <a:xfrm>
            <a:off x="252349" y="260103"/>
            <a:ext cx="12012927" cy="800219"/>
          </a:xfrm>
          <a:prstGeom prst="rect">
            <a:avLst/>
          </a:prstGeom>
        </p:spPr>
        <p:txBody>
          <a:bodyPr wrap="square">
            <a:spAutoFit/>
          </a:bodyPr>
          <a:lstStyle/>
          <a:p>
            <a:pPr>
              <a:spcBef>
                <a:spcPct val="0"/>
              </a:spcBef>
            </a:pPr>
            <a:r>
              <a:rPr lang="id-ID" sz="2300" b="1" dirty="0" smtClean="0">
                <a:solidFill>
                  <a:srgbClr val="C00000"/>
                </a:solidFill>
              </a:rPr>
              <a:t>DUKUNGAN PEMBANGUNAN INFRASTRUKTUR </a:t>
            </a:r>
            <a:r>
              <a:rPr lang="id-ID" sz="2300" b="1" dirty="0">
                <a:solidFill>
                  <a:srgbClr val="C00000"/>
                </a:solidFill>
              </a:rPr>
              <a:t>DISTRIBUSI PANGAN </a:t>
            </a:r>
            <a:r>
              <a:rPr lang="id-ID" sz="2300" b="1" dirty="0" smtClean="0">
                <a:solidFill>
                  <a:srgbClr val="C00000"/>
                </a:solidFill>
              </a:rPr>
              <a:t>BERKAITAN ERAT DENGAN DENGAN INFRASTRUKTUR LAIN DALAM RANGKA MENJAGA DAN MENGENDALIKAN INFLASI</a:t>
            </a:r>
            <a:endParaRPr lang="id-ID" sz="2300" b="1" dirty="0">
              <a:solidFill>
                <a:srgbClr val="C00000"/>
              </a:solidFill>
            </a:endParaRPr>
          </a:p>
        </p:txBody>
      </p:sp>
      <p:pic>
        <p:nvPicPr>
          <p:cNvPr id="37" name="Picture 4" descr="Hasil gambar untuk transparent GLASS 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973" y="-190553"/>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17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1000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2000"/>
                                        <p:tgtEl>
                                          <p:spTgt spid="51"/>
                                        </p:tgtEl>
                                      </p:cBhvr>
                                    </p:animEffect>
                                  </p:childTnLst>
                                </p:cTn>
                              </p:par>
                              <p:par>
                                <p:cTn id="8" presetID="22" presetClass="entr" presetSubtype="1" repeatCount="1000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2000"/>
                                        <p:tgtEl>
                                          <p:spTgt spid="52"/>
                                        </p:tgtEl>
                                      </p:cBhvr>
                                    </p:animEffect>
                                  </p:childTnLst>
                                </p:cTn>
                              </p:par>
                              <p:par>
                                <p:cTn id="11" presetID="22" presetClass="entr" presetSubtype="1" repeatCount="1000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2000"/>
                                        <p:tgtEl>
                                          <p:spTgt spid="53"/>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2000"/>
                                        <p:tgtEl>
                                          <p:spTgt spid="54"/>
                                        </p:tgtEl>
                                      </p:cBhvr>
                                    </p:animEffect>
                                  </p:childTnLst>
                                </p:cTn>
                              </p:par>
                              <p:par>
                                <p:cTn id="17" presetID="22" presetClass="entr" presetSubtype="1" repeatCount="1000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2000"/>
                                        <p:tgtEl>
                                          <p:spTgt spid="55"/>
                                        </p:tgtEl>
                                      </p:cBhvr>
                                    </p:animEffect>
                                  </p:childTnLst>
                                </p:cTn>
                              </p:par>
                              <p:par>
                                <p:cTn id="20" presetID="22" presetClass="entr" presetSubtype="1" repeatCount="1000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2000"/>
                                        <p:tgtEl>
                                          <p:spTgt spid="56"/>
                                        </p:tgtEl>
                                      </p:cBhvr>
                                    </p:animEffect>
                                  </p:childTnLst>
                                </p:cTn>
                              </p:par>
                              <p:par>
                                <p:cTn id="23" presetID="22" presetClass="entr" presetSubtype="1" repeatCount="1000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2000"/>
                                        <p:tgtEl>
                                          <p:spTgt spid="57"/>
                                        </p:tgtEl>
                                      </p:cBhvr>
                                    </p:animEffect>
                                  </p:childTnLst>
                                </p:cTn>
                              </p:par>
                              <p:par>
                                <p:cTn id="26" presetID="22" presetClass="entr" presetSubtype="1" repeatCount="1000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mattstow.com/articles/circular_arrows/circular_arrows.png"/>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0" y="567728"/>
            <a:ext cx="6912768" cy="69127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18</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59501" y="583841"/>
            <a:ext cx="11299124" cy="646331"/>
          </a:xfrm>
          <a:prstGeom prst="rect">
            <a:avLst/>
          </a:prstGeom>
        </p:spPr>
        <p:txBody>
          <a:bodyPr wrap="square">
            <a:spAutoFit/>
          </a:bodyPr>
          <a:lstStyle/>
          <a:p>
            <a:pPr>
              <a:spcBef>
                <a:spcPct val="0"/>
              </a:spcBef>
            </a:pPr>
            <a:r>
              <a:rPr lang="id-ID" b="1" dirty="0"/>
              <a:t>PEMERINTAH DAERAH</a:t>
            </a:r>
            <a:r>
              <a:rPr lang="id-ID" dirty="0"/>
              <a:t> </a:t>
            </a:r>
            <a:r>
              <a:rPr lang="id-ID" b="1" dirty="0"/>
              <a:t>AGAR </a:t>
            </a:r>
            <a:r>
              <a:rPr lang="en-US" b="1" dirty="0"/>
              <a:t>LEBIH CEPAT TANGGAP UTK MENGATASI MASALAH </a:t>
            </a:r>
            <a:r>
              <a:rPr lang="id-ID" b="1" dirty="0"/>
              <a:t>INFRASTRUKTUR DISTRIBUSI PANGAN DAERAH</a:t>
            </a:r>
            <a:r>
              <a:rPr lang="id-ID" dirty="0"/>
              <a:t> </a:t>
            </a:r>
            <a:r>
              <a:rPr lang="id-ID" b="1" dirty="0"/>
              <a:t>DAN  SEGERA MELAKUKAN PERBAIKAN YANG DIPERLUKAN</a:t>
            </a:r>
          </a:p>
        </p:txBody>
      </p:sp>
      <p:sp>
        <p:nvSpPr>
          <p:cNvPr id="20" name="Rectangle 19"/>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IV</a:t>
            </a:r>
            <a:endParaRPr lang="id-ID" sz="1200" b="1" dirty="0">
              <a:solidFill>
                <a:srgbClr val="C00000"/>
              </a:solidFill>
              <a:latin typeface="Agency FB" panose="020B0503020202020204" pitchFamily="34" charset="0"/>
            </a:endParaRPr>
          </a:p>
        </p:txBody>
      </p:sp>
      <p:pic>
        <p:nvPicPr>
          <p:cNvPr id="10"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14454" y="1805183"/>
            <a:ext cx="294400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7095" y="3445489"/>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57651" y="3649016"/>
            <a:ext cx="2598351" cy="615549"/>
          </a:xfrm>
          <a:prstGeom prst="rect">
            <a:avLst/>
          </a:prstGeom>
        </p:spPr>
        <p:txBody>
          <a:bodyPr wrap="square" lIns="121917" tIns="60958" rIns="121917" bIns="60958">
            <a:spAutoFit/>
          </a:bodyPr>
          <a:lstStyle/>
          <a:p>
            <a:pPr algn="ctr"/>
            <a:r>
              <a:rPr lang="id-ID" sz="1600" b="1" dirty="0" smtClean="0">
                <a:solidFill>
                  <a:srgbClr val="FFFF00"/>
                </a:solidFill>
              </a:rPr>
              <a:t>MEKANISME PEMANTAUAN YANG EFEKTIF</a:t>
            </a:r>
            <a:endParaRPr lang="id-ID" sz="1600" b="1" dirty="0">
              <a:solidFill>
                <a:srgbClr val="FFFF00"/>
              </a:solidFill>
            </a:endParaRPr>
          </a:p>
        </p:txBody>
      </p:sp>
      <p:sp>
        <p:nvSpPr>
          <p:cNvPr id="13" name="Rectangle 12"/>
          <p:cNvSpPr/>
          <p:nvPr/>
        </p:nvSpPr>
        <p:spPr>
          <a:xfrm>
            <a:off x="2448428" y="1980195"/>
            <a:ext cx="2276056" cy="615549"/>
          </a:xfrm>
          <a:prstGeom prst="rect">
            <a:avLst/>
          </a:prstGeom>
        </p:spPr>
        <p:txBody>
          <a:bodyPr wrap="square" lIns="121917" tIns="60958" rIns="121917" bIns="60958">
            <a:spAutoFit/>
          </a:bodyPr>
          <a:lstStyle/>
          <a:p>
            <a:pPr algn="ctr"/>
            <a:r>
              <a:rPr lang="id-ID" sz="1600" b="1" dirty="0" smtClean="0">
                <a:solidFill>
                  <a:srgbClr val="FFFF00"/>
                </a:solidFill>
              </a:rPr>
              <a:t>ALOKASI ANGGARAN YANG CUKUP</a:t>
            </a:r>
            <a:endParaRPr lang="id-ID" sz="1600" b="1" dirty="0">
              <a:solidFill>
                <a:srgbClr val="FFFF00"/>
              </a:solidFill>
            </a:endParaRPr>
          </a:p>
        </p:txBody>
      </p:sp>
      <p:pic>
        <p:nvPicPr>
          <p:cNvPr id="14"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63955" y="3463257"/>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3864719" y="3624096"/>
            <a:ext cx="2764409" cy="677104"/>
          </a:xfrm>
          <a:prstGeom prst="rect">
            <a:avLst/>
          </a:prstGeom>
        </p:spPr>
        <p:txBody>
          <a:bodyPr wrap="square" lIns="121917" tIns="60958" rIns="121917" bIns="60958">
            <a:spAutoFit/>
          </a:bodyPr>
          <a:lstStyle/>
          <a:p>
            <a:pPr algn="ctr"/>
            <a:r>
              <a:rPr lang="id-ID" sz="1200" b="1" dirty="0" smtClean="0">
                <a:solidFill>
                  <a:srgbClr val="FFFF00"/>
                </a:solidFill>
              </a:rPr>
              <a:t>PEMANFAATAN PEMBANGUNAN INFRASTRUKTUR PENDUKUNG PROGRAM TOL LAUT </a:t>
            </a:r>
            <a:endParaRPr lang="id-ID" sz="1200" b="1" dirty="0">
              <a:solidFill>
                <a:srgbClr val="FFFF00"/>
              </a:solidFill>
            </a:endParaRPr>
          </a:p>
        </p:txBody>
      </p:sp>
      <p:pic>
        <p:nvPicPr>
          <p:cNvPr id="16"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00423" y="5283638"/>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2334397" y="5523050"/>
            <a:ext cx="2276056" cy="553994"/>
          </a:xfrm>
          <a:prstGeom prst="rect">
            <a:avLst/>
          </a:prstGeom>
        </p:spPr>
        <p:txBody>
          <a:bodyPr wrap="square" lIns="121917" tIns="60958" rIns="121917" bIns="60958">
            <a:spAutoFit/>
          </a:bodyPr>
          <a:lstStyle/>
          <a:p>
            <a:pPr algn="ctr"/>
            <a:r>
              <a:rPr lang="id-ID" sz="1400" b="1" dirty="0" smtClean="0">
                <a:solidFill>
                  <a:srgbClr val="FFFF00"/>
                </a:solidFill>
              </a:rPr>
              <a:t>PERBAIKAN MANAJEMEN BONGKAR MUAT BARANG</a:t>
            </a:r>
            <a:endParaRPr lang="id-ID" sz="1400" b="1" dirty="0">
              <a:solidFill>
                <a:srgbClr val="FFFF00"/>
              </a:solidFill>
            </a:endParaRPr>
          </a:p>
        </p:txBody>
      </p:sp>
      <p:pic>
        <p:nvPicPr>
          <p:cNvPr id="21" name="Picture 4" descr="Hasil gambar untuk transparent GLASS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6595607" y="1386372"/>
            <a:ext cx="5238668" cy="5119350"/>
          </a:xfrm>
          <a:prstGeom prst="rect">
            <a:avLst/>
          </a:prstGeom>
        </p:spPr>
        <p:txBody>
          <a:bodyPr wrap="square">
            <a:spAutoFit/>
          </a:bodyPr>
          <a:lstStyle/>
          <a:p>
            <a:pPr marL="342900" lvl="0" indent="-342900" algn="just" eaLnBrk="0" fontAlgn="base" hangingPunct="0">
              <a:spcBef>
                <a:spcPts val="200"/>
              </a:spcBef>
              <a:spcAft>
                <a:spcPts val="300"/>
              </a:spcAft>
              <a:buAutoNum type="arabicPeriod"/>
              <a:defRPr/>
            </a:pPr>
            <a:r>
              <a:rPr lang="id-ID" sz="1600" b="1" dirty="0" smtClean="0">
                <a:solidFill>
                  <a:srgbClr val="002060"/>
                </a:solidFill>
              </a:rPr>
              <a:t>SEBAGAI ALTERNATIF PEMBIAYAAN DILUAR APBN DAN APBD, MAKA BERDASARKAN PERPRES 38/2015 TENTANG KERJASAMA PEMERINTAH DENGAN BADAN USAHA (KPBU) DALAM PENYEDIAAN INFRASTRUKTUR , BEBERAPA INFRASTRUKTUR PANGAN YANG DAPAT DIBANGUN MELALUI SKEMA KPBU ADALAH YANG </a:t>
            </a:r>
            <a:r>
              <a:rPr lang="en-US" sz="1600" b="1" dirty="0" smtClean="0">
                <a:solidFill>
                  <a:srgbClr val="002060"/>
                </a:solidFill>
                <a:ea typeface="MS PGothic" pitchFamily="34" charset="-128"/>
              </a:rPr>
              <a:t>INFRASTRUKTUR TRANSPORTASI</a:t>
            </a:r>
            <a:r>
              <a:rPr lang="id-ID" sz="1600" b="1" dirty="0" smtClean="0">
                <a:solidFill>
                  <a:srgbClr val="002060"/>
                </a:solidFill>
                <a:ea typeface="MS PGothic" pitchFamily="34" charset="-128"/>
              </a:rPr>
              <a:t>, </a:t>
            </a:r>
            <a:r>
              <a:rPr lang="en-US" sz="1600" b="1" dirty="0" smtClean="0">
                <a:solidFill>
                  <a:srgbClr val="002060"/>
                </a:solidFill>
                <a:ea typeface="MS PGothic" pitchFamily="34" charset="-128"/>
              </a:rPr>
              <a:t>JALAN</a:t>
            </a:r>
            <a:r>
              <a:rPr lang="id-ID" sz="1600" b="1" dirty="0" smtClean="0">
                <a:solidFill>
                  <a:srgbClr val="002060"/>
                </a:solidFill>
                <a:ea typeface="MS PGothic" pitchFamily="34" charset="-128"/>
              </a:rPr>
              <a:t>, </a:t>
            </a:r>
            <a:r>
              <a:rPr lang="en-US" sz="1600" b="1" dirty="0" smtClean="0">
                <a:solidFill>
                  <a:srgbClr val="002060"/>
                </a:solidFill>
                <a:ea typeface="MS PGothic" pitchFamily="34" charset="-128"/>
              </a:rPr>
              <a:t>SUMBER DAYA AIR DAN IRIGASI</a:t>
            </a:r>
            <a:endParaRPr lang="id-ID" sz="1600" b="1" dirty="0" smtClean="0">
              <a:solidFill>
                <a:srgbClr val="002060"/>
              </a:solidFill>
              <a:ea typeface="MS PGothic" pitchFamily="34" charset="-128"/>
            </a:endParaRPr>
          </a:p>
          <a:p>
            <a:pPr marL="342900" lvl="0" indent="-342900" algn="just" eaLnBrk="0" fontAlgn="base" hangingPunct="0">
              <a:spcBef>
                <a:spcPts val="200"/>
              </a:spcBef>
              <a:spcAft>
                <a:spcPts val="300"/>
              </a:spcAft>
              <a:buAutoNum type="arabicPeriod"/>
              <a:defRPr/>
            </a:pPr>
            <a:r>
              <a:rPr lang="id-ID" sz="1600" b="1" dirty="0" smtClean="0">
                <a:solidFill>
                  <a:srgbClr val="002060"/>
                </a:solidFill>
                <a:ea typeface="MS PGothic" pitchFamily="34" charset="-128"/>
              </a:rPr>
              <a:t>TERDAPAT BEBERAPA FASILITAS PEMERINTAH UNTUK MENDORONG PEMANFAATAN SKEMA KPBU : </a:t>
            </a:r>
          </a:p>
          <a:p>
            <a:pPr marL="711200" lvl="0" indent="-342900" algn="just" fontAlgn="base">
              <a:buFont typeface="+mj-lt"/>
              <a:buAutoNum type="alphaLcPeriod"/>
              <a:defRPr/>
            </a:pPr>
            <a:r>
              <a:rPr lang="en-US" sz="1600" b="1" dirty="0" smtClean="0">
                <a:solidFill>
                  <a:srgbClr val="002060"/>
                </a:solidFill>
              </a:rPr>
              <a:t>FASILITAS PENYIAPAN PROYEK</a:t>
            </a:r>
            <a:r>
              <a:rPr lang="id-ID" sz="1600" b="1" dirty="0" smtClean="0">
                <a:solidFill>
                  <a:srgbClr val="002060"/>
                </a:solidFill>
              </a:rPr>
              <a:t>, </a:t>
            </a:r>
            <a:r>
              <a:rPr lang="en-US" sz="1600" b="1" dirty="0" smtClean="0">
                <a:solidFill>
                  <a:srgbClr val="002060"/>
                </a:solidFill>
              </a:rPr>
              <a:t>UNTUK MEMFASILITASI </a:t>
            </a:r>
            <a:r>
              <a:rPr lang="id-ID" sz="1600" b="1" dirty="0" smtClean="0">
                <a:solidFill>
                  <a:srgbClr val="002060"/>
                </a:solidFill>
              </a:rPr>
              <a:t>PENANGGUNG JAWAB PROYEK KERJASAMA (MENTERI, KA. DAERAH, BUMN, BUMD SEBAGAI PENYEDIA/PENYELENGGARA INFRASTRUKTUR) </a:t>
            </a:r>
            <a:r>
              <a:rPr lang="en-US" sz="1600" b="1" dirty="0" smtClean="0">
                <a:solidFill>
                  <a:srgbClr val="002060"/>
                </a:solidFill>
              </a:rPr>
              <a:t>DALAM PENYIAPAN PROYEK KPS </a:t>
            </a:r>
            <a:endParaRPr lang="id-ID" sz="1600" b="1" dirty="0" smtClean="0">
              <a:solidFill>
                <a:srgbClr val="002060"/>
              </a:solidFill>
            </a:endParaRPr>
          </a:p>
          <a:p>
            <a:pPr marL="711200" lvl="0" indent="-342900" algn="just" fontAlgn="base">
              <a:buFont typeface="+mj-lt"/>
              <a:buAutoNum type="alphaLcPeriod"/>
              <a:defRPr/>
            </a:pPr>
            <a:r>
              <a:rPr lang="en-US" sz="1600" b="1" dirty="0" smtClean="0">
                <a:solidFill>
                  <a:srgbClr val="002060"/>
                </a:solidFill>
              </a:rPr>
              <a:t>DUKUNGAN KELAYAKAN</a:t>
            </a:r>
            <a:r>
              <a:rPr lang="id-ID" sz="1600" b="1" dirty="0" smtClean="0">
                <a:solidFill>
                  <a:srgbClr val="002060"/>
                </a:solidFill>
              </a:rPr>
              <a:t>, </a:t>
            </a:r>
            <a:r>
              <a:rPr lang="en-US" sz="1600" b="1" dirty="0" smtClean="0">
                <a:solidFill>
                  <a:srgbClr val="002060"/>
                </a:solidFill>
              </a:rPr>
              <a:t>UNTUK MENINGKATKAN KELAYAKAN FINANSIAL PROYEK </a:t>
            </a:r>
            <a:r>
              <a:rPr lang="id-ID" sz="1600" b="1" dirty="0" smtClean="0">
                <a:solidFill>
                  <a:srgbClr val="002060"/>
                </a:solidFill>
              </a:rPr>
              <a:t>KPBU</a:t>
            </a:r>
            <a:endParaRPr lang="en-US" sz="1600" b="1" dirty="0" smtClean="0">
              <a:solidFill>
                <a:srgbClr val="002060"/>
              </a:solidFill>
            </a:endParaRPr>
          </a:p>
          <a:p>
            <a:pPr marL="711200" indent="-342900" algn="just">
              <a:buFont typeface="+mj-lt"/>
              <a:buAutoNum type="alphaLcPeriod"/>
              <a:defRPr/>
            </a:pPr>
            <a:r>
              <a:rPr lang="en-US" sz="1600" b="1" dirty="0" smtClean="0">
                <a:solidFill>
                  <a:srgbClr val="002060"/>
                </a:solidFill>
              </a:rPr>
              <a:t>PENJAMINAN INFRASTRUKTUR </a:t>
            </a:r>
            <a:r>
              <a:rPr lang="id-ID" sz="1600" b="1" dirty="0" smtClean="0">
                <a:solidFill>
                  <a:srgbClr val="002060"/>
                </a:solidFill>
              </a:rPr>
              <a:t>VIA </a:t>
            </a:r>
            <a:r>
              <a:rPr lang="en-US" sz="1600" b="1" dirty="0" smtClean="0">
                <a:solidFill>
                  <a:srgbClr val="002060"/>
                </a:solidFill>
              </a:rPr>
              <a:t>PT PII</a:t>
            </a:r>
            <a:r>
              <a:rPr lang="id-ID" sz="1600" b="1" dirty="0" smtClean="0">
                <a:solidFill>
                  <a:srgbClr val="002060"/>
                </a:solidFill>
              </a:rPr>
              <a:t> (</a:t>
            </a:r>
            <a:r>
              <a:rPr lang="en-US" sz="1600" b="1" dirty="0" smtClean="0">
                <a:solidFill>
                  <a:srgbClr val="002060"/>
                </a:solidFill>
              </a:rPr>
              <a:t>MENJAMIN RISIKO PROYEK INFRASTRUKTUR YG DITANGGUNG PEMERINTAH</a:t>
            </a:r>
            <a:r>
              <a:rPr lang="id-ID" sz="1600" b="1" dirty="0" smtClean="0">
                <a:solidFill>
                  <a:srgbClr val="002060"/>
                </a:solidFill>
              </a:rPr>
              <a:t>)</a:t>
            </a:r>
            <a:r>
              <a:rPr lang="en-US" sz="1600" b="1" dirty="0" smtClean="0">
                <a:solidFill>
                  <a:srgbClr val="002060"/>
                </a:solidFill>
              </a:rPr>
              <a:t> </a:t>
            </a:r>
          </a:p>
        </p:txBody>
      </p:sp>
    </p:spTree>
    <p:extLst>
      <p:ext uri="{BB962C8B-B14F-4D97-AF65-F5344CB8AC3E}">
        <p14:creationId xmlns:p14="http://schemas.microsoft.com/office/powerpoint/2010/main" xmlns="" val="13616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5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2586" y="6303854"/>
            <a:ext cx="2743200" cy="365125"/>
          </a:xfrm>
        </p:spPr>
        <p:txBody>
          <a:bodyPr/>
          <a:lstStyle/>
          <a:p>
            <a:fld id="{38C5940F-52BA-4018-B13B-B36621709A35}" type="slidenum">
              <a:rPr lang="id-ID" sz="1500" smtClean="0">
                <a:solidFill>
                  <a:schemeClr val="tx1"/>
                </a:solidFill>
              </a:rPr>
              <a:pPr/>
              <a:t>19</a:t>
            </a:fld>
            <a:endParaRPr lang="id-ID" sz="1500"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724582" y="705031"/>
            <a:ext cx="11299124" cy="523220"/>
          </a:xfrm>
          <a:prstGeom prst="rect">
            <a:avLst/>
          </a:prstGeom>
        </p:spPr>
        <p:txBody>
          <a:bodyPr wrap="square">
            <a:spAutoFit/>
          </a:bodyPr>
          <a:lstStyle/>
          <a:p>
            <a:pPr>
              <a:spcBef>
                <a:spcPct val="0"/>
              </a:spcBef>
            </a:pPr>
            <a:r>
              <a:rPr lang="id-ID" sz="2800" b="1" dirty="0" smtClean="0"/>
              <a:t>DUKUNGAN PEMERINTAH UNTUK SKEMA KPBU</a:t>
            </a:r>
            <a:endParaRPr lang="id-ID" sz="2800" b="1" dirty="0"/>
          </a:p>
        </p:txBody>
      </p:sp>
      <p:sp>
        <p:nvSpPr>
          <p:cNvPr id="20" name="Rectangle 19"/>
          <p:cNvSpPr/>
          <p:nvPr/>
        </p:nvSpPr>
        <p:spPr>
          <a:xfrm>
            <a:off x="717156" y="461513"/>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IV</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8610599" y="1835940"/>
            <a:ext cx="700731"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FFFF00"/>
              </a:solidFill>
            </a:endParaRPr>
          </a:p>
        </p:txBody>
      </p:sp>
      <p:sp>
        <p:nvSpPr>
          <p:cNvPr id="15" name="Rectangle 14"/>
          <p:cNvSpPr/>
          <p:nvPr/>
        </p:nvSpPr>
        <p:spPr>
          <a:xfrm>
            <a:off x="8610599" y="1835940"/>
            <a:ext cx="700731"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FFFF00"/>
              </a:solidFill>
            </a:endParaRPr>
          </a:p>
        </p:txBody>
      </p:sp>
      <p:sp>
        <p:nvSpPr>
          <p:cNvPr id="16" name="TextBox 15"/>
          <p:cNvSpPr txBox="1"/>
          <p:nvPr/>
        </p:nvSpPr>
        <p:spPr>
          <a:xfrm>
            <a:off x="217814" y="1644131"/>
            <a:ext cx="1981200" cy="682238"/>
          </a:xfrm>
          <a:prstGeom prst="rect">
            <a:avLst/>
          </a:prstGeom>
          <a:noFill/>
          <a:ln w="28575">
            <a:noFill/>
          </a:ln>
        </p:spPr>
        <p:txBody>
          <a:bodyPr wrap="square" spcCol="548640" rtlCol="0">
            <a:spAutoFit/>
          </a:bodyPr>
          <a:lstStyle/>
          <a:p>
            <a:pPr>
              <a:lnSpc>
                <a:spcPts val="2300"/>
              </a:lnSpc>
            </a:pPr>
            <a:r>
              <a:rPr lang="en-US" sz="1600" b="1" dirty="0" smtClean="0"/>
              <a:t>DANA PENYIAPAN PROYEK</a:t>
            </a:r>
            <a:r>
              <a:rPr lang="id-ID" sz="1600" b="1" dirty="0" smtClean="0"/>
              <a:t> </a:t>
            </a:r>
            <a:r>
              <a:rPr lang="en-US" sz="1600" b="1" dirty="0" smtClean="0"/>
              <a:t> (PDF)</a:t>
            </a:r>
          </a:p>
        </p:txBody>
      </p:sp>
      <p:sp>
        <p:nvSpPr>
          <p:cNvPr id="17" name="TextBox 16"/>
          <p:cNvSpPr txBox="1"/>
          <p:nvPr/>
        </p:nvSpPr>
        <p:spPr>
          <a:xfrm>
            <a:off x="155575" y="4669568"/>
            <a:ext cx="2111375" cy="1323439"/>
          </a:xfrm>
          <a:prstGeom prst="rect">
            <a:avLst/>
          </a:prstGeom>
          <a:noFill/>
          <a:ln w="28575">
            <a:noFill/>
          </a:ln>
        </p:spPr>
        <p:txBody>
          <a:bodyPr wrap="square" rtlCol="0">
            <a:spAutoFit/>
          </a:bodyPr>
          <a:lstStyle/>
          <a:p>
            <a:r>
              <a:rPr lang="en-US" sz="1600" b="1" dirty="0" smtClean="0"/>
              <a:t>PENJAMINAN PEMERINTAH YANG TIMBUL AKIBAT TERJADINYA RISIKO POLITIK</a:t>
            </a:r>
            <a:endParaRPr lang="en-US" sz="1600" b="1" dirty="0"/>
          </a:p>
        </p:txBody>
      </p:sp>
      <p:sp>
        <p:nvSpPr>
          <p:cNvPr id="18" name="TextBox 17"/>
          <p:cNvSpPr txBox="1"/>
          <p:nvPr/>
        </p:nvSpPr>
        <p:spPr>
          <a:xfrm>
            <a:off x="2266949" y="1607340"/>
            <a:ext cx="9599101" cy="1246495"/>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lvl="0" indent="-285750">
              <a:buFont typeface="Arial" panose="020B0604020202020204" pitchFamily="34" charset="0"/>
              <a:buChar char="•"/>
            </a:pPr>
            <a:r>
              <a:rPr lang="en-US" sz="1500" b="1" dirty="0" smtClean="0">
                <a:solidFill>
                  <a:schemeClr val="tx1"/>
                </a:solidFill>
              </a:rPr>
              <a:t>DANA YANG DIGUNAKAN UNTUK MEMBIAYAI PELAKSANAAN FASILITAS</a:t>
            </a:r>
            <a:r>
              <a:rPr lang="en-US" sz="1500" b="1" dirty="0" smtClean="0">
                <a:solidFill>
                  <a:schemeClr val="tx1"/>
                </a:solidFill>
                <a:ea typeface="Cambria Math" panose="02040503050406030204" pitchFamily="18" charset="0"/>
              </a:rPr>
              <a:t> </a:t>
            </a:r>
            <a:r>
              <a:rPr lang="en-US" sz="1500" b="1" dirty="0" smtClean="0">
                <a:solidFill>
                  <a:schemeClr val="tx1"/>
                </a:solidFill>
              </a:rPr>
              <a:t>PENYIAPAN KAJIAN AKHIR STUDI KELAYAKAN DAN FASILITAS PENDAMPINGAN TRANSAKSI</a:t>
            </a:r>
          </a:p>
          <a:p>
            <a:pPr marL="285750" indent="-285750">
              <a:buFont typeface="Arial" panose="020B0604020202020204" pitchFamily="34" charset="0"/>
              <a:buChar char="•"/>
            </a:pPr>
            <a:r>
              <a:rPr lang="en-US" sz="1500" b="1" dirty="0" smtClean="0">
                <a:solidFill>
                  <a:schemeClr val="tx1"/>
                </a:solidFill>
              </a:rPr>
              <a:t>FASILITAS PENYIAPAN KAJIAN AWAL STUDI KELAYAKAN DAPAT LAKSANAKAN SENDIRI OLEH PJPK DAN/ATAU BAPPENAS, DAN/ATAU KPPIP (UNTUK PROYEK KPBU PRIORITAS)</a:t>
            </a:r>
          </a:p>
          <a:p>
            <a:pPr marL="285750" indent="-285750">
              <a:buFont typeface="Arial" panose="020B0604020202020204" pitchFamily="34" charset="0"/>
              <a:buChar char="•"/>
            </a:pPr>
            <a:r>
              <a:rPr lang="en-US" sz="1500" b="1" dirty="0" smtClean="0">
                <a:solidFill>
                  <a:schemeClr val="tx1"/>
                </a:solidFill>
              </a:rPr>
              <a:t>PDPPI DAPAT DIJADIKAN PUSAT KONSULTASI PJPK DALAM SETIAP TAHAPAN KPBU</a:t>
            </a:r>
            <a:endParaRPr lang="en-US" sz="1500" b="1" dirty="0">
              <a:solidFill>
                <a:schemeClr val="tx1"/>
              </a:solidFill>
            </a:endParaRPr>
          </a:p>
        </p:txBody>
      </p:sp>
      <p:sp>
        <p:nvSpPr>
          <p:cNvPr id="19" name="TextBox 18"/>
          <p:cNvSpPr txBox="1"/>
          <p:nvPr/>
        </p:nvSpPr>
        <p:spPr>
          <a:xfrm>
            <a:off x="2266950" y="3111249"/>
            <a:ext cx="9599101" cy="1246495"/>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lvl="0" indent="-285750">
              <a:buFont typeface="Arial" panose="020B0604020202020204" pitchFamily="34" charset="0"/>
              <a:buChar char="•"/>
            </a:pPr>
            <a:r>
              <a:rPr lang="en-US" sz="1500" b="1" dirty="0" smtClean="0">
                <a:solidFill>
                  <a:schemeClr val="tx1"/>
                </a:solidFill>
              </a:rPr>
              <a:t>KONTRIBUSI PEMERINTAH PUSAT ATAS SEBAGIAN BIAYA KONSTRUKSI, YANG DIBERIKAN KEPADA PROYEK KPBU DALAM RANGKA MENINGKATKAN KELAYAKAN FINANSIAL PROYEK</a:t>
            </a:r>
          </a:p>
          <a:p>
            <a:pPr marL="285750" lvl="0" indent="-285750">
              <a:buFont typeface="Arial" panose="020B0604020202020204" pitchFamily="34" charset="0"/>
              <a:buChar char="•"/>
            </a:pPr>
            <a:r>
              <a:rPr lang="en-US" sz="1500" b="1" dirty="0" smtClean="0">
                <a:solidFill>
                  <a:schemeClr val="tx1"/>
                </a:solidFill>
              </a:rPr>
              <a:t>DASAR HUKUM : PMK 223/2012 DAN PMK 143/2013</a:t>
            </a:r>
          </a:p>
          <a:p>
            <a:pPr marL="285750" lvl="0" indent="-285750">
              <a:buFont typeface="Arial" panose="020B0604020202020204" pitchFamily="34" charset="0"/>
              <a:buChar char="•"/>
            </a:pPr>
            <a:r>
              <a:rPr lang="en-US" sz="1500" b="1" dirty="0" smtClean="0">
                <a:solidFill>
                  <a:schemeClr val="tx1"/>
                </a:solidFill>
              </a:rPr>
              <a:t>DUKUNGAN KELAYAKAN DIBERIKAN DALAM BENTUK TUNAI KEPADA PROYEK KPBU ATAS SUATU PORSI YANG TIDAK MENDOMINASI BIAYA KONSTRUKSI (MAX 49% DARI BIAYA KONSTRUKSI)</a:t>
            </a:r>
            <a:endParaRPr lang="en-US" sz="1500" b="1" dirty="0">
              <a:solidFill>
                <a:schemeClr val="tx1"/>
              </a:solidFill>
            </a:endParaRPr>
          </a:p>
        </p:txBody>
      </p:sp>
      <p:sp>
        <p:nvSpPr>
          <p:cNvPr id="22" name="TextBox 21"/>
          <p:cNvSpPr txBox="1"/>
          <p:nvPr/>
        </p:nvSpPr>
        <p:spPr>
          <a:xfrm>
            <a:off x="192240" y="3124175"/>
            <a:ext cx="2032348" cy="584775"/>
          </a:xfrm>
          <a:prstGeom prst="rect">
            <a:avLst/>
          </a:prstGeom>
          <a:noFill/>
          <a:ln w="28575">
            <a:noFill/>
          </a:ln>
        </p:spPr>
        <p:txBody>
          <a:bodyPr wrap="square" spcCol="548640" rtlCol="0">
            <a:spAutoFit/>
          </a:bodyPr>
          <a:lstStyle/>
          <a:p>
            <a:r>
              <a:rPr lang="en-US" sz="1600" b="1" dirty="0" smtClean="0"/>
              <a:t>DANA DUKUNGAN KELAYAKAN (VGF)</a:t>
            </a:r>
          </a:p>
        </p:txBody>
      </p:sp>
      <p:sp>
        <p:nvSpPr>
          <p:cNvPr id="24" name="TextBox 23"/>
          <p:cNvSpPr txBox="1"/>
          <p:nvPr/>
        </p:nvSpPr>
        <p:spPr>
          <a:xfrm>
            <a:off x="2266950" y="4643861"/>
            <a:ext cx="9599102" cy="1569660"/>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lgn="just">
              <a:spcBef>
                <a:spcPct val="20000"/>
              </a:spcBef>
              <a:buFont typeface="Arial" panose="020B0604020202020204" pitchFamily="34" charset="0"/>
              <a:buChar char="•"/>
              <a:defRPr/>
            </a:pPr>
            <a:r>
              <a:rPr lang="en-US" altLang="id-ID" sz="1500" b="1" dirty="0" smtClean="0">
                <a:solidFill>
                  <a:schemeClr val="tx1"/>
                </a:solidFill>
              </a:rPr>
              <a:t>PENJAMINAN INFRASTRUKTUR DILAKSANAKAN OLEH MENTERI KEUANGAN MELALUI BADAN USAHA PENJAMINAN INFRASTRUKTUR (DHI. PT PENJAMINAN INFRASTRUKTUR INDONESIA) DENGAN </a:t>
            </a:r>
            <a:r>
              <a:rPr lang="en-US" altLang="id-ID" sz="1500" b="1" i="1" dirty="0" smtClean="0">
                <a:solidFill>
                  <a:schemeClr val="tx1"/>
                </a:solidFill>
              </a:rPr>
              <a:t>SINGLE WINDOW POLICY</a:t>
            </a:r>
          </a:p>
          <a:p>
            <a:pPr marL="285750" indent="-285750" algn="just">
              <a:spcBef>
                <a:spcPct val="20000"/>
              </a:spcBef>
              <a:buFont typeface="Arial" panose="020B0604020202020204" pitchFamily="34" charset="0"/>
              <a:buChar char="•"/>
              <a:defRPr/>
            </a:pPr>
            <a:r>
              <a:rPr lang="en-US" altLang="id-ID" sz="1500" b="1" dirty="0" smtClean="0">
                <a:solidFill>
                  <a:schemeClr val="tx1"/>
                </a:solidFill>
              </a:rPr>
              <a:t>PT PII AKAN MENJAMIN (GAGAL BAYAR) KEWAJIBAN FINANSIAL PJPK AKIBAT TERJADINYA RISIKO POLITIK KEPADA BADAN USAHA YANG DITUANGKAN DALAM PERJANJIAN PENJAMINAN</a:t>
            </a:r>
          </a:p>
          <a:p>
            <a:pPr marL="285750" indent="-285750" algn="just">
              <a:spcBef>
                <a:spcPct val="20000"/>
              </a:spcBef>
              <a:buFont typeface="Arial" panose="020B0604020202020204" pitchFamily="34" charset="0"/>
              <a:buChar char="•"/>
              <a:defRPr/>
            </a:pPr>
            <a:r>
              <a:rPr lang="en-US" altLang="id-ID" sz="1500" b="1" dirty="0" smtClean="0">
                <a:solidFill>
                  <a:schemeClr val="tx1"/>
                </a:solidFill>
              </a:rPr>
              <a:t>ATAS PENJAMINAN YANG DIBERIKAN KEPADA PJPK, PT PII MEMILIKI HAK REGRES KEPADA PJPK APABILA TIMBUL KLAIM DARI BADAN USAHA</a:t>
            </a:r>
            <a:endParaRPr lang="en-US" altLang="id-ID" sz="1500" b="1" i="1" dirty="0">
              <a:solidFill>
                <a:schemeClr val="tx1"/>
              </a:solidFill>
              <a:latin typeface="Gill Sans MT" pitchFamily="34" charset="0"/>
            </a:endParaRPr>
          </a:p>
        </p:txBody>
      </p:sp>
      <p:cxnSp>
        <p:nvCxnSpPr>
          <p:cNvPr id="8" name="Straight Connector 7"/>
          <p:cNvCxnSpPr/>
          <p:nvPr/>
        </p:nvCxnSpPr>
        <p:spPr>
          <a:xfrm>
            <a:off x="312410" y="1512749"/>
            <a:ext cx="11553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1184" y="2926669"/>
            <a:ext cx="11594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1184" y="4472897"/>
            <a:ext cx="11594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6282" y="6335386"/>
            <a:ext cx="116797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751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4200" y="506047"/>
            <a:ext cx="10026171" cy="923330"/>
          </a:xfrm>
          <a:prstGeom prst="rect">
            <a:avLst/>
          </a:prstGeom>
        </p:spPr>
        <p:txBody>
          <a:bodyPr wrap="square">
            <a:spAutoFit/>
          </a:bodyPr>
          <a:lstStyle/>
          <a:p>
            <a:r>
              <a:rPr lang="id-ID" sz="5400" b="1" dirty="0" smtClean="0">
                <a:solidFill>
                  <a:srgbClr val="C00000"/>
                </a:solidFill>
                <a:latin typeface="Agency FB" panose="020B0503020202020204" pitchFamily="34" charset="0"/>
              </a:rPr>
              <a:t>STRUKTUR PENYAJIAN</a:t>
            </a:r>
            <a:endParaRPr lang="id-ID" sz="4800" b="1" dirty="0" smtClean="0">
              <a:solidFill>
                <a:srgbClr val="C00000"/>
              </a:solidFill>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463"/>
            <a:ext cx="2443163" cy="232764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2677693" y="4905542"/>
            <a:ext cx="8754697" cy="646331"/>
          </a:xfrm>
          <a:prstGeom prst="rect">
            <a:avLst/>
          </a:prstGeom>
        </p:spPr>
        <p:txBody>
          <a:bodyPr wrap="square">
            <a:spAutoFit/>
          </a:bodyPr>
          <a:lstStyle/>
          <a:p>
            <a:pPr algn="r"/>
            <a:r>
              <a:rPr lang="id-ID" sz="3600" b="1" dirty="0">
                <a:latin typeface="Agency FB" panose="020B0503020202020204" pitchFamily="34" charset="0"/>
              </a:rPr>
              <a:t>IMPLEMENTASI ARAHAN PRESIDEN DI TINGKAT DAERAH</a:t>
            </a:r>
            <a:endParaRPr lang="id-ID" sz="3200" b="1" dirty="0">
              <a:latin typeface="Agency FB" panose="020B0503020202020204" pitchFamily="34" charset="0"/>
            </a:endParaRPr>
          </a:p>
        </p:txBody>
      </p:sp>
      <p:sp>
        <p:nvSpPr>
          <p:cNvPr id="20" name="Rectangle 19"/>
          <p:cNvSpPr/>
          <p:nvPr/>
        </p:nvSpPr>
        <p:spPr>
          <a:xfrm>
            <a:off x="3492080" y="4267914"/>
            <a:ext cx="7940310" cy="646331"/>
          </a:xfrm>
          <a:prstGeom prst="rect">
            <a:avLst/>
          </a:prstGeom>
        </p:spPr>
        <p:txBody>
          <a:bodyPr wrap="square">
            <a:spAutoFit/>
          </a:bodyPr>
          <a:lstStyle/>
          <a:p>
            <a:pPr algn="r"/>
            <a:r>
              <a:rPr lang="id-ID" sz="3600" b="1" dirty="0" smtClean="0">
                <a:latin typeface="Agency FB" panose="020B0503020202020204" pitchFamily="34" charset="0"/>
              </a:rPr>
              <a:t>ARAHAN PRESIDEN DI RAKORNAS VII TAHUN 2016</a:t>
            </a:r>
            <a:endParaRPr lang="id-ID" sz="3200" b="1" dirty="0" smtClean="0">
              <a:latin typeface="Agency FB" panose="020B0503020202020204" pitchFamily="34" charset="0"/>
            </a:endParaRPr>
          </a:p>
        </p:txBody>
      </p:sp>
      <p:sp>
        <p:nvSpPr>
          <p:cNvPr id="23" name="Rectangle 22"/>
          <p:cNvSpPr/>
          <p:nvPr/>
        </p:nvSpPr>
        <p:spPr>
          <a:xfrm>
            <a:off x="2291930" y="5551873"/>
            <a:ext cx="9140460" cy="646331"/>
          </a:xfrm>
          <a:prstGeom prst="rect">
            <a:avLst/>
          </a:prstGeom>
        </p:spPr>
        <p:txBody>
          <a:bodyPr wrap="square">
            <a:spAutoFit/>
          </a:bodyPr>
          <a:lstStyle/>
          <a:p>
            <a:pPr algn="r"/>
            <a:r>
              <a:rPr lang="id-ID" sz="3600" b="1" dirty="0" smtClean="0">
                <a:latin typeface="Agency FB" panose="020B0503020202020204" pitchFamily="34" charset="0"/>
              </a:rPr>
              <a:t>IMPLEMENTASI ARAHAN PRESIDEN DI TINGKAT PUSAT</a:t>
            </a:r>
            <a:endParaRPr lang="id-ID" sz="3200" b="1" dirty="0">
              <a:latin typeface="Agency FB" panose="020B0503020202020204" pitchFamily="34" charset="0"/>
            </a:endParaRPr>
          </a:p>
        </p:txBody>
      </p:sp>
    </p:spTree>
    <p:extLst>
      <p:ext uri="{BB962C8B-B14F-4D97-AF65-F5344CB8AC3E}">
        <p14:creationId xmlns:p14="http://schemas.microsoft.com/office/powerpoint/2010/main" xmlns="" val="3457182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20</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28827" y="518114"/>
            <a:ext cx="11299124" cy="830997"/>
          </a:xfrm>
          <a:prstGeom prst="rect">
            <a:avLst/>
          </a:prstGeom>
        </p:spPr>
        <p:txBody>
          <a:bodyPr wrap="square">
            <a:spAutoFit/>
          </a:bodyPr>
          <a:lstStyle/>
          <a:p>
            <a:r>
              <a:rPr lang="id-ID" sz="2400" b="1" dirty="0"/>
              <a:t>PEMERINTAH DAERAH </a:t>
            </a:r>
            <a:r>
              <a:rPr lang="en-US" sz="2400" b="1" dirty="0"/>
              <a:t>AGAR MENGOPTIMALKAN KOORDINASI ANTAR </a:t>
            </a:r>
            <a:r>
              <a:rPr lang="id-ID" sz="2400" b="1" dirty="0"/>
              <a:t>PEMANGKU KEPENTINGAN DI DAERAH UNTUK STABILISASI HARGA</a:t>
            </a:r>
            <a:endParaRPr lang="en-US" sz="2400" b="1" dirty="0"/>
          </a:p>
        </p:txBody>
      </p:sp>
      <p:sp>
        <p:nvSpPr>
          <p:cNvPr id="20" name="Rectangle 19"/>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V</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83" y="-157943"/>
            <a:ext cx="2115032" cy="201502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289918" y="1488065"/>
            <a:ext cx="2961429"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28827" y="3586995"/>
            <a:ext cx="3026389"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p:cNvSpPr/>
          <p:nvPr/>
        </p:nvSpPr>
        <p:spPr>
          <a:xfrm>
            <a:off x="736945" y="3724399"/>
            <a:ext cx="2561809" cy="553994"/>
          </a:xfrm>
          <a:prstGeom prst="rect">
            <a:avLst/>
          </a:prstGeom>
        </p:spPr>
        <p:txBody>
          <a:bodyPr wrap="square" lIns="121917" tIns="60958" rIns="121917" bIns="60958">
            <a:spAutoFit/>
          </a:bodyPr>
          <a:lstStyle/>
          <a:p>
            <a:pPr algn="ctr"/>
            <a:r>
              <a:rPr lang="id-ID" sz="1400" b="1" dirty="0" smtClean="0">
                <a:solidFill>
                  <a:srgbClr val="FFFF00"/>
                </a:solidFill>
              </a:rPr>
              <a:t>MENGURANGI OVERLAPPING ANGGARAN DAN PROGRAM </a:t>
            </a:r>
            <a:endParaRPr lang="id-ID" sz="1400" b="1" dirty="0">
              <a:solidFill>
                <a:srgbClr val="FFFF00"/>
              </a:solidFill>
            </a:endParaRPr>
          </a:p>
        </p:txBody>
      </p:sp>
      <p:pic>
        <p:nvPicPr>
          <p:cNvPr id="24"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8211346" y="3595957"/>
            <a:ext cx="3313247"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p:cNvSpPr/>
          <p:nvPr/>
        </p:nvSpPr>
        <p:spPr>
          <a:xfrm>
            <a:off x="8333481" y="3785604"/>
            <a:ext cx="3020319" cy="584771"/>
          </a:xfrm>
          <a:prstGeom prst="rect">
            <a:avLst/>
          </a:prstGeom>
        </p:spPr>
        <p:txBody>
          <a:bodyPr wrap="square" lIns="121917" tIns="60958" rIns="121917" bIns="60958">
            <a:spAutoFit/>
          </a:bodyPr>
          <a:lstStyle/>
          <a:p>
            <a:pPr algn="ctr"/>
            <a:r>
              <a:rPr lang="id-ID" sz="1500" b="1" dirty="0" smtClean="0">
                <a:solidFill>
                  <a:srgbClr val="FFFF00"/>
                </a:solidFill>
              </a:rPr>
              <a:t>MENINGKATKAN KREDIBILITAS PROGRAM DAN KEBIJAKAN</a:t>
            </a:r>
            <a:endParaRPr lang="id-ID" sz="1500" b="1" dirty="0">
              <a:solidFill>
                <a:srgbClr val="FFFF00"/>
              </a:solidFill>
            </a:endParaRPr>
          </a:p>
        </p:txBody>
      </p:sp>
      <p:pic>
        <p:nvPicPr>
          <p:cNvPr id="26"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140688" y="5761683"/>
            <a:ext cx="3324562"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p:cNvSpPr/>
          <p:nvPr/>
        </p:nvSpPr>
        <p:spPr>
          <a:xfrm>
            <a:off x="4272250" y="6055810"/>
            <a:ext cx="2886857" cy="369328"/>
          </a:xfrm>
          <a:prstGeom prst="rect">
            <a:avLst/>
          </a:prstGeom>
        </p:spPr>
        <p:txBody>
          <a:bodyPr wrap="square" lIns="121917" tIns="60958" rIns="121917" bIns="60958">
            <a:spAutoFit/>
          </a:bodyPr>
          <a:lstStyle/>
          <a:p>
            <a:pPr algn="ctr"/>
            <a:r>
              <a:rPr lang="id-ID" sz="1600" b="1" dirty="0" smtClean="0">
                <a:solidFill>
                  <a:srgbClr val="FFFF00"/>
                </a:solidFill>
              </a:rPr>
              <a:t>LEBIH RESPONSIF </a:t>
            </a:r>
            <a:endParaRPr lang="id-ID" sz="1600" b="1" dirty="0">
              <a:solidFill>
                <a:srgbClr val="FFFF00"/>
              </a:solidFill>
            </a:endParaRPr>
          </a:p>
        </p:txBody>
      </p:sp>
      <p:pic>
        <p:nvPicPr>
          <p:cNvPr id="28"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4127" y="3462753"/>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6940519" y="3473651"/>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flipH="1">
            <a:off x="5140789" y="2385504"/>
            <a:ext cx="1209108" cy="1209109"/>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5129445" y="4552575"/>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asil gambar untuk BOX PNG"/>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4639833" y="3529878"/>
            <a:ext cx="2455264" cy="1141979"/>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p:cNvSpPr/>
          <p:nvPr/>
        </p:nvSpPr>
        <p:spPr>
          <a:xfrm>
            <a:off x="4560756" y="3796163"/>
            <a:ext cx="2598351" cy="907937"/>
          </a:xfrm>
          <a:prstGeom prst="rect">
            <a:avLst/>
          </a:prstGeom>
        </p:spPr>
        <p:txBody>
          <a:bodyPr wrap="square" lIns="121917" tIns="60958" rIns="121917" bIns="60958">
            <a:spAutoFit/>
          </a:bodyPr>
          <a:lstStyle/>
          <a:p>
            <a:pPr algn="ctr"/>
            <a:r>
              <a:rPr lang="id-ID" sz="1600" b="1" dirty="0" smtClean="0">
                <a:solidFill>
                  <a:srgbClr val="FFC000"/>
                </a:solidFill>
              </a:rPr>
              <a:t>OPTIMALISASI </a:t>
            </a:r>
          </a:p>
          <a:p>
            <a:pPr algn="ctr"/>
            <a:r>
              <a:rPr lang="id-ID" sz="1600" b="1" dirty="0" smtClean="0">
                <a:solidFill>
                  <a:srgbClr val="FFC000"/>
                </a:solidFill>
              </a:rPr>
              <a:t>KOORDINASI</a:t>
            </a:r>
            <a:endParaRPr lang="id-ID" sz="1600" b="1" dirty="0">
              <a:solidFill>
                <a:srgbClr val="FFC000"/>
              </a:solidFill>
            </a:endParaRPr>
          </a:p>
          <a:p>
            <a:pPr algn="ctr"/>
            <a:endParaRPr lang="id-ID" sz="1900" b="1" dirty="0">
              <a:solidFill>
                <a:srgbClr val="FFFF00"/>
              </a:solidFill>
            </a:endParaRPr>
          </a:p>
        </p:txBody>
      </p:sp>
      <p:pic>
        <p:nvPicPr>
          <p:cNvPr id="34"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826815" flipH="1" flipV="1">
            <a:off x="3912370" y="4460412"/>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3773185" flipV="1">
            <a:off x="6352165" y="4512935"/>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3773185" flipH="1">
            <a:off x="3930039" y="2411839"/>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826815">
            <a:off x="6369834" y="2464361"/>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674264" y="5278892"/>
            <a:ext cx="3367460"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angle 38"/>
          <p:cNvSpPr/>
          <p:nvPr/>
        </p:nvSpPr>
        <p:spPr>
          <a:xfrm>
            <a:off x="1008470" y="5444608"/>
            <a:ext cx="2713562" cy="615549"/>
          </a:xfrm>
          <a:prstGeom prst="rect">
            <a:avLst/>
          </a:prstGeom>
        </p:spPr>
        <p:txBody>
          <a:bodyPr wrap="square" lIns="121917" tIns="60958" rIns="121917" bIns="60958">
            <a:spAutoFit/>
          </a:bodyPr>
          <a:lstStyle/>
          <a:p>
            <a:pPr algn="ctr"/>
            <a:r>
              <a:rPr lang="id-ID" sz="1600" b="1" dirty="0" smtClean="0">
                <a:solidFill>
                  <a:srgbClr val="FFFF00"/>
                </a:solidFill>
              </a:rPr>
              <a:t>TRANSMISI KEBIJAKAN LEBIH EFEKTIF KE BAWAH</a:t>
            </a:r>
            <a:endParaRPr lang="id-ID" sz="1600" b="1" dirty="0">
              <a:solidFill>
                <a:srgbClr val="FFFF00"/>
              </a:solidFill>
            </a:endParaRPr>
          </a:p>
        </p:txBody>
      </p:sp>
      <p:pic>
        <p:nvPicPr>
          <p:cNvPr id="40"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465250" y="5278892"/>
            <a:ext cx="3334129"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ectangle 40"/>
          <p:cNvSpPr/>
          <p:nvPr/>
        </p:nvSpPr>
        <p:spPr>
          <a:xfrm>
            <a:off x="7564214" y="5480170"/>
            <a:ext cx="3021458" cy="615549"/>
          </a:xfrm>
          <a:prstGeom prst="rect">
            <a:avLst/>
          </a:prstGeom>
        </p:spPr>
        <p:txBody>
          <a:bodyPr wrap="square" lIns="121917" tIns="60958" rIns="121917" bIns="60958">
            <a:spAutoFit/>
          </a:bodyPr>
          <a:lstStyle/>
          <a:p>
            <a:pPr algn="ctr"/>
            <a:r>
              <a:rPr lang="id-ID" sz="1600" b="1" dirty="0" smtClean="0">
                <a:solidFill>
                  <a:srgbClr val="FFFF00"/>
                </a:solidFill>
              </a:rPr>
              <a:t>EFEKTIFITAS PENCAPAIAN TUJUAN</a:t>
            </a:r>
            <a:endParaRPr lang="id-ID" sz="1600" b="1" dirty="0">
              <a:solidFill>
                <a:srgbClr val="FFFF00"/>
              </a:solidFill>
            </a:endParaRPr>
          </a:p>
        </p:txBody>
      </p:sp>
      <p:pic>
        <p:nvPicPr>
          <p:cNvPr id="42"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436162" y="1911797"/>
            <a:ext cx="3568169"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a:xfrm>
            <a:off x="7700531" y="2069915"/>
            <a:ext cx="2885142" cy="677104"/>
          </a:xfrm>
          <a:prstGeom prst="rect">
            <a:avLst/>
          </a:prstGeom>
        </p:spPr>
        <p:txBody>
          <a:bodyPr wrap="square" lIns="121917" tIns="60958" rIns="121917" bIns="60958">
            <a:spAutoFit/>
          </a:bodyPr>
          <a:lstStyle/>
          <a:p>
            <a:pPr algn="ctr"/>
            <a:r>
              <a:rPr lang="id-ID" sz="1200" b="1" dirty="0" smtClean="0">
                <a:solidFill>
                  <a:srgbClr val="FFFF00"/>
                </a:solidFill>
              </a:rPr>
              <a:t>KESELARASAN PROGRAM ANTAR SKPD (PEMKAB/PEMKOT – PEMPROV, PEMPROV – NASIONAL)</a:t>
            </a:r>
            <a:endParaRPr lang="id-ID" sz="1200" b="1" dirty="0">
              <a:solidFill>
                <a:srgbClr val="FFFF00"/>
              </a:solidFill>
            </a:endParaRPr>
          </a:p>
        </p:txBody>
      </p:sp>
      <p:pic>
        <p:nvPicPr>
          <p:cNvPr id="44"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150884" y="1911797"/>
            <a:ext cx="2890840"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angle 44"/>
          <p:cNvSpPr/>
          <p:nvPr/>
        </p:nvSpPr>
        <p:spPr>
          <a:xfrm>
            <a:off x="1761175" y="2211894"/>
            <a:ext cx="1487901" cy="369328"/>
          </a:xfrm>
          <a:prstGeom prst="rect">
            <a:avLst/>
          </a:prstGeom>
        </p:spPr>
        <p:txBody>
          <a:bodyPr wrap="square" lIns="121917" tIns="60958" rIns="121917" bIns="60958">
            <a:spAutoFit/>
          </a:bodyPr>
          <a:lstStyle/>
          <a:p>
            <a:pPr algn="ctr"/>
            <a:r>
              <a:rPr lang="id-ID" sz="1600" b="1" dirty="0" smtClean="0">
                <a:solidFill>
                  <a:srgbClr val="FFFF00"/>
                </a:solidFill>
              </a:rPr>
              <a:t>FOKUS</a:t>
            </a:r>
            <a:endParaRPr lang="id-ID" sz="1600" b="1" dirty="0">
              <a:solidFill>
                <a:srgbClr val="FFFF00"/>
              </a:solidFill>
            </a:endParaRPr>
          </a:p>
        </p:txBody>
      </p:sp>
      <p:sp>
        <p:nvSpPr>
          <p:cNvPr id="46" name="Rectangle 45"/>
          <p:cNvSpPr/>
          <p:nvPr/>
        </p:nvSpPr>
        <p:spPr>
          <a:xfrm>
            <a:off x="4513459" y="1675512"/>
            <a:ext cx="2416814" cy="615549"/>
          </a:xfrm>
          <a:prstGeom prst="rect">
            <a:avLst/>
          </a:prstGeom>
        </p:spPr>
        <p:txBody>
          <a:bodyPr wrap="square" lIns="121917" tIns="60958" rIns="121917" bIns="60958">
            <a:spAutoFit/>
          </a:bodyPr>
          <a:lstStyle/>
          <a:p>
            <a:pPr algn="ctr"/>
            <a:r>
              <a:rPr lang="id-ID" sz="1600" b="1" dirty="0" smtClean="0">
                <a:solidFill>
                  <a:srgbClr val="FFFF00"/>
                </a:solidFill>
              </a:rPr>
              <a:t>PROGRAM YANG BERKESINAMBUNGAN</a:t>
            </a:r>
            <a:endParaRPr lang="id-ID" sz="1600" b="1" dirty="0">
              <a:solidFill>
                <a:srgbClr val="FFFF00"/>
              </a:solidFill>
            </a:endParaRPr>
          </a:p>
        </p:txBody>
      </p:sp>
    </p:spTree>
    <p:extLst>
      <p:ext uri="{BB962C8B-B14F-4D97-AF65-F5344CB8AC3E}">
        <p14:creationId xmlns:p14="http://schemas.microsoft.com/office/powerpoint/2010/main" xmlns="" val="29136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1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2000"/>
                                        <p:tgtEl>
                                          <p:spTgt spid="28"/>
                                        </p:tgtEl>
                                      </p:cBhvr>
                                    </p:animEffect>
                                  </p:childTnLst>
                                </p:cTn>
                              </p:par>
                              <p:par>
                                <p:cTn id="8" presetID="22" presetClass="entr" presetSubtype="8" repeatCount="1000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2000"/>
                                        <p:tgtEl>
                                          <p:spTgt spid="29"/>
                                        </p:tgtEl>
                                      </p:cBhvr>
                                    </p:animEffect>
                                  </p:childTnLst>
                                </p:cTn>
                              </p:par>
                              <p:par>
                                <p:cTn id="11" presetID="22" presetClass="entr" presetSubtype="4" repeatCount="1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2000"/>
                                        <p:tgtEl>
                                          <p:spTgt spid="30"/>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2000"/>
                                        <p:tgtEl>
                                          <p:spTgt spid="31"/>
                                        </p:tgtEl>
                                      </p:cBhvr>
                                    </p:animEffect>
                                  </p:childTnLst>
                                </p:cTn>
                              </p:par>
                              <p:par>
                                <p:cTn id="17" presetID="22" presetClass="entr" presetSubtype="1" repeatCount="1000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2000"/>
                                        <p:tgtEl>
                                          <p:spTgt spid="34"/>
                                        </p:tgtEl>
                                      </p:cBhvr>
                                    </p:animEffect>
                                  </p:childTnLst>
                                </p:cTn>
                              </p:par>
                              <p:par>
                                <p:cTn id="20" presetID="22" presetClass="entr" presetSubtype="1" repeatCount="1000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2000"/>
                                        <p:tgtEl>
                                          <p:spTgt spid="35"/>
                                        </p:tgtEl>
                                      </p:cBhvr>
                                    </p:animEffect>
                                  </p:childTnLst>
                                </p:cTn>
                              </p:par>
                              <p:par>
                                <p:cTn id="23" presetID="22" presetClass="entr" presetSubtype="4" repeatCount="1000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2000"/>
                                        <p:tgtEl>
                                          <p:spTgt spid="36"/>
                                        </p:tgtEl>
                                      </p:cBhvr>
                                    </p:animEffect>
                                  </p:childTnLst>
                                </p:cTn>
                              </p:par>
                              <p:par>
                                <p:cTn id="26" presetID="22" presetClass="entr" presetSubtype="4" repeatCount="1000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mattstow.com/articles/circular_arrows/circular_arrows.png"/>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2216533" y="460964"/>
            <a:ext cx="6912768" cy="69127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21</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28827" y="518114"/>
            <a:ext cx="11299124" cy="830997"/>
          </a:xfrm>
          <a:prstGeom prst="rect">
            <a:avLst/>
          </a:prstGeom>
        </p:spPr>
        <p:txBody>
          <a:bodyPr wrap="square">
            <a:spAutoFit/>
          </a:bodyPr>
          <a:lstStyle/>
          <a:p>
            <a:r>
              <a:rPr lang="id-ID" sz="2400" b="1" dirty="0"/>
              <a:t>PEMERINTAH DAERAH </a:t>
            </a:r>
            <a:r>
              <a:rPr lang="en-US" sz="2400" b="1" dirty="0"/>
              <a:t>AGAR MENGOPTIMALKAN KOORDINASI ANTAR </a:t>
            </a:r>
            <a:r>
              <a:rPr lang="id-ID" sz="2400" b="1" dirty="0"/>
              <a:t>PEMANGKU KEPENTINGAN DI DAERAH UNTUK STABILISASI HARGA</a:t>
            </a:r>
            <a:endParaRPr lang="en-US" sz="2400" b="1" dirty="0"/>
          </a:p>
        </p:txBody>
      </p:sp>
      <p:sp>
        <p:nvSpPr>
          <p:cNvPr id="20" name="Rectangle 19"/>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V</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01" y="-144463"/>
            <a:ext cx="2240660" cy="213471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asil gambar untuk BOX 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16687" y="1651901"/>
            <a:ext cx="294400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asil gambar untuk BOX 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1881" y="3327170"/>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352437" y="3625293"/>
            <a:ext cx="2598351" cy="369332"/>
          </a:xfrm>
          <a:prstGeom prst="rect">
            <a:avLst/>
          </a:prstGeom>
        </p:spPr>
        <p:txBody>
          <a:bodyPr wrap="square" lIns="121917" tIns="60958" rIns="121917" bIns="60958">
            <a:spAutoFit/>
          </a:bodyPr>
          <a:lstStyle/>
          <a:p>
            <a:pPr algn="ctr"/>
            <a:r>
              <a:rPr lang="id-ID" sz="1600" b="1" dirty="0">
                <a:solidFill>
                  <a:srgbClr val="FFFF00"/>
                </a:solidFill>
              </a:rPr>
              <a:t>PEMBENTUKAN TPID</a:t>
            </a:r>
          </a:p>
        </p:txBody>
      </p:sp>
      <p:sp>
        <p:nvSpPr>
          <p:cNvPr id="12" name="Rectangle 11"/>
          <p:cNvSpPr/>
          <p:nvPr/>
        </p:nvSpPr>
        <p:spPr>
          <a:xfrm>
            <a:off x="4550661" y="1826913"/>
            <a:ext cx="2276056" cy="615553"/>
          </a:xfrm>
          <a:prstGeom prst="rect">
            <a:avLst/>
          </a:prstGeom>
        </p:spPr>
        <p:txBody>
          <a:bodyPr wrap="square" lIns="121917" tIns="60958" rIns="121917" bIns="60958">
            <a:spAutoFit/>
          </a:bodyPr>
          <a:lstStyle/>
          <a:p>
            <a:pPr algn="ctr"/>
            <a:r>
              <a:rPr lang="id-ID" sz="1600" b="1" dirty="0">
                <a:solidFill>
                  <a:srgbClr val="FFFF00"/>
                </a:solidFill>
              </a:rPr>
              <a:t>KOORDINASI ANTAR SKPD DALAM TPID</a:t>
            </a:r>
          </a:p>
        </p:txBody>
      </p:sp>
      <p:pic>
        <p:nvPicPr>
          <p:cNvPr id="13" name="Picture 2" descr="Hasil gambar untuk BOX 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51385" y="3442921"/>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7658286" y="3540696"/>
            <a:ext cx="2168300" cy="769437"/>
          </a:xfrm>
          <a:prstGeom prst="rect">
            <a:avLst/>
          </a:prstGeom>
        </p:spPr>
        <p:txBody>
          <a:bodyPr wrap="square" lIns="121917" tIns="60958" rIns="121917" bIns="60958">
            <a:spAutoFit/>
          </a:bodyPr>
          <a:lstStyle/>
          <a:p>
            <a:pPr algn="ctr"/>
            <a:r>
              <a:rPr lang="id-ID" sz="1400" b="1" dirty="0">
                <a:solidFill>
                  <a:srgbClr val="FFFF00"/>
                </a:solidFill>
              </a:rPr>
              <a:t>SINERGI DENGAN APARAT PENEGAK HUKUM, AKADEMISI DAN SWASTA</a:t>
            </a:r>
          </a:p>
        </p:txBody>
      </p:sp>
      <p:pic>
        <p:nvPicPr>
          <p:cNvPr id="15" name="Picture 2" descr="Hasil gambar untuk BOX 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16687" y="5170171"/>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4550661" y="5409583"/>
            <a:ext cx="2276056" cy="553997"/>
          </a:xfrm>
          <a:prstGeom prst="rect">
            <a:avLst/>
          </a:prstGeom>
        </p:spPr>
        <p:txBody>
          <a:bodyPr wrap="square" lIns="121917" tIns="60958" rIns="121917" bIns="60958">
            <a:spAutoFit/>
          </a:bodyPr>
          <a:lstStyle/>
          <a:p>
            <a:pPr algn="ctr"/>
            <a:r>
              <a:rPr lang="id-ID" sz="1400" b="1" dirty="0">
                <a:solidFill>
                  <a:srgbClr val="FFFF00"/>
                </a:solidFill>
              </a:rPr>
              <a:t>KOORDINASI DAN SINERGI DENGAN TPID LAIN</a:t>
            </a:r>
          </a:p>
        </p:txBody>
      </p:sp>
    </p:spTree>
    <p:extLst>
      <p:ext uri="{BB962C8B-B14F-4D97-AF65-F5344CB8AC3E}">
        <p14:creationId xmlns:p14="http://schemas.microsoft.com/office/powerpoint/2010/main" xmlns="" val="27967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8634" y="4150482"/>
            <a:ext cx="10026171" cy="1107996"/>
          </a:xfrm>
          <a:prstGeom prst="rect">
            <a:avLst/>
          </a:prstGeom>
        </p:spPr>
        <p:txBody>
          <a:bodyPr wrap="square">
            <a:spAutoFit/>
          </a:bodyPr>
          <a:lstStyle/>
          <a:p>
            <a:r>
              <a:rPr lang="id-ID" sz="6600" b="1" dirty="0" smtClean="0">
                <a:solidFill>
                  <a:srgbClr val="C00000"/>
                </a:solidFill>
                <a:latin typeface="Agency FB" panose="020B0503020202020204" pitchFamily="34" charset="0"/>
              </a:rPr>
              <a:t>I</a:t>
            </a:r>
            <a:r>
              <a:rPr lang="id-ID" sz="4000" b="1" dirty="0" smtClean="0">
                <a:latin typeface="Agency FB" panose="020B0503020202020204" pitchFamily="34" charset="0"/>
              </a:rPr>
              <a:t>MPLEMENTASI </a:t>
            </a:r>
            <a:r>
              <a:rPr lang="id-ID" sz="4000" b="1" dirty="0">
                <a:latin typeface="Agency FB" panose="020B0503020202020204" pitchFamily="34" charset="0"/>
              </a:rPr>
              <a:t>ARAHAN PRESIDEN DI TINGKAT </a:t>
            </a:r>
            <a:r>
              <a:rPr lang="id-ID" sz="4000" b="1" dirty="0" smtClean="0">
                <a:latin typeface="Agency FB" panose="020B0503020202020204" pitchFamily="34" charset="0"/>
              </a:rPr>
              <a:t>PUSAT</a:t>
            </a:r>
            <a:endParaRPr lang="id-ID" sz="4000" b="1" dirty="0">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780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8795" y="6339441"/>
            <a:ext cx="2743200" cy="365125"/>
          </a:xfrm>
        </p:spPr>
        <p:txBody>
          <a:bodyPr/>
          <a:lstStyle/>
          <a:p>
            <a:fld id="{38C5940F-52BA-4018-B13B-B36621709A35}" type="slidenum">
              <a:rPr lang="id-ID" smtClean="0">
                <a:solidFill>
                  <a:schemeClr val="tx1"/>
                </a:solidFill>
              </a:rPr>
              <a:pPr/>
              <a:t>23</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0" y="-6714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asil gambar untuk sun rays 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4123221" y="2146112"/>
            <a:ext cx="3654372" cy="358523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235227" y="564518"/>
            <a:ext cx="11818749" cy="537070"/>
          </a:xfrm>
          <a:prstGeom prst="rect">
            <a:avLst/>
          </a:prstGeom>
        </p:spPr>
        <p:txBody>
          <a:bodyPr wrap="square">
            <a:spAutoFit/>
          </a:bodyPr>
          <a:lstStyle/>
          <a:p>
            <a:pPr>
              <a:lnSpc>
                <a:spcPct val="70000"/>
              </a:lnSpc>
            </a:pPr>
            <a:r>
              <a:rPr lang="id-ID" sz="2000" b="1" dirty="0"/>
              <a:t>PEMERINTAH AKAN MEMPERKUAT KEBIJAKAN UNTUK MEMASTIKAN KETERSEDIAAN </a:t>
            </a:r>
            <a:r>
              <a:rPr lang="id-ID" sz="2000" b="1" dirty="0" smtClean="0"/>
              <a:t>&amp; KETERJANGKAUAN </a:t>
            </a:r>
            <a:r>
              <a:rPr lang="id-ID" sz="2000" b="1" dirty="0"/>
              <a:t>PANGAN BAGI MASYARAKAT</a:t>
            </a:r>
            <a:endParaRPr lang="id-ID" sz="2000" dirty="0"/>
          </a:p>
        </p:txBody>
      </p:sp>
      <p:sp>
        <p:nvSpPr>
          <p:cNvPr id="20" name="Rectangle 19"/>
          <p:cNvSpPr/>
          <p:nvPr/>
        </p:nvSpPr>
        <p:spPr>
          <a:xfrm>
            <a:off x="265902" y="213888"/>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VI</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06" y="-103518"/>
            <a:ext cx="1684146" cy="16045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901480" y="3415696"/>
            <a:ext cx="3964164" cy="969496"/>
          </a:xfrm>
          <a:prstGeom prst="rect">
            <a:avLst/>
          </a:prstGeom>
        </p:spPr>
        <p:txBody>
          <a:bodyPr wrap="square">
            <a:spAutoFit/>
          </a:bodyPr>
          <a:lstStyle/>
          <a:p>
            <a:pPr algn="ctr"/>
            <a:r>
              <a:rPr lang="id-ID" sz="1900" b="1" dirty="0" smtClean="0">
                <a:effectLst>
                  <a:glow rad="63500">
                    <a:schemeClr val="accent2">
                      <a:satMod val="175000"/>
                      <a:alpha val="40000"/>
                    </a:schemeClr>
                  </a:glow>
                </a:effectLst>
              </a:rPr>
              <a:t>PENGUATAN KEBIJAKAN </a:t>
            </a:r>
          </a:p>
          <a:p>
            <a:pPr algn="ctr"/>
            <a:r>
              <a:rPr lang="id-ID" sz="1900" b="1" dirty="0" smtClean="0">
                <a:effectLst>
                  <a:glow rad="63500">
                    <a:schemeClr val="accent2">
                      <a:satMod val="175000"/>
                      <a:alpha val="40000"/>
                    </a:schemeClr>
                  </a:glow>
                </a:effectLst>
              </a:rPr>
              <a:t>KETERSEDIAAN &amp; KETERJANGKAUAN HARGA PANGAN</a:t>
            </a:r>
            <a:endParaRPr lang="id-ID" sz="1900" dirty="0">
              <a:effectLst>
                <a:glow rad="63500">
                  <a:schemeClr val="accent2">
                    <a:satMod val="175000"/>
                    <a:alpha val="40000"/>
                  </a:schemeClr>
                </a:glow>
              </a:effectLst>
            </a:endParaRPr>
          </a:p>
        </p:txBody>
      </p:sp>
      <p:sp>
        <p:nvSpPr>
          <p:cNvPr id="8" name="Rectangle 7"/>
          <p:cNvSpPr/>
          <p:nvPr/>
        </p:nvSpPr>
        <p:spPr>
          <a:xfrm>
            <a:off x="1450979" y="1822206"/>
            <a:ext cx="2762889" cy="523220"/>
          </a:xfrm>
          <a:prstGeom prst="rect">
            <a:avLst/>
          </a:prstGeom>
        </p:spPr>
        <p:txBody>
          <a:bodyPr wrap="square">
            <a:spAutoFit/>
          </a:bodyPr>
          <a:lstStyle/>
          <a:p>
            <a:r>
              <a:rPr lang="id-ID" sz="1400" b="1" dirty="0" smtClean="0"/>
              <a:t>RANTAI DISTRIBUSI YANG PANJANG &amp; TIDAK EFISIEN</a:t>
            </a:r>
            <a:endParaRPr lang="id-ID" sz="1400" dirty="0"/>
          </a:p>
        </p:txBody>
      </p:sp>
      <p:sp>
        <p:nvSpPr>
          <p:cNvPr id="9" name="Rectangle 8"/>
          <p:cNvSpPr/>
          <p:nvPr/>
        </p:nvSpPr>
        <p:spPr>
          <a:xfrm>
            <a:off x="4176887" y="1382353"/>
            <a:ext cx="3400996" cy="523220"/>
          </a:xfrm>
          <a:prstGeom prst="rect">
            <a:avLst/>
          </a:prstGeom>
        </p:spPr>
        <p:txBody>
          <a:bodyPr wrap="square">
            <a:spAutoFit/>
          </a:bodyPr>
          <a:lstStyle/>
          <a:p>
            <a:pPr algn="ctr"/>
            <a:r>
              <a:rPr lang="id-ID" sz="1400" b="1" dirty="0" smtClean="0"/>
              <a:t>KUALITAS &amp; KETERSEDIAAN DATA PANGAN </a:t>
            </a:r>
          </a:p>
          <a:p>
            <a:pPr algn="ctr"/>
            <a:r>
              <a:rPr lang="id-ID" sz="1400" b="1" dirty="0" smtClean="0"/>
              <a:t>YANG MASIH PERLU DITINGKATKAN </a:t>
            </a:r>
            <a:endParaRPr lang="id-ID" sz="1400" dirty="0"/>
          </a:p>
        </p:txBody>
      </p:sp>
      <p:sp>
        <p:nvSpPr>
          <p:cNvPr id="10" name="Rectangle 9"/>
          <p:cNvSpPr/>
          <p:nvPr/>
        </p:nvSpPr>
        <p:spPr>
          <a:xfrm>
            <a:off x="7722980" y="1829061"/>
            <a:ext cx="2525610" cy="523220"/>
          </a:xfrm>
          <a:prstGeom prst="rect">
            <a:avLst/>
          </a:prstGeom>
        </p:spPr>
        <p:txBody>
          <a:bodyPr wrap="square">
            <a:spAutoFit/>
          </a:bodyPr>
          <a:lstStyle/>
          <a:p>
            <a:pPr algn="r"/>
            <a:r>
              <a:rPr lang="id-ID" sz="1400" b="1" dirty="0" smtClean="0"/>
              <a:t>PERAN BUMN YANG MASIH BELUM OPTIMAL</a:t>
            </a:r>
            <a:endParaRPr lang="id-ID" sz="1400" dirty="0"/>
          </a:p>
        </p:txBody>
      </p:sp>
      <p:sp>
        <p:nvSpPr>
          <p:cNvPr id="11" name="Rectangle 10"/>
          <p:cNvSpPr/>
          <p:nvPr/>
        </p:nvSpPr>
        <p:spPr>
          <a:xfrm>
            <a:off x="3974477" y="5826658"/>
            <a:ext cx="3621094" cy="523220"/>
          </a:xfrm>
          <a:prstGeom prst="rect">
            <a:avLst/>
          </a:prstGeom>
        </p:spPr>
        <p:txBody>
          <a:bodyPr wrap="square">
            <a:spAutoFit/>
          </a:bodyPr>
          <a:lstStyle/>
          <a:p>
            <a:pPr algn="ctr"/>
            <a:r>
              <a:rPr lang="id-ID" sz="1400" b="1" dirty="0" smtClean="0"/>
              <a:t>KETERBATASAN, PEMANFAATAN DAN PEMELIHARAAN INFRASTRUKTUR</a:t>
            </a:r>
            <a:endParaRPr lang="id-ID" sz="1400" dirty="0"/>
          </a:p>
        </p:txBody>
      </p:sp>
      <p:sp>
        <p:nvSpPr>
          <p:cNvPr id="12" name="Rectangle 11"/>
          <p:cNvSpPr/>
          <p:nvPr/>
        </p:nvSpPr>
        <p:spPr>
          <a:xfrm>
            <a:off x="7595571" y="5386365"/>
            <a:ext cx="2599297" cy="523220"/>
          </a:xfrm>
          <a:prstGeom prst="rect">
            <a:avLst/>
          </a:prstGeom>
        </p:spPr>
        <p:txBody>
          <a:bodyPr wrap="square">
            <a:spAutoFit/>
          </a:bodyPr>
          <a:lstStyle/>
          <a:p>
            <a:pPr algn="r"/>
            <a:r>
              <a:rPr lang="id-ID" sz="1400" b="1" dirty="0" smtClean="0"/>
              <a:t>PRODUKTIVITAS PERTANIAN YANG BELUM MERATA</a:t>
            </a:r>
            <a:endParaRPr lang="id-ID" sz="1400" dirty="0"/>
          </a:p>
        </p:txBody>
      </p:sp>
      <p:sp>
        <p:nvSpPr>
          <p:cNvPr id="13" name="Rectangle 12"/>
          <p:cNvSpPr/>
          <p:nvPr/>
        </p:nvSpPr>
        <p:spPr>
          <a:xfrm>
            <a:off x="1016401" y="5459428"/>
            <a:ext cx="3621094" cy="523220"/>
          </a:xfrm>
          <a:prstGeom prst="rect">
            <a:avLst/>
          </a:prstGeom>
        </p:spPr>
        <p:txBody>
          <a:bodyPr wrap="square">
            <a:spAutoFit/>
          </a:bodyPr>
          <a:lstStyle/>
          <a:p>
            <a:pPr algn="ctr"/>
            <a:r>
              <a:rPr lang="id-ID" sz="1400" b="1" dirty="0" smtClean="0"/>
              <a:t>MASIH ADA PERATURAN</a:t>
            </a:r>
          </a:p>
          <a:p>
            <a:pPr algn="ctr"/>
            <a:r>
              <a:rPr lang="id-ID" sz="1400" b="1" dirty="0" smtClean="0"/>
              <a:t>YANG MENGHAMBAT</a:t>
            </a:r>
            <a:endParaRPr lang="id-ID" sz="1400" dirty="0"/>
          </a:p>
        </p:txBody>
      </p:sp>
      <p:pic>
        <p:nvPicPr>
          <p:cNvPr id="15"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H="1">
            <a:off x="5194893" y="4614946"/>
            <a:ext cx="1221511" cy="120910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flipH="1" flipV="1">
            <a:off x="5239326" y="1956995"/>
            <a:ext cx="1248363"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773185" flipV="1">
            <a:off x="3472047" y="2158960"/>
            <a:ext cx="1308672"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826815">
            <a:off x="3366219" y="4286598"/>
            <a:ext cx="1527878"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826815" flipH="1" flipV="1">
            <a:off x="6993740" y="2122228"/>
            <a:ext cx="1320721"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773185" flipH="1">
            <a:off x="6852984" y="4221958"/>
            <a:ext cx="1347239" cy="120910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9141122" y="3468429"/>
            <a:ext cx="1953211" cy="738664"/>
          </a:xfrm>
          <a:prstGeom prst="rect">
            <a:avLst/>
          </a:prstGeom>
        </p:spPr>
        <p:txBody>
          <a:bodyPr wrap="square">
            <a:spAutoFit/>
          </a:bodyPr>
          <a:lstStyle/>
          <a:p>
            <a:pPr algn="r"/>
            <a:r>
              <a:rPr lang="id-ID" sz="1400" b="1" dirty="0" smtClean="0"/>
              <a:t>KEBIJAKAN SAAT INI TERKESAN REAKTIF OLEH PASAR</a:t>
            </a:r>
            <a:endParaRPr lang="id-ID" sz="1400" dirty="0"/>
          </a:p>
        </p:txBody>
      </p:sp>
      <p:sp>
        <p:nvSpPr>
          <p:cNvPr id="25" name="Rectangle 24"/>
          <p:cNvSpPr/>
          <p:nvPr/>
        </p:nvSpPr>
        <p:spPr>
          <a:xfrm>
            <a:off x="365460" y="3500996"/>
            <a:ext cx="2256253" cy="738664"/>
          </a:xfrm>
          <a:prstGeom prst="rect">
            <a:avLst/>
          </a:prstGeom>
        </p:spPr>
        <p:txBody>
          <a:bodyPr wrap="square">
            <a:spAutoFit/>
          </a:bodyPr>
          <a:lstStyle/>
          <a:p>
            <a:pPr algn="r"/>
            <a:r>
              <a:rPr lang="id-ID" sz="1400" b="1" dirty="0" smtClean="0"/>
              <a:t>HARGA YG MASIH RELATIF BERFLUKTUATIF &amp; TINGGI UTK BEBERAPA KOMODITAS </a:t>
            </a:r>
            <a:endParaRPr lang="id-ID" sz="1400" dirty="0"/>
          </a:p>
        </p:txBody>
      </p:sp>
      <p:pic>
        <p:nvPicPr>
          <p:cNvPr id="26"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flipH="1" flipV="1">
            <a:off x="7889052" y="3125485"/>
            <a:ext cx="1379709"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flipV="1">
            <a:off x="2575632" y="3158052"/>
            <a:ext cx="1302440" cy="1209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56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1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000"/>
                                        <p:tgtEl>
                                          <p:spTgt spid="15"/>
                                        </p:tgtEl>
                                      </p:cBhvr>
                                    </p:animEffect>
                                  </p:childTnLst>
                                </p:cTn>
                              </p:par>
                              <p:par>
                                <p:cTn id="8" presetID="22" presetClass="entr" presetSubtype="1" repeatCount="1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2000"/>
                                        <p:tgtEl>
                                          <p:spTgt spid="16"/>
                                        </p:tgtEl>
                                      </p:cBhvr>
                                    </p:animEffect>
                                  </p:childTnLst>
                                </p:cTn>
                              </p:par>
                              <p:par>
                                <p:cTn id="11" presetID="22" presetClass="entr" presetSubtype="1" repeatCount="1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2000"/>
                                        <p:tgtEl>
                                          <p:spTgt spid="17"/>
                                        </p:tgtEl>
                                      </p:cBhvr>
                                    </p:animEffect>
                                  </p:childTnLst>
                                </p:cTn>
                              </p:par>
                              <p:par>
                                <p:cTn id="14" presetID="22" presetClass="entr" presetSubtype="4" repeatCount="1000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2000"/>
                                        <p:tgtEl>
                                          <p:spTgt spid="18"/>
                                        </p:tgtEl>
                                      </p:cBhvr>
                                    </p:animEffect>
                                  </p:childTnLst>
                                </p:cTn>
                              </p:par>
                              <p:par>
                                <p:cTn id="17" presetID="22" presetClass="entr" presetSubtype="1" repeatCount="10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2000"/>
                                        <p:tgtEl>
                                          <p:spTgt spid="19"/>
                                        </p:tgtEl>
                                      </p:cBhvr>
                                    </p:animEffect>
                                  </p:childTnLst>
                                </p:cTn>
                              </p:par>
                              <p:par>
                                <p:cTn id="20" presetID="22" presetClass="entr" presetSubtype="4" repeatCount="1000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2000"/>
                                        <p:tgtEl>
                                          <p:spTgt spid="22"/>
                                        </p:tgtEl>
                                      </p:cBhvr>
                                    </p:animEffect>
                                  </p:childTnLst>
                                </p:cTn>
                              </p:par>
                              <p:par>
                                <p:cTn id="23" presetID="22" presetClass="entr" presetSubtype="2" repeatCount="10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2000"/>
                                        <p:tgtEl>
                                          <p:spTgt spid="26"/>
                                        </p:tgtEl>
                                      </p:cBhvr>
                                    </p:animEffect>
                                  </p:childTnLst>
                                </p:cTn>
                              </p:par>
                              <p:par>
                                <p:cTn id="26" presetID="22" presetClass="entr" presetSubtype="8" repeatCount="1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21995" y="6335882"/>
            <a:ext cx="2743200" cy="365125"/>
          </a:xfrm>
        </p:spPr>
        <p:txBody>
          <a:bodyPr/>
          <a:lstStyle/>
          <a:p>
            <a:fld id="{38C5940F-52BA-4018-B13B-B36621709A35}" type="slidenum">
              <a:rPr lang="id-ID" smtClean="0">
                <a:solidFill>
                  <a:schemeClr val="tx1"/>
                </a:solidFill>
              </a:rPr>
              <a:pPr/>
              <a:t>24</a:t>
            </a:fld>
            <a:endParaRPr lang="id-ID" dirty="0">
              <a:solidFill>
                <a:schemeClr val="tx1"/>
              </a:solidFill>
            </a:endParaRPr>
          </a:p>
        </p:txBody>
      </p:sp>
      <p:sp>
        <p:nvSpPr>
          <p:cNvPr id="23" name="Rectangle 22"/>
          <p:cNvSpPr/>
          <p:nvPr/>
        </p:nvSpPr>
        <p:spPr>
          <a:xfrm>
            <a:off x="281176" y="499064"/>
            <a:ext cx="11682224" cy="707886"/>
          </a:xfrm>
          <a:prstGeom prst="rect">
            <a:avLst/>
          </a:prstGeom>
        </p:spPr>
        <p:txBody>
          <a:bodyPr wrap="square">
            <a:spAutoFit/>
          </a:bodyPr>
          <a:lstStyle/>
          <a:p>
            <a:r>
              <a:rPr lang="id-ID" sz="2000" b="1" dirty="0"/>
              <a:t>PEMERINTAH AKAN MEMPERKUAT KEBIJAKAN UNTUK MEMASTIKAN KETERSEDIAAN DAN KETERJANGKAUAN PANGAN BAGI MASYARAKAT</a:t>
            </a:r>
            <a:endParaRPr lang="id-ID" sz="2000" dirty="0"/>
          </a:p>
        </p:txBody>
      </p:sp>
      <p:sp>
        <p:nvSpPr>
          <p:cNvPr id="20" name="Rectangle 19"/>
          <p:cNvSpPr/>
          <p:nvPr/>
        </p:nvSpPr>
        <p:spPr>
          <a:xfrm>
            <a:off x="311851" y="21744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VI</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075" y="-134466"/>
            <a:ext cx="1768264" cy="168465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925322" y="1266687"/>
            <a:ext cx="168583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869383" y="3365617"/>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968348" y="3597617"/>
            <a:ext cx="1487901" cy="533480"/>
          </a:xfrm>
          <a:prstGeom prst="rect">
            <a:avLst/>
          </a:prstGeom>
        </p:spPr>
        <p:txBody>
          <a:bodyPr wrap="square" lIns="121917" tIns="60958" rIns="121917" bIns="60958">
            <a:spAutoFit/>
          </a:bodyPr>
          <a:lstStyle/>
          <a:p>
            <a:pPr algn="ctr"/>
            <a:r>
              <a:rPr lang="id-ID" sz="1300" b="1" dirty="0">
                <a:solidFill>
                  <a:srgbClr val="FFFF00"/>
                </a:solidFill>
              </a:rPr>
              <a:t>PEMBANGUNAN</a:t>
            </a:r>
          </a:p>
          <a:p>
            <a:pPr algn="ctr"/>
            <a:r>
              <a:rPr lang="id-ID" sz="1300" b="1" dirty="0">
                <a:solidFill>
                  <a:srgbClr val="FFFF00"/>
                </a:solidFill>
              </a:rPr>
              <a:t>INFRASTRUKTUR </a:t>
            </a:r>
          </a:p>
        </p:txBody>
      </p:sp>
      <p:sp>
        <p:nvSpPr>
          <p:cNvPr id="11" name="Rectangle 10"/>
          <p:cNvSpPr/>
          <p:nvPr/>
        </p:nvSpPr>
        <p:spPr>
          <a:xfrm>
            <a:off x="5066737" y="1461634"/>
            <a:ext cx="1403000" cy="553997"/>
          </a:xfrm>
          <a:prstGeom prst="rect">
            <a:avLst/>
          </a:prstGeom>
        </p:spPr>
        <p:txBody>
          <a:bodyPr wrap="square" lIns="121917" tIns="60958" rIns="121917" bIns="60958">
            <a:spAutoFit/>
          </a:bodyPr>
          <a:lstStyle/>
          <a:p>
            <a:pPr algn="ctr"/>
            <a:r>
              <a:rPr lang="id-ID" sz="1400" b="1" dirty="0">
                <a:solidFill>
                  <a:srgbClr val="FFFF00"/>
                </a:solidFill>
              </a:rPr>
              <a:t>SWASEMBADA PANGAN</a:t>
            </a:r>
          </a:p>
        </p:txBody>
      </p:sp>
      <p:pic>
        <p:nvPicPr>
          <p:cNvPr id="12"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8154196" y="3374579"/>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8276331" y="3564226"/>
            <a:ext cx="1441559" cy="584771"/>
          </a:xfrm>
          <a:prstGeom prst="rect">
            <a:avLst/>
          </a:prstGeom>
        </p:spPr>
        <p:txBody>
          <a:bodyPr wrap="square" lIns="121917" tIns="60958" rIns="121917" bIns="60958">
            <a:spAutoFit/>
          </a:bodyPr>
          <a:lstStyle/>
          <a:p>
            <a:pPr algn="ctr"/>
            <a:r>
              <a:rPr lang="id-ID" sz="1500" b="1" dirty="0">
                <a:solidFill>
                  <a:srgbClr val="FFFF00"/>
                </a:solidFill>
              </a:rPr>
              <a:t>PENUGASAN BUMN</a:t>
            </a:r>
          </a:p>
        </p:txBody>
      </p:sp>
      <p:pic>
        <p:nvPicPr>
          <p:cNvPr id="14"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910570" y="5540305"/>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5077783" y="5755603"/>
            <a:ext cx="1303344" cy="553997"/>
          </a:xfrm>
          <a:prstGeom prst="rect">
            <a:avLst/>
          </a:prstGeom>
        </p:spPr>
        <p:txBody>
          <a:bodyPr wrap="square" lIns="121917" tIns="60958" rIns="121917" bIns="60958">
            <a:spAutoFit/>
          </a:bodyPr>
          <a:lstStyle/>
          <a:p>
            <a:pPr algn="ctr"/>
            <a:r>
              <a:rPr lang="id-ID" sz="1400" b="1" dirty="0">
                <a:solidFill>
                  <a:srgbClr val="FFFF00"/>
                </a:solidFill>
              </a:rPr>
              <a:t>IMPOR BERSYARAT</a:t>
            </a:r>
          </a:p>
        </p:txBody>
      </p:sp>
      <p:pic>
        <p:nvPicPr>
          <p:cNvPr id="16"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4127" y="3241375"/>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asil gambar untuk arro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6921469" y="3252273"/>
            <a:ext cx="1344731" cy="120910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flipH="1">
            <a:off x="5140789" y="2164126"/>
            <a:ext cx="1209108" cy="120910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flipH="1" flipV="1">
            <a:off x="5129445" y="4331197"/>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asil gambar untuk BOX PNG"/>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4639833" y="3308500"/>
            <a:ext cx="2455264" cy="1141979"/>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4560756" y="3574785"/>
            <a:ext cx="2598351" cy="902811"/>
          </a:xfrm>
          <a:prstGeom prst="rect">
            <a:avLst/>
          </a:prstGeom>
        </p:spPr>
        <p:txBody>
          <a:bodyPr wrap="square" lIns="121917" tIns="60958" rIns="121917" bIns="60958">
            <a:spAutoFit/>
          </a:bodyPr>
          <a:lstStyle/>
          <a:p>
            <a:pPr algn="ctr"/>
            <a:r>
              <a:rPr lang="id-ID" sz="1600" b="1" dirty="0">
                <a:solidFill>
                  <a:srgbClr val="FFC000"/>
                </a:solidFill>
              </a:rPr>
              <a:t>KEBIJAKAN PANGAN </a:t>
            </a:r>
          </a:p>
          <a:p>
            <a:pPr algn="ctr"/>
            <a:r>
              <a:rPr lang="id-ID" sz="1600" b="1" dirty="0">
                <a:solidFill>
                  <a:srgbClr val="FFC000"/>
                </a:solidFill>
              </a:rPr>
              <a:t>PEMERINTAH PUSAT</a:t>
            </a:r>
          </a:p>
          <a:p>
            <a:pPr algn="ctr"/>
            <a:endParaRPr lang="id-ID" sz="1900" b="1" dirty="0">
              <a:solidFill>
                <a:srgbClr val="FFFF00"/>
              </a:solidFill>
            </a:endParaRPr>
          </a:p>
        </p:txBody>
      </p:sp>
      <p:pic>
        <p:nvPicPr>
          <p:cNvPr id="25"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826815" flipH="1" flipV="1">
            <a:off x="3912370" y="4239034"/>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3773185" flipV="1">
            <a:off x="6352165" y="4291557"/>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3773185" flipH="1">
            <a:off x="3930039" y="2190461"/>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asil gambar untuk arrow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826815">
            <a:off x="6369834" y="2242983"/>
            <a:ext cx="1209107" cy="120910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355890" y="5057514"/>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29"/>
          <p:cNvSpPr/>
          <p:nvPr/>
        </p:nvSpPr>
        <p:spPr>
          <a:xfrm>
            <a:off x="2454854" y="5191698"/>
            <a:ext cx="1487901" cy="738664"/>
          </a:xfrm>
          <a:prstGeom prst="rect">
            <a:avLst/>
          </a:prstGeom>
        </p:spPr>
        <p:txBody>
          <a:bodyPr wrap="square" lIns="121917" tIns="60958" rIns="121917" bIns="60958">
            <a:spAutoFit/>
          </a:bodyPr>
          <a:lstStyle/>
          <a:p>
            <a:pPr algn="ctr"/>
            <a:r>
              <a:rPr lang="id-ID" sz="1300" b="1" dirty="0">
                <a:solidFill>
                  <a:srgbClr val="FFFF00"/>
                </a:solidFill>
              </a:rPr>
              <a:t>PERBAIKAN STATISTIK PERTANIAN</a:t>
            </a:r>
          </a:p>
        </p:txBody>
      </p:sp>
      <p:pic>
        <p:nvPicPr>
          <p:cNvPr id="31"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465250" y="5057514"/>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7564214" y="5258792"/>
            <a:ext cx="1487901" cy="533480"/>
          </a:xfrm>
          <a:prstGeom prst="rect">
            <a:avLst/>
          </a:prstGeom>
        </p:spPr>
        <p:txBody>
          <a:bodyPr wrap="square" lIns="121917" tIns="60958" rIns="121917" bIns="60958">
            <a:spAutoFit/>
          </a:bodyPr>
          <a:lstStyle/>
          <a:p>
            <a:pPr algn="ctr"/>
            <a:r>
              <a:rPr lang="id-ID" sz="1300" b="1" dirty="0">
                <a:solidFill>
                  <a:srgbClr val="FFFF00"/>
                </a:solidFill>
              </a:rPr>
              <a:t>PERBAIKAN </a:t>
            </a:r>
          </a:p>
          <a:p>
            <a:pPr algn="ctr"/>
            <a:r>
              <a:rPr lang="id-ID" sz="1300" b="1" dirty="0">
                <a:solidFill>
                  <a:srgbClr val="FFFF00"/>
                </a:solidFill>
              </a:rPr>
              <a:t>TATA NIAGA</a:t>
            </a:r>
          </a:p>
        </p:txBody>
      </p:sp>
      <p:pic>
        <p:nvPicPr>
          <p:cNvPr id="33"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436162" y="1652319"/>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7535127" y="1873501"/>
            <a:ext cx="1487901" cy="523216"/>
          </a:xfrm>
          <a:prstGeom prst="rect">
            <a:avLst/>
          </a:prstGeom>
        </p:spPr>
        <p:txBody>
          <a:bodyPr wrap="square" lIns="121917" tIns="60958" rIns="121917" bIns="60958">
            <a:spAutoFit/>
          </a:bodyPr>
          <a:lstStyle/>
          <a:p>
            <a:pPr algn="ctr"/>
            <a:r>
              <a:rPr lang="id-ID" sz="1300" b="1" dirty="0">
                <a:solidFill>
                  <a:srgbClr val="FFFF00"/>
                </a:solidFill>
              </a:rPr>
              <a:t>PAKET </a:t>
            </a:r>
            <a:endParaRPr lang="id-ID" sz="1300" b="1" dirty="0" smtClean="0">
              <a:solidFill>
                <a:srgbClr val="FFFF00"/>
              </a:solidFill>
            </a:endParaRPr>
          </a:p>
          <a:p>
            <a:pPr algn="ctr"/>
            <a:r>
              <a:rPr lang="id-ID" sz="1300" b="1" dirty="0" smtClean="0">
                <a:solidFill>
                  <a:srgbClr val="FFFF00"/>
                </a:solidFill>
              </a:rPr>
              <a:t>KEBIJAKAN</a:t>
            </a:r>
            <a:endParaRPr lang="id-ID" sz="1300" b="1" dirty="0">
              <a:solidFill>
                <a:srgbClr val="FFFF00"/>
              </a:solidFill>
            </a:endParaRPr>
          </a:p>
        </p:txBody>
      </p:sp>
      <p:pic>
        <p:nvPicPr>
          <p:cNvPr id="35"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355890" y="1690419"/>
            <a:ext cx="168583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Rectangle 35"/>
          <p:cNvSpPr/>
          <p:nvPr/>
        </p:nvSpPr>
        <p:spPr>
          <a:xfrm>
            <a:off x="2454854" y="1895920"/>
            <a:ext cx="1487901" cy="533480"/>
          </a:xfrm>
          <a:prstGeom prst="rect">
            <a:avLst/>
          </a:prstGeom>
        </p:spPr>
        <p:txBody>
          <a:bodyPr wrap="square" lIns="121917" tIns="60958" rIns="121917" bIns="60958">
            <a:spAutoFit/>
          </a:bodyPr>
          <a:lstStyle/>
          <a:p>
            <a:pPr algn="ctr"/>
            <a:r>
              <a:rPr lang="id-ID" sz="1300" b="1" dirty="0">
                <a:solidFill>
                  <a:srgbClr val="FFFF00"/>
                </a:solidFill>
              </a:rPr>
              <a:t>PENINGKATAN PRODUKTIVITAS</a:t>
            </a:r>
          </a:p>
        </p:txBody>
      </p:sp>
    </p:spTree>
    <p:extLst>
      <p:ext uri="{BB962C8B-B14F-4D97-AF65-F5344CB8AC3E}">
        <p14:creationId xmlns:p14="http://schemas.microsoft.com/office/powerpoint/2010/main" xmlns="" val="32023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1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2000"/>
                                        <p:tgtEl>
                                          <p:spTgt spid="16"/>
                                        </p:tgtEl>
                                      </p:cBhvr>
                                    </p:animEffect>
                                  </p:childTnLst>
                                </p:cTn>
                              </p:par>
                              <p:par>
                                <p:cTn id="8" presetID="22" presetClass="entr" presetSubtype="8" repeatCount="1000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4" repeatCount="1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2000"/>
                                        <p:tgtEl>
                                          <p:spTgt spid="18"/>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2000"/>
                                        <p:tgtEl>
                                          <p:spTgt spid="19"/>
                                        </p:tgtEl>
                                      </p:cBhvr>
                                    </p:animEffect>
                                  </p:childTnLst>
                                </p:cTn>
                              </p:par>
                              <p:par>
                                <p:cTn id="17" presetID="22" presetClass="entr" presetSubtype="1" repeatCount="1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000"/>
                                        <p:tgtEl>
                                          <p:spTgt spid="25"/>
                                        </p:tgtEl>
                                      </p:cBhvr>
                                    </p:animEffect>
                                  </p:childTnLst>
                                </p:cTn>
                              </p:par>
                              <p:par>
                                <p:cTn id="20" presetID="22" presetClass="entr" presetSubtype="1" repeatCount="1000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2000"/>
                                        <p:tgtEl>
                                          <p:spTgt spid="26"/>
                                        </p:tgtEl>
                                      </p:cBhvr>
                                    </p:animEffect>
                                  </p:childTnLst>
                                </p:cTn>
                              </p:par>
                              <p:par>
                                <p:cTn id="23" presetID="22" presetClass="entr" presetSubtype="4" repeatCount="1000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2000"/>
                                        <p:tgtEl>
                                          <p:spTgt spid="27"/>
                                        </p:tgtEl>
                                      </p:cBhvr>
                                    </p:animEffect>
                                  </p:childTnLst>
                                </p:cTn>
                              </p:par>
                              <p:par>
                                <p:cTn id="26" presetID="22" presetClass="entr" presetSubtype="4" repeatCount="1000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592302"/>
            <a:ext cx="12191999" cy="3146362"/>
            <a:chOff x="1" y="1295880"/>
            <a:chExt cx="12191999" cy="3146362"/>
          </a:xfrm>
          <a:gradFill>
            <a:gsLst>
              <a:gs pos="100000">
                <a:srgbClr val="677179"/>
              </a:gs>
              <a:gs pos="83000">
                <a:srgbClr val="34393D">
                  <a:lumMod val="51000"/>
                </a:srgbClr>
              </a:gs>
              <a:gs pos="66000">
                <a:schemeClr val="tx1"/>
              </a:gs>
              <a:gs pos="100000">
                <a:schemeClr val="accent1">
                  <a:lumMod val="30000"/>
                  <a:lumOff val="70000"/>
                </a:schemeClr>
              </a:gs>
            </a:gsLst>
            <a:lin ang="10800000" scaled="1"/>
          </a:gradFill>
        </p:grpSpPr>
        <p:pic>
          <p:nvPicPr>
            <p:cNvPr id="2050" name="Picture 2" descr="Hasil gambar untuk inflation quotes"/>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14084" t="8051" r="19067" b="31069"/>
            <a:stretch/>
          </p:blipFill>
          <p:spPr bwMode="auto">
            <a:xfrm>
              <a:off x="5275057" y="1295880"/>
              <a:ext cx="6916943" cy="3146362"/>
            </a:xfrm>
            <a:prstGeom prst="rect">
              <a:avLst/>
            </a:prstGeom>
            <a:grpFill/>
            <a:extLst/>
          </p:spPr>
        </p:pic>
        <p:sp>
          <p:nvSpPr>
            <p:cNvPr id="3" name="Rectangle 2"/>
            <p:cNvSpPr/>
            <p:nvPr/>
          </p:nvSpPr>
          <p:spPr>
            <a:xfrm>
              <a:off x="1" y="1295880"/>
              <a:ext cx="5275056" cy="31463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Title 1"/>
          <p:cNvSpPr txBox="1">
            <a:spLocks/>
          </p:cNvSpPr>
          <p:nvPr/>
        </p:nvSpPr>
        <p:spPr>
          <a:xfrm>
            <a:off x="7511991" y="5309261"/>
            <a:ext cx="3989295" cy="523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id-ID" sz="4400" b="1" dirty="0" smtClean="0">
                <a:latin typeface="Agency FB" panose="020B0503020202020204" pitchFamily="34" charset="0"/>
              </a:rPr>
              <a:t>TERIMA </a:t>
            </a:r>
            <a:r>
              <a:rPr lang="id-ID" sz="4400" b="1" dirty="0" smtClean="0">
                <a:solidFill>
                  <a:srgbClr val="C00000"/>
                </a:solidFill>
                <a:latin typeface="Agency FB" panose="020B0503020202020204" pitchFamily="34" charset="0"/>
              </a:rPr>
              <a:t>KASIH</a:t>
            </a:r>
            <a:endParaRPr lang="en-US" sz="4400" b="1" dirty="0">
              <a:solidFill>
                <a:srgbClr val="C00000"/>
              </a:solidFill>
              <a:latin typeface="Agency FB" panose="020B0503020202020204" pitchFamily="34" charset="0"/>
            </a:endParaRPr>
          </a:p>
        </p:txBody>
      </p:sp>
      <p:sp>
        <p:nvSpPr>
          <p:cNvPr id="12" name="Rectangle 11"/>
          <p:cNvSpPr/>
          <p:nvPr/>
        </p:nvSpPr>
        <p:spPr>
          <a:xfrm>
            <a:off x="8886282" y="5729618"/>
            <a:ext cx="2634054" cy="355482"/>
          </a:xfrm>
          <a:prstGeom prst="rect">
            <a:avLst/>
          </a:prstGeom>
        </p:spPr>
        <p:txBody>
          <a:bodyPr wrap="none">
            <a:spAutoFit/>
          </a:bodyPr>
          <a:lstStyle/>
          <a:p>
            <a:pPr lvl="0" algn="r" defTabSz="1219170">
              <a:lnSpc>
                <a:spcPct val="90000"/>
              </a:lnSpc>
              <a:spcBef>
                <a:spcPct val="0"/>
              </a:spcBef>
              <a:defRPr/>
            </a:pPr>
            <a:r>
              <a:rPr lang="id-ID" b="1" dirty="0" smtClean="0">
                <a:latin typeface="Agency FB" panose="020B0503020202020204" pitchFamily="34" charset="0"/>
              </a:rPr>
              <a:t>SEKRETARIAT POKJANAS TPID</a:t>
            </a:r>
            <a:endParaRPr lang="id-ID" sz="1600" b="1" dirty="0">
              <a:latin typeface="Agency FB" panose="020B0503020202020204" pitchFamily="34" charset="0"/>
            </a:endParaRPr>
          </a:p>
        </p:txBody>
      </p:sp>
      <p:pic>
        <p:nvPicPr>
          <p:cNvPr id="13" name="Picture 2" descr="http://www.clker.com/cliparts/2/e/0/7/12422395911228769102Copyright_thin.svg.m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V="1">
            <a:off x="10083193" y="6029023"/>
            <a:ext cx="199135" cy="19913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10255432" y="5981519"/>
            <a:ext cx="1245854" cy="313932"/>
          </a:xfrm>
          <a:prstGeom prst="rect">
            <a:avLst/>
          </a:prstGeom>
        </p:spPr>
        <p:txBody>
          <a:bodyPr wrap="none">
            <a:spAutoFit/>
          </a:bodyPr>
          <a:lstStyle/>
          <a:p>
            <a:pPr lvl="0" algn="ctr" defTabSz="1219170">
              <a:lnSpc>
                <a:spcPct val="90000"/>
              </a:lnSpc>
              <a:spcBef>
                <a:spcPct val="0"/>
              </a:spcBef>
              <a:defRPr/>
            </a:pPr>
            <a:r>
              <a:rPr lang="id-ID" sz="1600" dirty="0" smtClean="0">
                <a:latin typeface="Agency FB" panose="020B0503020202020204" pitchFamily="34" charset="0"/>
              </a:rPr>
              <a:t>COPYRIGHT 2016</a:t>
            </a:r>
            <a:endParaRPr lang="id-ID" sz="1400" dirty="0">
              <a:latin typeface="Agency FB" panose="020B0503020202020204" pitchFamily="34" charset="0"/>
            </a:endParaRPr>
          </a:p>
        </p:txBody>
      </p:sp>
      <p:sp>
        <p:nvSpPr>
          <p:cNvPr id="2" name="Rectangle 1"/>
          <p:cNvSpPr/>
          <p:nvPr/>
        </p:nvSpPr>
        <p:spPr>
          <a:xfrm>
            <a:off x="1" y="4738664"/>
            <a:ext cx="6859570" cy="230832"/>
          </a:xfrm>
          <a:prstGeom prst="rect">
            <a:avLst/>
          </a:prstGeom>
        </p:spPr>
        <p:txBody>
          <a:bodyPr wrap="none">
            <a:spAutoFit/>
          </a:bodyPr>
          <a:lstStyle/>
          <a:p>
            <a:r>
              <a:rPr lang="id-ID" sz="900" b="1" i="1" dirty="0" smtClean="0"/>
              <a:t>*) Milton Friedman, Pemenang Nobel di bidang Ekonomi Moneter, penasehat ekonomi Presiden Ronald Reagan, serta PM Margaret Tatcher</a:t>
            </a:r>
            <a:endParaRPr lang="id-ID" sz="900" i="1" dirty="0"/>
          </a:p>
        </p:txBody>
      </p:sp>
    </p:spTree>
    <p:extLst>
      <p:ext uri="{BB962C8B-B14F-4D97-AF65-F5344CB8AC3E}">
        <p14:creationId xmlns:p14="http://schemas.microsoft.com/office/powerpoint/2010/main" xmlns="" val="40657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9584" y="4150482"/>
            <a:ext cx="10026171" cy="1107996"/>
          </a:xfrm>
          <a:prstGeom prst="rect">
            <a:avLst/>
          </a:prstGeom>
        </p:spPr>
        <p:txBody>
          <a:bodyPr wrap="square">
            <a:spAutoFit/>
          </a:bodyPr>
          <a:lstStyle/>
          <a:p>
            <a:r>
              <a:rPr lang="id-ID" sz="6600" b="1" dirty="0" smtClean="0">
                <a:solidFill>
                  <a:srgbClr val="C00000"/>
                </a:solidFill>
                <a:latin typeface="Agency FB" panose="020B0503020202020204" pitchFamily="34" charset="0"/>
              </a:rPr>
              <a:t>A</a:t>
            </a:r>
            <a:r>
              <a:rPr lang="id-ID" sz="4000" b="1" dirty="0" smtClean="0">
                <a:latin typeface="Agency FB" panose="020B0503020202020204" pitchFamily="34" charset="0"/>
              </a:rPr>
              <a:t>RAHAN </a:t>
            </a:r>
            <a:r>
              <a:rPr lang="id-ID" sz="4000" b="1" dirty="0">
                <a:latin typeface="Agency FB" panose="020B0503020202020204" pitchFamily="34" charset="0"/>
              </a:rPr>
              <a:t>PRESIDEN DI RAKORNAS VII TAHUN </a:t>
            </a:r>
            <a:r>
              <a:rPr lang="id-ID" sz="4000" b="1" dirty="0" smtClean="0">
                <a:latin typeface="Agency FB" panose="020B0503020202020204" pitchFamily="34" charset="0"/>
              </a:rPr>
              <a:t>2016</a:t>
            </a:r>
            <a:endParaRPr lang="id-ID" sz="3600" b="1" dirty="0">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835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963988" y="4875838"/>
            <a:ext cx="9154715" cy="514351"/>
          </a:xfrm>
          <a:prstGeom prst="rect">
            <a:avLst/>
          </a:prstGeom>
        </p:spPr>
        <p:txBody>
          <a:bodyPr vert="horz" lIns="109725" tIns="54863" rIns="109725" bIns="5486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d-ID" sz="2000" b="1" dirty="0">
                <a:latin typeface="+mn-lt"/>
                <a:ea typeface="+mn-ea"/>
                <a:cs typeface="+mn-cs"/>
              </a:rPr>
              <a:t>PEMERINTAH DAERAH </a:t>
            </a:r>
            <a:r>
              <a:rPr lang="en-US" sz="2000" b="1" dirty="0">
                <a:latin typeface="+mn-lt"/>
                <a:ea typeface="+mn-ea"/>
                <a:cs typeface="+mn-cs"/>
              </a:rPr>
              <a:t>AGAR MENGOPTIMALKAN KOORDINASI ANTAR </a:t>
            </a:r>
            <a:r>
              <a:rPr lang="id-ID" sz="2000" b="1" dirty="0">
                <a:latin typeface="+mn-lt"/>
                <a:ea typeface="+mn-ea"/>
                <a:cs typeface="+mn-cs"/>
              </a:rPr>
              <a:t>PEMANGKU KEPENTINGAN DI DAERAH UNTUK STABILISASI HARGA</a:t>
            </a:r>
            <a:endParaRPr lang="en-US" sz="2000" b="1" dirty="0">
              <a:latin typeface="+mn-lt"/>
              <a:ea typeface="+mn-ea"/>
              <a:cs typeface="+mn-cs"/>
            </a:endParaRPr>
          </a:p>
        </p:txBody>
      </p:sp>
      <p:pic>
        <p:nvPicPr>
          <p:cNvPr id="8" name="Picture 7" descr="http://www.aktual.com/wp-content/uploads/2015/06/Presiden-Jokowi-Terkesan-Ingin-Jual-Negara-Indonesia.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251"/>
          <a:stretch/>
        </p:blipFill>
        <p:spPr bwMode="auto">
          <a:xfrm>
            <a:off x="8772318" y="3381555"/>
            <a:ext cx="3443494" cy="3493379"/>
          </a:xfrm>
          <a:prstGeom prst="rect">
            <a:avLst/>
          </a:prstGeom>
          <a:noFill/>
          <a:effectLst>
            <a:softEdge rad="12700"/>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731817" y="7329345"/>
            <a:ext cx="1581716" cy="430887"/>
          </a:xfrm>
          <a:prstGeom prst="rect">
            <a:avLst/>
          </a:prstGeom>
        </p:spPr>
        <p:txBody>
          <a:bodyPr wrap="none" lIns="121917" tIns="60958" rIns="121917" bIns="60958">
            <a:spAutoFit/>
          </a:bodyPr>
          <a:lstStyle/>
          <a:p>
            <a:r>
              <a:rPr lang="id-ID" sz="2000" dirty="0"/>
              <a:t>Kompas.com</a:t>
            </a:r>
          </a:p>
        </p:txBody>
      </p:sp>
      <p:sp>
        <p:nvSpPr>
          <p:cNvPr id="4" name="Rectangle 3"/>
          <p:cNvSpPr/>
          <p:nvPr/>
        </p:nvSpPr>
        <p:spPr>
          <a:xfrm>
            <a:off x="976801" y="3964612"/>
            <a:ext cx="9340393" cy="517064"/>
          </a:xfrm>
          <a:prstGeom prst="rect">
            <a:avLst/>
          </a:prstGeom>
        </p:spPr>
        <p:txBody>
          <a:bodyPr vert="horz" lIns="109725" tIns="54863" rIns="109725" bIns="54863" rtlCol="0" anchor="ctr">
            <a:noAutofit/>
          </a:bodyPr>
          <a:lstStyle/>
          <a:p>
            <a:pPr>
              <a:spcBef>
                <a:spcPct val="0"/>
              </a:spcBef>
            </a:pPr>
            <a:r>
              <a:rPr lang="id-ID" sz="2000" b="1" dirty="0"/>
              <a:t>PEMERINTAH DAERAH</a:t>
            </a:r>
            <a:r>
              <a:rPr lang="id-ID" sz="2000" dirty="0"/>
              <a:t> </a:t>
            </a:r>
            <a:r>
              <a:rPr lang="id-ID" sz="2000" b="1" dirty="0"/>
              <a:t>AGAR </a:t>
            </a:r>
            <a:r>
              <a:rPr lang="en-US" sz="2000" b="1" dirty="0"/>
              <a:t>LEBIH CEPAT TANGGAP UTK MENGATASI MASALAH </a:t>
            </a:r>
            <a:r>
              <a:rPr lang="id-ID" sz="2000" b="1" dirty="0"/>
              <a:t>INFRASTRUKTUR DISTRIBUSI PANGAN DAERAH</a:t>
            </a:r>
            <a:r>
              <a:rPr lang="id-ID" sz="2000" dirty="0"/>
              <a:t> </a:t>
            </a:r>
            <a:r>
              <a:rPr lang="id-ID" sz="2000" b="1" dirty="0"/>
              <a:t>DAN  SEGERA MELAKUKAN PERBAIKAN YANG DIPERLUKAN</a:t>
            </a:r>
            <a:endParaRPr lang="id-ID" sz="2000" b="1" dirty="0">
              <a:latin typeface="+mj-lt"/>
              <a:ea typeface="+mj-ea"/>
              <a:cs typeface="+mj-cs"/>
            </a:endParaRPr>
          </a:p>
        </p:txBody>
      </p:sp>
      <p:sp>
        <p:nvSpPr>
          <p:cNvPr id="6" name="Rectangle 5"/>
          <p:cNvSpPr/>
          <p:nvPr/>
        </p:nvSpPr>
        <p:spPr>
          <a:xfrm>
            <a:off x="928935" y="5592146"/>
            <a:ext cx="8854640" cy="738664"/>
          </a:xfrm>
          <a:prstGeom prst="rect">
            <a:avLst/>
          </a:prstGeom>
        </p:spPr>
        <p:txBody>
          <a:bodyPr wrap="square" lIns="121917" tIns="60958" rIns="121917" bIns="60958">
            <a:spAutoFit/>
          </a:bodyPr>
          <a:lstStyle/>
          <a:p>
            <a:r>
              <a:rPr lang="id-ID" sz="2000" b="1" dirty="0"/>
              <a:t>PEMERINTAH AKAN MEMPERKUAT KEBIJAKAN UNTUK MEMASTIKAN KETERSEDIAAN DAN KETERJANGKAUAN PANGAN BAGI MASYARAKAT</a:t>
            </a:r>
            <a:endParaRPr lang="id-ID" sz="2000" dirty="0"/>
          </a:p>
        </p:txBody>
      </p:sp>
      <p:sp>
        <p:nvSpPr>
          <p:cNvPr id="7" name="Rectangle 6"/>
          <p:cNvSpPr/>
          <p:nvPr/>
        </p:nvSpPr>
        <p:spPr>
          <a:xfrm>
            <a:off x="946220" y="2902081"/>
            <a:ext cx="10453577" cy="738664"/>
          </a:xfrm>
          <a:prstGeom prst="rect">
            <a:avLst/>
          </a:prstGeom>
        </p:spPr>
        <p:txBody>
          <a:bodyPr wrap="square" lIns="121917" tIns="60958" rIns="121917" bIns="60958">
            <a:spAutoFit/>
          </a:bodyPr>
          <a:lstStyle/>
          <a:p>
            <a:r>
              <a:rPr lang="id-ID" sz="2000" b="1" dirty="0"/>
              <a:t>PEMERINTAH DAERAH</a:t>
            </a:r>
            <a:r>
              <a:rPr lang="id-ID" sz="2000" dirty="0"/>
              <a:t> </a:t>
            </a:r>
            <a:r>
              <a:rPr lang="id-ID" sz="2000" b="1" dirty="0"/>
              <a:t>AGAR MERUMUSKAN</a:t>
            </a:r>
            <a:r>
              <a:rPr lang="en-US" sz="2000" b="1" dirty="0"/>
              <a:t> TEROBOSAN KEBIJAKAN</a:t>
            </a:r>
            <a:r>
              <a:rPr lang="id-ID" sz="2000" b="1" dirty="0"/>
              <a:t> YG DIPERLUKAN UNTUK MENDUKUNG PENGENDALIAN HARGA DISERTA ALOKASI ANGGARAN YANG MEMADAI</a:t>
            </a:r>
          </a:p>
        </p:txBody>
      </p:sp>
      <p:sp>
        <p:nvSpPr>
          <p:cNvPr id="9" name="Rectangle 8"/>
          <p:cNvSpPr/>
          <p:nvPr/>
        </p:nvSpPr>
        <p:spPr>
          <a:xfrm>
            <a:off x="924321" y="1986118"/>
            <a:ext cx="9807451" cy="738664"/>
          </a:xfrm>
          <a:prstGeom prst="rect">
            <a:avLst/>
          </a:prstGeom>
        </p:spPr>
        <p:txBody>
          <a:bodyPr wrap="square" lIns="121917" tIns="60958" rIns="121917" bIns="60958">
            <a:spAutoFit/>
          </a:bodyPr>
          <a:lstStyle/>
          <a:p>
            <a:r>
              <a:rPr lang="id-ID" sz="2000" b="1" dirty="0"/>
              <a:t>PEMERINTAH DAERAH </a:t>
            </a:r>
            <a:r>
              <a:rPr lang="en-US" sz="2000" b="1" dirty="0"/>
              <a:t>HARUS MEMPERCEPAT </a:t>
            </a:r>
            <a:r>
              <a:rPr lang="id-ID" sz="2000" b="1" dirty="0"/>
              <a:t>REALISASI APBD </a:t>
            </a:r>
            <a:r>
              <a:rPr lang="en-US" sz="2000" b="1" dirty="0"/>
              <a:t>UTK MENDORONG</a:t>
            </a:r>
            <a:r>
              <a:rPr lang="id-ID" sz="2000" b="1" dirty="0"/>
              <a:t> PERTUMBUHAN EKONOMI DAERAH</a:t>
            </a:r>
            <a:r>
              <a:rPr lang="en-US" sz="2000" b="1" dirty="0"/>
              <a:t> DAN DALAM RANGKA PENGENDALIAN HARGA</a:t>
            </a:r>
            <a:endParaRPr lang="id-ID" sz="2000" b="1" dirty="0"/>
          </a:p>
        </p:txBody>
      </p:sp>
      <p:pic>
        <p:nvPicPr>
          <p:cNvPr id="1040" name="Picture 16" descr="http://www.bu.edu/cgcm/files/2012/03/128220-simple-red-square-icon-alphanumeric-number-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5676" y="1164670"/>
            <a:ext cx="843381" cy="84338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924322" y="1224738"/>
            <a:ext cx="10876616" cy="738664"/>
          </a:xfrm>
          <a:prstGeom prst="rect">
            <a:avLst/>
          </a:prstGeom>
        </p:spPr>
        <p:txBody>
          <a:bodyPr wrap="square" lIns="121917" tIns="60958" rIns="121917" bIns="60958">
            <a:spAutoFit/>
          </a:bodyPr>
          <a:lstStyle/>
          <a:p>
            <a:r>
              <a:rPr lang="id-ID" sz="2000" b="1" dirty="0"/>
              <a:t>PEMERINTAH DAERAH PERLU MEMBERI PERHATIAN </a:t>
            </a:r>
            <a:r>
              <a:rPr lang="en-US" sz="2000" b="1" dirty="0"/>
              <a:t>TIDAK HANYA </a:t>
            </a:r>
            <a:r>
              <a:rPr lang="id-ID" sz="2000" b="1" dirty="0"/>
              <a:t>PADA PENCAPAIAN PERTUMBUHAN EKONOMI </a:t>
            </a:r>
            <a:r>
              <a:rPr lang="en-US" sz="2000" b="1" dirty="0"/>
              <a:t>NAMUN JUGA </a:t>
            </a:r>
            <a:r>
              <a:rPr lang="id-ID" sz="2000" b="1" dirty="0"/>
              <a:t>PENGENDALIAN INFLASI</a:t>
            </a:r>
          </a:p>
        </p:txBody>
      </p:sp>
      <p:pic>
        <p:nvPicPr>
          <p:cNvPr id="1042" name="Picture 18" descr="http://www.bu.edu/cgcm/files/2012/03/128221-simple-red-square-icon-alphanumeric-number-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5676" y="1949196"/>
            <a:ext cx="843381" cy="843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www.bu.edu/cgcm/files/2012/03/128222-simple-red-square-icon-alphanumeric-number-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5687" y="2876499"/>
            <a:ext cx="843381" cy="843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cdn.mysitemyway.com/etc-mysitemyway/icons/legacy-previews/icons/simple-red-square-icons-alphanumeric/128223-simple-red-square-icon-alphanumeric-number-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0352" y="3693286"/>
            <a:ext cx="843381" cy="843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cdn.mysitemyway.com/etc-mysitemyway/icons/legacy-previews/icons/simple-red-square-icons-alphanumeric/128224-simple-red-square-icon-alphanumeric-number-5.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8228" y="4723647"/>
            <a:ext cx="843381" cy="843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http://cdn.mysitemyway.com/etc-mysitemyway/icons/legacy-previews/icons-256/simple-red-square-icons-alphanumeric/128225-simple-red-square-icon-alphanumeric-number-6.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2338" y="5556441"/>
            <a:ext cx="843381" cy="84338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p:cNvSpPr/>
          <p:nvPr/>
        </p:nvSpPr>
        <p:spPr>
          <a:xfrm>
            <a:off x="-379288" y="169420"/>
            <a:ext cx="10575711" cy="707886"/>
          </a:xfrm>
          <a:prstGeom prst="rect">
            <a:avLst/>
          </a:prstGeom>
        </p:spPr>
        <p:txBody>
          <a:bodyPr wrap="square">
            <a:spAutoFit/>
          </a:bodyPr>
          <a:lstStyle/>
          <a:p>
            <a:pPr algn="r"/>
            <a:r>
              <a:rPr lang="en-US" sz="4000" b="1" dirty="0" smtClean="0">
                <a:solidFill>
                  <a:srgbClr val="C00000"/>
                </a:solidFill>
              </a:rPr>
              <a:t>A</a:t>
            </a:r>
            <a:r>
              <a:rPr lang="en-US" sz="3600" b="1" dirty="0" smtClean="0">
                <a:solidFill>
                  <a:srgbClr val="C00000"/>
                </a:solidFill>
              </a:rPr>
              <a:t>RAHAN PRESIDEN PADA RAKORNAS VII TPID 2016</a:t>
            </a:r>
            <a:endParaRPr lang="id-ID" sz="3600" b="1" dirty="0" smtClean="0">
              <a:solidFill>
                <a:srgbClr val="C00000"/>
              </a:solidFill>
            </a:endParaRPr>
          </a:p>
        </p:txBody>
      </p:sp>
      <p:pic>
        <p:nvPicPr>
          <p:cNvPr id="20" name="Picture 4" descr="Hasil gambar untuk transparent GLASS 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122708"/>
            <a:ext cx="1421720" cy="1354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pPr/>
              <a:t>4</a:t>
            </a:fld>
            <a:endParaRPr lang="id-ID"/>
          </a:p>
        </p:txBody>
      </p:sp>
    </p:spTree>
    <p:extLst>
      <p:ext uri="{BB962C8B-B14F-4D97-AF65-F5344CB8AC3E}">
        <p14:creationId xmlns:p14="http://schemas.microsoft.com/office/powerpoint/2010/main" xmlns="" val="91395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8634" y="4150482"/>
            <a:ext cx="10026171" cy="1107996"/>
          </a:xfrm>
          <a:prstGeom prst="rect">
            <a:avLst/>
          </a:prstGeom>
        </p:spPr>
        <p:txBody>
          <a:bodyPr wrap="square">
            <a:spAutoFit/>
          </a:bodyPr>
          <a:lstStyle/>
          <a:p>
            <a:r>
              <a:rPr lang="id-ID" sz="6600" b="1" dirty="0" smtClean="0">
                <a:solidFill>
                  <a:srgbClr val="C00000"/>
                </a:solidFill>
                <a:latin typeface="Agency FB" panose="020B0503020202020204" pitchFamily="34" charset="0"/>
              </a:rPr>
              <a:t>I</a:t>
            </a:r>
            <a:r>
              <a:rPr lang="id-ID" sz="4000" b="1" dirty="0" smtClean="0">
                <a:latin typeface="Agency FB" panose="020B0503020202020204" pitchFamily="34" charset="0"/>
              </a:rPr>
              <a:t>MPLEMENTASI </a:t>
            </a:r>
            <a:r>
              <a:rPr lang="id-ID" sz="4000" b="1" dirty="0">
                <a:latin typeface="Agency FB" panose="020B0503020202020204" pitchFamily="34" charset="0"/>
              </a:rPr>
              <a:t>ARAHAN PRESIDEN DI TINGKAT </a:t>
            </a:r>
            <a:r>
              <a:rPr lang="id-ID" sz="4000" b="1" dirty="0" smtClean="0">
                <a:latin typeface="Agency FB" panose="020B0503020202020204" pitchFamily="34" charset="0"/>
              </a:rPr>
              <a:t>DAERAH</a:t>
            </a:r>
            <a:endParaRPr lang="id-ID" sz="4000" b="1" dirty="0">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24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6</a:t>
            </a:fld>
            <a:endParaRPr lang="id-ID" dirty="0">
              <a:solidFill>
                <a:schemeClr val="tx1"/>
              </a:solidFill>
            </a:endParaRPr>
          </a:p>
        </p:txBody>
      </p:sp>
      <p:sp>
        <p:nvSpPr>
          <p:cNvPr id="6" name="Rectangle 5"/>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a:t>
            </a:r>
            <a:endParaRPr lang="id-ID" sz="1200" b="1" dirty="0">
              <a:solidFill>
                <a:srgbClr val="C00000"/>
              </a:solidFill>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559500" y="600046"/>
            <a:ext cx="11137199" cy="683264"/>
          </a:xfrm>
          <a:prstGeom prst="rect">
            <a:avLst/>
          </a:prstGeom>
        </p:spPr>
        <p:txBody>
          <a:bodyPr wrap="square">
            <a:spAutoFit/>
          </a:bodyPr>
          <a:lstStyle/>
          <a:p>
            <a:pPr>
              <a:lnSpc>
                <a:spcPct val="80000"/>
              </a:lnSpc>
            </a:pPr>
            <a:r>
              <a:rPr lang="id-ID" sz="2400" b="1" dirty="0" smtClean="0"/>
              <a:t>PEMERINTAH </a:t>
            </a:r>
            <a:r>
              <a:rPr lang="id-ID" sz="2400" b="1" dirty="0"/>
              <a:t>DAERAH PERLU MEMBERI PERHATIAN </a:t>
            </a:r>
            <a:r>
              <a:rPr lang="en-US" sz="2400" b="1" dirty="0"/>
              <a:t>TIDAK HANYA </a:t>
            </a:r>
            <a:r>
              <a:rPr lang="id-ID" sz="2400" b="1" dirty="0"/>
              <a:t>PADA PENCAPAIAN PERTUMBUHAN EKONOMI </a:t>
            </a:r>
            <a:r>
              <a:rPr lang="en-US" sz="2400" b="1" dirty="0"/>
              <a:t>NAMUN JUGA </a:t>
            </a:r>
            <a:r>
              <a:rPr lang="id-ID" sz="2400" b="1" dirty="0"/>
              <a:t>PENGENDALIAN INFLASI</a:t>
            </a:r>
          </a:p>
        </p:txBody>
      </p:sp>
      <p:pic>
        <p:nvPicPr>
          <p:cNvPr id="54" name="Picture 2" descr="Hasil gambar untuk BOX 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009715" y="1737551"/>
            <a:ext cx="2326355"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Hasil gambar untuk BOX 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6438715" y="1737551"/>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Rectangle 55"/>
          <p:cNvSpPr/>
          <p:nvPr/>
        </p:nvSpPr>
        <p:spPr>
          <a:xfrm>
            <a:off x="3277479" y="1881789"/>
            <a:ext cx="1790825" cy="677104"/>
          </a:xfrm>
          <a:prstGeom prst="rect">
            <a:avLst/>
          </a:prstGeom>
        </p:spPr>
        <p:txBody>
          <a:bodyPr wrap="square" lIns="121917" tIns="60958" rIns="121917" bIns="60958">
            <a:spAutoFit/>
          </a:bodyPr>
          <a:lstStyle/>
          <a:p>
            <a:pPr algn="ctr"/>
            <a:r>
              <a:rPr lang="id-ID" b="1" dirty="0" smtClean="0">
                <a:solidFill>
                  <a:srgbClr val="FFFF00"/>
                </a:solidFill>
              </a:rPr>
              <a:t>PERTUMBUHAN EKONOMI</a:t>
            </a:r>
            <a:endParaRPr lang="id-ID" b="1" dirty="0">
              <a:solidFill>
                <a:srgbClr val="FFFF00"/>
              </a:solidFill>
            </a:endParaRPr>
          </a:p>
        </p:txBody>
      </p:sp>
      <p:sp>
        <p:nvSpPr>
          <p:cNvPr id="57" name="Rectangle 56"/>
          <p:cNvSpPr/>
          <p:nvPr/>
        </p:nvSpPr>
        <p:spPr>
          <a:xfrm>
            <a:off x="6677903" y="1881883"/>
            <a:ext cx="1790825" cy="677104"/>
          </a:xfrm>
          <a:prstGeom prst="rect">
            <a:avLst/>
          </a:prstGeom>
        </p:spPr>
        <p:txBody>
          <a:bodyPr wrap="square" lIns="121917" tIns="60958" rIns="121917" bIns="60958">
            <a:spAutoFit/>
          </a:bodyPr>
          <a:lstStyle/>
          <a:p>
            <a:pPr algn="ctr"/>
            <a:r>
              <a:rPr lang="id-ID" b="1" dirty="0" smtClean="0">
                <a:solidFill>
                  <a:srgbClr val="FFFF00"/>
                </a:solidFill>
              </a:rPr>
              <a:t>INFLASI YANG TERKENDALI</a:t>
            </a:r>
            <a:endParaRPr lang="id-ID" b="1" dirty="0">
              <a:solidFill>
                <a:srgbClr val="FFFF00"/>
              </a:solidFill>
            </a:endParaRPr>
          </a:p>
        </p:txBody>
      </p:sp>
      <p:pic>
        <p:nvPicPr>
          <p:cNvPr id="58"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2023" y="3396547"/>
            <a:ext cx="3366633" cy="1118715"/>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Rectangle 58"/>
          <p:cNvSpPr/>
          <p:nvPr/>
        </p:nvSpPr>
        <p:spPr>
          <a:xfrm>
            <a:off x="4575159" y="3648131"/>
            <a:ext cx="2900362" cy="677104"/>
          </a:xfrm>
          <a:prstGeom prst="rect">
            <a:avLst/>
          </a:prstGeom>
        </p:spPr>
        <p:txBody>
          <a:bodyPr wrap="square" lIns="121917" tIns="60958" rIns="121917" bIns="60958">
            <a:spAutoFit/>
          </a:bodyPr>
          <a:lstStyle/>
          <a:p>
            <a:pPr algn="ctr"/>
            <a:r>
              <a:rPr lang="id-ID" b="1" dirty="0" smtClean="0">
                <a:solidFill>
                  <a:srgbClr val="FFFF00"/>
                </a:solidFill>
              </a:rPr>
              <a:t>PERTUMBUHAN EKONOMI  YANG BERKUALITAS</a:t>
            </a:r>
            <a:endParaRPr lang="id-ID" b="1" dirty="0">
              <a:solidFill>
                <a:srgbClr val="FFFF00"/>
              </a:solidFill>
            </a:endParaRPr>
          </a:p>
        </p:txBody>
      </p:sp>
      <p:pic>
        <p:nvPicPr>
          <p:cNvPr id="60"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285037" y="4985481"/>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Rectangle 60"/>
          <p:cNvSpPr/>
          <p:nvPr/>
        </p:nvSpPr>
        <p:spPr>
          <a:xfrm>
            <a:off x="1461524" y="5216092"/>
            <a:ext cx="1911079" cy="492438"/>
          </a:xfrm>
          <a:prstGeom prst="rect">
            <a:avLst/>
          </a:prstGeom>
        </p:spPr>
        <p:txBody>
          <a:bodyPr wrap="square" lIns="121917" tIns="60958" rIns="121917" bIns="60958">
            <a:spAutoFit/>
          </a:bodyPr>
          <a:lstStyle/>
          <a:p>
            <a:pPr algn="ctr"/>
            <a:r>
              <a:rPr lang="id-ID" sz="1200" b="1" dirty="0" smtClean="0">
                <a:solidFill>
                  <a:srgbClr val="FFFF00"/>
                </a:solidFill>
              </a:rPr>
              <a:t>DAYA BELI MASYARAKAT YANG TERJAGA</a:t>
            </a:r>
            <a:endParaRPr lang="id-ID" sz="1200" b="1" dirty="0">
              <a:solidFill>
                <a:srgbClr val="FFFF00"/>
              </a:solidFill>
            </a:endParaRPr>
          </a:p>
        </p:txBody>
      </p:sp>
      <p:pic>
        <p:nvPicPr>
          <p:cNvPr id="62"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611392" y="4985481"/>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Rectangle 62"/>
          <p:cNvSpPr/>
          <p:nvPr/>
        </p:nvSpPr>
        <p:spPr>
          <a:xfrm>
            <a:off x="3776779" y="5238708"/>
            <a:ext cx="1911079" cy="492438"/>
          </a:xfrm>
          <a:prstGeom prst="rect">
            <a:avLst/>
          </a:prstGeom>
        </p:spPr>
        <p:txBody>
          <a:bodyPr wrap="square" lIns="121917" tIns="60958" rIns="121917" bIns="60958">
            <a:spAutoFit/>
          </a:bodyPr>
          <a:lstStyle/>
          <a:p>
            <a:pPr algn="ctr"/>
            <a:r>
              <a:rPr lang="id-ID" sz="1200" b="1" dirty="0" smtClean="0">
                <a:solidFill>
                  <a:srgbClr val="FFFF00"/>
                </a:solidFill>
              </a:rPr>
              <a:t>IKLIM INVESTASI YANG LEBIH BAIK</a:t>
            </a:r>
            <a:endParaRPr lang="id-ID" sz="1200" b="1" dirty="0">
              <a:solidFill>
                <a:srgbClr val="FFFF00"/>
              </a:solidFill>
            </a:endParaRPr>
          </a:p>
        </p:txBody>
      </p:sp>
      <p:pic>
        <p:nvPicPr>
          <p:cNvPr id="64"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857717" y="4985481"/>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Rectangle 64"/>
          <p:cNvSpPr/>
          <p:nvPr/>
        </p:nvSpPr>
        <p:spPr>
          <a:xfrm>
            <a:off x="6053788" y="5238708"/>
            <a:ext cx="1911079" cy="492438"/>
          </a:xfrm>
          <a:prstGeom prst="rect">
            <a:avLst/>
          </a:prstGeom>
        </p:spPr>
        <p:txBody>
          <a:bodyPr wrap="square" lIns="121917" tIns="60958" rIns="121917" bIns="60958">
            <a:spAutoFit/>
          </a:bodyPr>
          <a:lstStyle/>
          <a:p>
            <a:pPr algn="ctr"/>
            <a:r>
              <a:rPr lang="id-ID" sz="1200" b="1" dirty="0" smtClean="0">
                <a:solidFill>
                  <a:srgbClr val="FFFF00"/>
                </a:solidFill>
              </a:rPr>
              <a:t>MENINGKATNYA TABUNGAN MASYARAKAT</a:t>
            </a:r>
            <a:endParaRPr lang="id-ID" sz="1200" b="1" dirty="0">
              <a:solidFill>
                <a:srgbClr val="FFFF00"/>
              </a:solidFill>
            </a:endParaRPr>
          </a:p>
        </p:txBody>
      </p:sp>
      <p:pic>
        <p:nvPicPr>
          <p:cNvPr id="66" name="Picture 2" descr="Hasil gambar untuk BOX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8104042" y="4985481"/>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Rectangle 66"/>
          <p:cNvSpPr/>
          <p:nvPr/>
        </p:nvSpPr>
        <p:spPr>
          <a:xfrm>
            <a:off x="8311679" y="5238708"/>
            <a:ext cx="1911079" cy="492438"/>
          </a:xfrm>
          <a:prstGeom prst="rect">
            <a:avLst/>
          </a:prstGeom>
        </p:spPr>
        <p:txBody>
          <a:bodyPr wrap="square" lIns="121917" tIns="60958" rIns="121917" bIns="60958">
            <a:spAutoFit/>
          </a:bodyPr>
          <a:lstStyle/>
          <a:p>
            <a:pPr algn="ctr"/>
            <a:r>
              <a:rPr lang="id-ID" sz="1200" b="1" dirty="0" smtClean="0">
                <a:solidFill>
                  <a:srgbClr val="FFFF00"/>
                </a:solidFill>
              </a:rPr>
              <a:t>BEBAN APBD YANG BERKURANG</a:t>
            </a:r>
            <a:endParaRPr lang="id-ID" sz="1200" b="1" dirty="0">
              <a:solidFill>
                <a:srgbClr val="FFFF00"/>
              </a:solidFill>
            </a:endParaRPr>
          </a:p>
        </p:txBody>
      </p:sp>
      <p:pic>
        <p:nvPicPr>
          <p:cNvPr id="1030" name="Picture 6" descr="Hasil gambar untuk TRANSPARENT plus sign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78335" y="1737551"/>
            <a:ext cx="965580"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2157487" y="4452063"/>
            <a:ext cx="994967" cy="74131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4307355" y="4445714"/>
            <a:ext cx="994967" cy="74131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6528752" y="4424799"/>
            <a:ext cx="994967" cy="74131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8739466" y="4379486"/>
            <a:ext cx="994967" cy="74131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4459216" y="2858992"/>
            <a:ext cx="994967" cy="74131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asil gambar untuk transparent ARROW images "/>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6523411" y="2809792"/>
            <a:ext cx="994967" cy="741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90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10000" fill="remove"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000"/>
                                        <p:tgtEl>
                                          <p:spTgt spid="22"/>
                                        </p:tgtEl>
                                      </p:cBhvr>
                                    </p:animEffect>
                                  </p:childTnLst>
                                </p:cTn>
                              </p:par>
                              <p:par>
                                <p:cTn id="8" presetID="22" presetClass="entr" presetSubtype="1" repeatCount="10000" fill="remove"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2000"/>
                                        <p:tgtEl>
                                          <p:spTgt spid="24"/>
                                        </p:tgtEl>
                                      </p:cBhvr>
                                    </p:animEffect>
                                  </p:childTnLst>
                                </p:cTn>
                              </p:par>
                              <p:par>
                                <p:cTn id="11" presetID="22" presetClass="entr" presetSubtype="1" repeatCount="10000" fill="remove"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2000"/>
                                        <p:tgtEl>
                                          <p:spTgt spid="25"/>
                                        </p:tgtEl>
                                      </p:cBhvr>
                                    </p:animEffect>
                                  </p:childTnLst>
                                </p:cTn>
                              </p:par>
                              <p:par>
                                <p:cTn id="14" presetID="22" presetClass="entr" presetSubtype="1" repeatCount="10000" fill="remove"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2000"/>
                                        <p:tgtEl>
                                          <p:spTgt spid="26"/>
                                        </p:tgtEl>
                                      </p:cBhvr>
                                    </p:animEffect>
                                  </p:childTnLst>
                                </p:cTn>
                              </p:par>
                              <p:par>
                                <p:cTn id="17" presetID="22" presetClass="entr" presetSubtype="1" repeatCount="10000" fill="remove"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2000"/>
                                        <p:tgtEl>
                                          <p:spTgt spid="27"/>
                                        </p:tgtEl>
                                      </p:cBhvr>
                                    </p:animEffect>
                                  </p:childTnLst>
                                </p:cTn>
                              </p:par>
                              <p:par>
                                <p:cTn id="20" presetID="22" presetClass="entr" presetSubtype="1" repeatCount="10000" fill="remove"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7</a:t>
            </a:fld>
            <a:endParaRPr lang="id-ID" dirty="0">
              <a:solidFill>
                <a:schemeClr val="tx1"/>
              </a:solidFill>
            </a:endParaRPr>
          </a:p>
        </p:txBody>
      </p:sp>
      <p:sp>
        <p:nvSpPr>
          <p:cNvPr id="20" name="Rectangle 19"/>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a:t>
            </a:r>
            <a:endParaRPr lang="id-ID" sz="1200" b="1" dirty="0">
              <a:solidFill>
                <a:srgbClr val="C00000"/>
              </a:solidFill>
              <a:latin typeface="Agency FB" panose="020B0503020202020204" pitchFamily="34" charset="0"/>
            </a:endParaRPr>
          </a:p>
        </p:txBody>
      </p:sp>
      <p:pic>
        <p:nvPicPr>
          <p:cNvPr id="2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559501" y="615203"/>
            <a:ext cx="11299124" cy="590931"/>
          </a:xfrm>
          <a:prstGeom prst="rect">
            <a:avLst/>
          </a:prstGeom>
        </p:spPr>
        <p:txBody>
          <a:bodyPr wrap="square">
            <a:spAutoFit/>
          </a:bodyPr>
          <a:lstStyle/>
          <a:p>
            <a:pPr>
              <a:lnSpc>
                <a:spcPct val="80000"/>
              </a:lnSpc>
            </a:pPr>
            <a:r>
              <a:rPr lang="id-ID" sz="2000" b="1" dirty="0" smtClean="0"/>
              <a:t>PEMERINTAH </a:t>
            </a:r>
            <a:r>
              <a:rPr lang="id-ID" sz="2000" b="1" dirty="0"/>
              <a:t>DAERAH PERLU MEMBERI PERHATIAN </a:t>
            </a:r>
            <a:r>
              <a:rPr lang="en-US" sz="2000" b="1" dirty="0"/>
              <a:t>TIDAK HANYA </a:t>
            </a:r>
            <a:r>
              <a:rPr lang="id-ID" sz="2000" b="1" dirty="0"/>
              <a:t>PADA PENCAPAIAN PERTUMBUHAN EKONOMI </a:t>
            </a:r>
            <a:r>
              <a:rPr lang="en-US" sz="2000" b="1" dirty="0"/>
              <a:t>NAMUN JUGA </a:t>
            </a:r>
            <a:r>
              <a:rPr lang="id-ID" sz="2000" b="1" dirty="0"/>
              <a:t>PENGENDALIAN INFLASI</a:t>
            </a:r>
          </a:p>
        </p:txBody>
      </p:sp>
      <p:pic>
        <p:nvPicPr>
          <p:cNvPr id="18"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38632" y="1522761"/>
            <a:ext cx="2944003" cy="82590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392" y="1536289"/>
            <a:ext cx="2944003" cy="82590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3552402" y="1715926"/>
            <a:ext cx="1848084" cy="415494"/>
          </a:xfrm>
          <a:prstGeom prst="rect">
            <a:avLst/>
          </a:prstGeom>
        </p:spPr>
        <p:txBody>
          <a:bodyPr wrap="square" lIns="121917" tIns="60958" rIns="121917" bIns="60958">
            <a:spAutoFit/>
          </a:bodyPr>
          <a:lstStyle/>
          <a:p>
            <a:pPr algn="ctr"/>
            <a:r>
              <a:rPr lang="id-ID" sz="1900" b="1" dirty="0">
                <a:solidFill>
                  <a:srgbClr val="FFFF00"/>
                </a:solidFill>
              </a:rPr>
              <a:t>KELANCARAN </a:t>
            </a:r>
          </a:p>
        </p:txBody>
      </p:sp>
      <p:sp>
        <p:nvSpPr>
          <p:cNvPr id="24" name="Rectangle 23"/>
          <p:cNvSpPr/>
          <p:nvPr/>
        </p:nvSpPr>
        <p:spPr>
          <a:xfrm>
            <a:off x="779981" y="1741324"/>
            <a:ext cx="1790825" cy="415494"/>
          </a:xfrm>
          <a:prstGeom prst="rect">
            <a:avLst/>
          </a:prstGeom>
        </p:spPr>
        <p:txBody>
          <a:bodyPr wrap="square" lIns="121917" tIns="60958" rIns="121917" bIns="60958">
            <a:spAutoFit/>
          </a:bodyPr>
          <a:lstStyle/>
          <a:p>
            <a:pPr algn="ctr"/>
            <a:r>
              <a:rPr lang="id-ID" sz="1900" b="1" dirty="0">
                <a:solidFill>
                  <a:srgbClr val="FFFF00"/>
                </a:solidFill>
              </a:rPr>
              <a:t>KOMUNIKASI</a:t>
            </a:r>
          </a:p>
        </p:txBody>
      </p:sp>
      <p:pic>
        <p:nvPicPr>
          <p:cNvPr id="25"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52573" y="1510892"/>
            <a:ext cx="2944003" cy="825905"/>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25"/>
          <p:cNvSpPr/>
          <p:nvPr/>
        </p:nvSpPr>
        <p:spPr>
          <a:xfrm>
            <a:off x="8774595" y="1715926"/>
            <a:ext cx="3168352" cy="415494"/>
          </a:xfrm>
          <a:prstGeom prst="rect">
            <a:avLst/>
          </a:prstGeom>
        </p:spPr>
        <p:txBody>
          <a:bodyPr wrap="square" lIns="121917" tIns="60958" rIns="121917" bIns="60958">
            <a:spAutoFit/>
          </a:bodyPr>
          <a:lstStyle/>
          <a:p>
            <a:pPr algn="ctr"/>
            <a:r>
              <a:rPr lang="id-ID" sz="1900" b="1" dirty="0">
                <a:solidFill>
                  <a:srgbClr val="FFFF00"/>
                </a:solidFill>
              </a:rPr>
              <a:t>KETERSEDIAAN </a:t>
            </a:r>
          </a:p>
        </p:txBody>
      </p:sp>
      <p:pic>
        <p:nvPicPr>
          <p:cNvPr id="27" name="Picture 2" descr="Hasil gambar untuk BOX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14253" y="1510892"/>
            <a:ext cx="2944003" cy="825905"/>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p:nvSpPr>
        <p:spPr>
          <a:xfrm>
            <a:off x="5818192" y="1721967"/>
            <a:ext cx="3108445" cy="415494"/>
          </a:xfrm>
          <a:prstGeom prst="rect">
            <a:avLst/>
          </a:prstGeom>
        </p:spPr>
        <p:txBody>
          <a:bodyPr wrap="square" lIns="121917" tIns="60958" rIns="121917" bIns="60958">
            <a:spAutoFit/>
          </a:bodyPr>
          <a:lstStyle/>
          <a:p>
            <a:pPr algn="ctr"/>
            <a:r>
              <a:rPr lang="id-ID" sz="1900" b="1" dirty="0">
                <a:solidFill>
                  <a:srgbClr val="FFFF00"/>
                </a:solidFill>
              </a:rPr>
              <a:t>KETERJANGKAUAN</a:t>
            </a:r>
          </a:p>
        </p:txBody>
      </p:sp>
      <p:sp>
        <p:nvSpPr>
          <p:cNvPr id="29" name="Rectangle 28"/>
          <p:cNvSpPr/>
          <p:nvPr/>
        </p:nvSpPr>
        <p:spPr>
          <a:xfrm>
            <a:off x="478055" y="2655453"/>
            <a:ext cx="2263860" cy="1354217"/>
          </a:xfrm>
          <a:prstGeom prst="rect">
            <a:avLst/>
          </a:prstGeom>
        </p:spPr>
        <p:txBody>
          <a:bodyPr wrap="square" lIns="121917" tIns="60958" rIns="121917" bIns="60958">
            <a:spAutoFit/>
          </a:bodyPr>
          <a:lstStyle/>
          <a:p>
            <a:pPr algn="ctr"/>
            <a:r>
              <a:rPr lang="id-ID" sz="1600" b="1" dirty="0"/>
              <a:t>PENGELOLAAN EKSPEKTASI PASAR </a:t>
            </a:r>
          </a:p>
          <a:p>
            <a:pPr algn="ctr"/>
            <a:endParaRPr lang="id-ID" sz="1600" b="1" dirty="0"/>
          </a:p>
          <a:p>
            <a:pPr algn="ctr"/>
            <a:r>
              <a:rPr lang="id-ID" sz="1600" b="1" dirty="0"/>
              <a:t>KETERBUKAAN INFORMASI HARGA</a:t>
            </a:r>
          </a:p>
        </p:txBody>
      </p:sp>
      <p:sp>
        <p:nvSpPr>
          <p:cNvPr id="30" name="Rectangle 29"/>
          <p:cNvSpPr/>
          <p:nvPr/>
        </p:nvSpPr>
        <p:spPr>
          <a:xfrm>
            <a:off x="3153279" y="2623583"/>
            <a:ext cx="2639944" cy="2585323"/>
          </a:xfrm>
          <a:prstGeom prst="rect">
            <a:avLst/>
          </a:prstGeom>
        </p:spPr>
        <p:txBody>
          <a:bodyPr wrap="square" lIns="121917" tIns="60958" rIns="121917" bIns="60958">
            <a:spAutoFit/>
          </a:bodyPr>
          <a:lstStyle/>
          <a:p>
            <a:pPr algn="ctr"/>
            <a:r>
              <a:rPr lang="id-ID" sz="1600" b="1" dirty="0"/>
              <a:t>SARANA PRASARANA </a:t>
            </a:r>
          </a:p>
          <a:p>
            <a:pPr algn="ctr"/>
            <a:r>
              <a:rPr lang="id-ID" sz="1600" b="1" dirty="0"/>
              <a:t>YANG MEMADAI </a:t>
            </a:r>
          </a:p>
          <a:p>
            <a:pPr algn="ctr"/>
            <a:endParaRPr lang="id-ID" sz="1600" b="1" dirty="0"/>
          </a:p>
          <a:p>
            <a:pPr algn="ctr"/>
            <a:r>
              <a:rPr lang="id-ID" sz="1600" b="1" dirty="0"/>
              <a:t>PENGAWASAN</a:t>
            </a:r>
          </a:p>
          <a:p>
            <a:pPr algn="ctr"/>
            <a:endParaRPr lang="id-ID" sz="1600" b="1" dirty="0"/>
          </a:p>
          <a:p>
            <a:pPr algn="ctr"/>
            <a:r>
              <a:rPr lang="id-ID" sz="1600" b="1" dirty="0"/>
              <a:t>SINERGI DENGAN DAERAH/PROVINSI </a:t>
            </a:r>
          </a:p>
          <a:p>
            <a:pPr algn="ctr"/>
            <a:r>
              <a:rPr lang="id-ID" sz="1600" b="1" dirty="0"/>
              <a:t>SEKITAR</a:t>
            </a:r>
          </a:p>
          <a:p>
            <a:pPr algn="ctr"/>
            <a:endParaRPr lang="id-ID" sz="1600" b="1" dirty="0"/>
          </a:p>
          <a:p>
            <a:pPr algn="ctr"/>
            <a:endParaRPr lang="id-ID" sz="1600" b="1" dirty="0"/>
          </a:p>
        </p:txBody>
      </p:sp>
      <p:sp>
        <p:nvSpPr>
          <p:cNvPr id="31" name="Rectangle 30"/>
          <p:cNvSpPr/>
          <p:nvPr/>
        </p:nvSpPr>
        <p:spPr>
          <a:xfrm>
            <a:off x="6009475" y="2627121"/>
            <a:ext cx="2639944" cy="2092880"/>
          </a:xfrm>
          <a:prstGeom prst="rect">
            <a:avLst/>
          </a:prstGeom>
        </p:spPr>
        <p:txBody>
          <a:bodyPr wrap="square" lIns="121917" tIns="60958" rIns="121917" bIns="60958">
            <a:spAutoFit/>
          </a:bodyPr>
          <a:lstStyle/>
          <a:p>
            <a:pPr algn="ctr"/>
            <a:r>
              <a:rPr lang="id-ID" sz="1600" b="1" dirty="0"/>
              <a:t>INTERVENSI PEMDA (ALOKASI ANGGARAN YANG CUKUP: CADANGAN PANGAN, OP, SUBSIDI) </a:t>
            </a:r>
          </a:p>
          <a:p>
            <a:pPr algn="ctr"/>
            <a:endParaRPr lang="id-ID" sz="1600" b="1" dirty="0"/>
          </a:p>
          <a:p>
            <a:pPr algn="ctr"/>
            <a:r>
              <a:rPr lang="id-ID" sz="1600" b="1" dirty="0"/>
              <a:t>PENUGASAN BUMD</a:t>
            </a:r>
          </a:p>
          <a:p>
            <a:pPr algn="ctr"/>
            <a:endParaRPr lang="id-ID" sz="1600" b="1" dirty="0"/>
          </a:p>
          <a:p>
            <a:pPr algn="ctr"/>
            <a:r>
              <a:rPr lang="id-ID" sz="1600" b="1" dirty="0"/>
              <a:t> INSPEKSI</a:t>
            </a:r>
          </a:p>
        </p:txBody>
      </p:sp>
      <p:sp>
        <p:nvSpPr>
          <p:cNvPr id="32" name="Rectangle 31"/>
          <p:cNvSpPr/>
          <p:nvPr/>
        </p:nvSpPr>
        <p:spPr>
          <a:xfrm>
            <a:off x="8900580" y="2588594"/>
            <a:ext cx="2726289" cy="2339101"/>
          </a:xfrm>
          <a:prstGeom prst="rect">
            <a:avLst/>
          </a:prstGeom>
        </p:spPr>
        <p:txBody>
          <a:bodyPr wrap="square" lIns="121917" tIns="60958" rIns="121917" bIns="60958">
            <a:spAutoFit/>
          </a:bodyPr>
          <a:lstStyle/>
          <a:p>
            <a:pPr algn="ctr"/>
            <a:r>
              <a:rPr lang="id-ID" sz="1600" b="1" dirty="0"/>
              <a:t>JUMLAH PASAR YG MEMADAI</a:t>
            </a:r>
          </a:p>
          <a:p>
            <a:pPr algn="ctr"/>
            <a:endParaRPr lang="id-ID" sz="1600" b="1" dirty="0"/>
          </a:p>
          <a:p>
            <a:pPr algn="ctr"/>
            <a:r>
              <a:rPr lang="id-ID" sz="1600" b="1" dirty="0"/>
              <a:t>PENGAWASAN PASAR </a:t>
            </a:r>
          </a:p>
          <a:p>
            <a:pPr algn="ctr"/>
            <a:r>
              <a:rPr lang="id-ID" sz="1600" b="1" dirty="0"/>
              <a:t>DAN PERGUDANGAN </a:t>
            </a:r>
          </a:p>
          <a:p>
            <a:pPr algn="ctr"/>
            <a:endParaRPr lang="id-ID" sz="1600" b="1" dirty="0"/>
          </a:p>
          <a:p>
            <a:pPr algn="ctr"/>
            <a:r>
              <a:rPr lang="id-ID" sz="1600" b="1" dirty="0"/>
              <a:t>PENINGKATAN PRODUKSI </a:t>
            </a:r>
          </a:p>
          <a:p>
            <a:pPr algn="ctr"/>
            <a:endParaRPr lang="id-ID" sz="1600" b="1" dirty="0"/>
          </a:p>
          <a:p>
            <a:pPr algn="ctr"/>
            <a:r>
              <a:rPr lang="id-ID" sz="1600" b="1" dirty="0"/>
              <a:t>KERJASAMA ANTAR DAERAH</a:t>
            </a:r>
          </a:p>
        </p:txBody>
      </p:sp>
      <p:pic>
        <p:nvPicPr>
          <p:cNvPr id="33" name="Picture 2" descr="Hasil gambar untuk BOX PNG"/>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0" y="5403522"/>
            <a:ext cx="11951667" cy="616468"/>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2991584" y="5551271"/>
            <a:ext cx="6035781" cy="369332"/>
          </a:xfrm>
          <a:prstGeom prst="rect">
            <a:avLst/>
          </a:prstGeom>
        </p:spPr>
        <p:txBody>
          <a:bodyPr wrap="square" lIns="121917" tIns="60958" rIns="121917" bIns="60958">
            <a:spAutoFit/>
          </a:bodyPr>
          <a:lstStyle/>
          <a:p>
            <a:pPr algn="ctr"/>
            <a:r>
              <a:rPr lang="id-ID" sz="1600" b="1" dirty="0">
                <a:solidFill>
                  <a:schemeClr val="bg1">
                    <a:lumMod val="95000"/>
                  </a:schemeClr>
                </a:solidFill>
              </a:rPr>
              <a:t>PROGRAM KERJA DAN ALOKASI ANGGARAN YANG MEMADAI</a:t>
            </a:r>
          </a:p>
        </p:txBody>
      </p:sp>
      <p:pic>
        <p:nvPicPr>
          <p:cNvPr id="35" name="Picture 2" descr="Hasil gambar untuk BOX PNG"/>
          <p:cNvPicPr>
            <a:picLocks noChangeAspect="1" noChangeArrowheads="1"/>
          </p:cNvPicPr>
          <p:nvPr/>
        </p:nvPicPr>
        <p:blipFill>
          <a:blip r:embed="rId7">
            <a:duotone>
              <a:prstClr val="black"/>
              <a:schemeClr val="accent4">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8112224" y="6032672"/>
            <a:ext cx="3360373" cy="51563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asil gambar untuk BOX PNG"/>
          <p:cNvPicPr>
            <a:picLocks noChangeAspect="1" noChangeArrowheads="1"/>
          </p:cNvPicPr>
          <p:nvPr/>
        </p:nvPicPr>
        <p:blipFill>
          <a:blip r:embed="rId7">
            <a:duotone>
              <a:prstClr val="black"/>
              <a:schemeClr val="accent4">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99184" y="6044438"/>
            <a:ext cx="3360373" cy="51563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p:cNvSpPr/>
          <p:nvPr/>
        </p:nvSpPr>
        <p:spPr>
          <a:xfrm>
            <a:off x="1113367" y="6158395"/>
            <a:ext cx="2154443" cy="353939"/>
          </a:xfrm>
          <a:prstGeom prst="rect">
            <a:avLst/>
          </a:prstGeom>
        </p:spPr>
        <p:txBody>
          <a:bodyPr wrap="square" lIns="121917" tIns="60958" rIns="121917" bIns="60958">
            <a:spAutoFit/>
          </a:bodyPr>
          <a:lstStyle/>
          <a:p>
            <a:pPr algn="ctr"/>
            <a:r>
              <a:rPr lang="id-ID" sz="1500" b="1" dirty="0"/>
              <a:t>JANGKA PENDEK</a:t>
            </a:r>
          </a:p>
        </p:txBody>
      </p:sp>
      <p:pic>
        <p:nvPicPr>
          <p:cNvPr id="38" name="Picture 2" descr="Hasil gambar untuk BOX PNG"/>
          <p:cNvPicPr>
            <a:picLocks noChangeAspect="1" noChangeArrowheads="1"/>
          </p:cNvPicPr>
          <p:nvPr/>
        </p:nvPicPr>
        <p:blipFill>
          <a:blip r:embed="rId7">
            <a:duotone>
              <a:prstClr val="black"/>
              <a:schemeClr val="accent4">
                <a:tint val="45000"/>
                <a:satMod val="400000"/>
              </a:schemeClr>
            </a:duotone>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4482763" y="6044438"/>
            <a:ext cx="3360373" cy="515633"/>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angle 38"/>
          <p:cNvSpPr/>
          <p:nvPr/>
        </p:nvSpPr>
        <p:spPr>
          <a:xfrm>
            <a:off x="5055849" y="6158395"/>
            <a:ext cx="2154443" cy="353939"/>
          </a:xfrm>
          <a:prstGeom prst="rect">
            <a:avLst/>
          </a:prstGeom>
        </p:spPr>
        <p:txBody>
          <a:bodyPr wrap="square" lIns="121917" tIns="60958" rIns="121917" bIns="60958">
            <a:spAutoFit/>
          </a:bodyPr>
          <a:lstStyle/>
          <a:p>
            <a:pPr algn="ctr"/>
            <a:r>
              <a:rPr lang="id-ID" sz="1500" b="1" dirty="0"/>
              <a:t>JANGKA MENENGAH</a:t>
            </a:r>
          </a:p>
        </p:txBody>
      </p:sp>
      <p:sp>
        <p:nvSpPr>
          <p:cNvPr id="40" name="Rectangle 39"/>
          <p:cNvSpPr/>
          <p:nvPr/>
        </p:nvSpPr>
        <p:spPr>
          <a:xfrm>
            <a:off x="8742091" y="6141216"/>
            <a:ext cx="2154443" cy="353939"/>
          </a:xfrm>
          <a:prstGeom prst="rect">
            <a:avLst/>
          </a:prstGeom>
        </p:spPr>
        <p:txBody>
          <a:bodyPr wrap="square" lIns="121917" tIns="60958" rIns="121917" bIns="60958">
            <a:spAutoFit/>
          </a:bodyPr>
          <a:lstStyle/>
          <a:p>
            <a:pPr algn="ctr"/>
            <a:r>
              <a:rPr lang="id-ID" sz="1500" b="1" dirty="0"/>
              <a:t>JANGKA PANJANG</a:t>
            </a:r>
          </a:p>
        </p:txBody>
      </p:sp>
      <p:pic>
        <p:nvPicPr>
          <p:cNvPr id="41" name="Picture 4" descr="Hasil gambar untuk transparent ARROW images "/>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236142" y="2290075"/>
            <a:ext cx="3737632" cy="278476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4" descr="Hasil gambar untuk transparent ARROW images "/>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2627124" y="2280329"/>
            <a:ext cx="3737632" cy="2784761"/>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4" descr="Hasil gambar untuk transparent ARROW images "/>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5469800" y="2269633"/>
            <a:ext cx="3737632" cy="2784761"/>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4" descr="Hasil gambar untuk transparent ARROW images "/>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8470977" y="2277110"/>
            <a:ext cx="3737632" cy="27847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14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10000" fill="remove"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2000"/>
                                        <p:tgtEl>
                                          <p:spTgt spid="43"/>
                                        </p:tgtEl>
                                      </p:cBhvr>
                                    </p:animEffect>
                                  </p:childTnLst>
                                </p:cTn>
                              </p:par>
                              <p:par>
                                <p:cTn id="8" presetID="22" presetClass="entr" presetSubtype="1" repeatCount="10000" fill="remove"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2000"/>
                                        <p:tgtEl>
                                          <p:spTgt spid="42"/>
                                        </p:tgtEl>
                                      </p:cBhvr>
                                    </p:animEffect>
                                  </p:childTnLst>
                                </p:cTn>
                              </p:par>
                              <p:par>
                                <p:cTn id="11" presetID="22" presetClass="entr" presetSubtype="1" repeatCount="10000" fill="remove"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2000"/>
                                        <p:tgtEl>
                                          <p:spTgt spid="41"/>
                                        </p:tgtEl>
                                      </p:cBhvr>
                                    </p:animEffect>
                                  </p:childTnLst>
                                </p:cTn>
                              </p:par>
                              <p:par>
                                <p:cTn id="14" presetID="22" presetClass="entr" presetSubtype="1" repeatCount="10000" fill="remove"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8</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28827" y="552620"/>
            <a:ext cx="11299124" cy="707886"/>
          </a:xfrm>
          <a:prstGeom prst="rect">
            <a:avLst/>
          </a:prstGeom>
        </p:spPr>
        <p:txBody>
          <a:bodyPr wrap="square">
            <a:spAutoFit/>
          </a:bodyPr>
          <a:lstStyle/>
          <a:p>
            <a:r>
              <a:rPr lang="id-ID" sz="2000" b="1" dirty="0"/>
              <a:t>PEMERINTAH DAERAH </a:t>
            </a:r>
            <a:r>
              <a:rPr lang="en-US" sz="2000" b="1" dirty="0"/>
              <a:t>HARUS MEMPERCEPAT </a:t>
            </a:r>
            <a:r>
              <a:rPr lang="id-ID" sz="2000" b="1" dirty="0"/>
              <a:t>REALISASI APBD </a:t>
            </a:r>
            <a:r>
              <a:rPr lang="en-US" sz="2000" b="1" dirty="0"/>
              <a:t>UTK MENDORONG</a:t>
            </a:r>
            <a:r>
              <a:rPr lang="id-ID" sz="2000" b="1" dirty="0"/>
              <a:t> PERTUMBUHAN EKONOMI DAERAH</a:t>
            </a:r>
            <a:r>
              <a:rPr lang="en-US" sz="2000" b="1" dirty="0"/>
              <a:t> DAN DALAM RANGKA PENGENDALIAN HARGA</a:t>
            </a:r>
            <a:endParaRPr lang="id-ID" sz="2000" b="1" dirty="0"/>
          </a:p>
        </p:txBody>
      </p:sp>
      <p:pic>
        <p:nvPicPr>
          <p:cNvPr id="58"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05595" y="1785775"/>
            <a:ext cx="3366633" cy="1118715"/>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Rectangle 58"/>
          <p:cNvSpPr/>
          <p:nvPr/>
        </p:nvSpPr>
        <p:spPr>
          <a:xfrm>
            <a:off x="4450435" y="1982154"/>
            <a:ext cx="2900362" cy="677104"/>
          </a:xfrm>
          <a:prstGeom prst="rect">
            <a:avLst/>
          </a:prstGeom>
        </p:spPr>
        <p:txBody>
          <a:bodyPr wrap="square" lIns="121917" tIns="60958" rIns="121917" bIns="60958">
            <a:spAutoFit/>
          </a:bodyPr>
          <a:lstStyle/>
          <a:p>
            <a:pPr algn="ctr"/>
            <a:r>
              <a:rPr lang="id-ID" b="1" dirty="0" smtClean="0">
                <a:solidFill>
                  <a:srgbClr val="FFFF00"/>
                </a:solidFill>
              </a:rPr>
              <a:t>MANFAAT PERCEPATAN </a:t>
            </a:r>
          </a:p>
          <a:p>
            <a:pPr algn="ctr"/>
            <a:r>
              <a:rPr lang="id-ID" b="1" dirty="0" smtClean="0">
                <a:solidFill>
                  <a:srgbClr val="FFFF00"/>
                </a:solidFill>
              </a:rPr>
              <a:t>REALISASI</a:t>
            </a:r>
            <a:r>
              <a:rPr lang="id-ID" b="1" dirty="0">
                <a:solidFill>
                  <a:srgbClr val="FFFF00"/>
                </a:solidFill>
              </a:rPr>
              <a:t> </a:t>
            </a:r>
            <a:r>
              <a:rPr lang="id-ID" b="1" dirty="0" smtClean="0">
                <a:solidFill>
                  <a:srgbClr val="FFFF00"/>
                </a:solidFill>
              </a:rPr>
              <a:t>APBD</a:t>
            </a:r>
            <a:endParaRPr lang="id-ID" b="1" dirty="0">
              <a:solidFill>
                <a:srgbClr val="FFFF00"/>
              </a:solidFill>
            </a:endParaRPr>
          </a:p>
        </p:txBody>
      </p:sp>
      <p:pic>
        <p:nvPicPr>
          <p:cNvPr id="60" name="Picture 2" descr="Hasil gambar untuk BOX 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02636" y="3206469"/>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Rectangle 60"/>
          <p:cNvSpPr/>
          <p:nvPr/>
        </p:nvSpPr>
        <p:spPr>
          <a:xfrm>
            <a:off x="462696" y="3367363"/>
            <a:ext cx="1911079" cy="677104"/>
          </a:xfrm>
          <a:prstGeom prst="rect">
            <a:avLst/>
          </a:prstGeom>
        </p:spPr>
        <p:txBody>
          <a:bodyPr wrap="square" lIns="121917" tIns="60958" rIns="121917" bIns="60958">
            <a:spAutoFit/>
          </a:bodyPr>
          <a:lstStyle/>
          <a:p>
            <a:pPr algn="ctr"/>
            <a:r>
              <a:rPr lang="id-ID" sz="1200" b="1" dirty="0" smtClean="0">
                <a:solidFill>
                  <a:srgbClr val="FFFF00"/>
                </a:solidFill>
              </a:rPr>
              <a:t>MEMPERCEPAT PERGERAKAN EKONOMI DAERAH</a:t>
            </a:r>
            <a:endParaRPr lang="id-ID" sz="1200" b="1" dirty="0">
              <a:solidFill>
                <a:srgbClr val="FFFF00"/>
              </a:solidFill>
            </a:endParaRPr>
          </a:p>
        </p:txBody>
      </p:sp>
      <p:pic>
        <p:nvPicPr>
          <p:cNvPr id="62" name="Picture 2" descr="Hasil gambar untuk BOX 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628991" y="3206469"/>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Rectangle 62"/>
          <p:cNvSpPr/>
          <p:nvPr/>
        </p:nvSpPr>
        <p:spPr>
          <a:xfrm>
            <a:off x="2796614" y="3367363"/>
            <a:ext cx="1911079" cy="677104"/>
          </a:xfrm>
          <a:prstGeom prst="rect">
            <a:avLst/>
          </a:prstGeom>
        </p:spPr>
        <p:txBody>
          <a:bodyPr wrap="square" lIns="121917" tIns="60958" rIns="121917" bIns="60958">
            <a:spAutoFit/>
          </a:bodyPr>
          <a:lstStyle/>
          <a:p>
            <a:pPr algn="ctr"/>
            <a:r>
              <a:rPr lang="id-ID" sz="1200" b="1" dirty="0" smtClean="0">
                <a:solidFill>
                  <a:srgbClr val="FFFF00"/>
                </a:solidFill>
              </a:rPr>
              <a:t>KUALITAS PEKERJAAN/OUTPUT YANG LEBIH BAIK</a:t>
            </a:r>
            <a:endParaRPr lang="id-ID" sz="1200" b="1" dirty="0">
              <a:solidFill>
                <a:srgbClr val="FFFF00"/>
              </a:solidFill>
            </a:endParaRPr>
          </a:p>
        </p:txBody>
      </p:sp>
      <p:pic>
        <p:nvPicPr>
          <p:cNvPr id="64" name="Picture 2" descr="Hasil gambar untuk BOX 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875316" y="3206469"/>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Rectangle 64"/>
          <p:cNvSpPr/>
          <p:nvPr/>
        </p:nvSpPr>
        <p:spPr>
          <a:xfrm>
            <a:off x="5069882" y="3359726"/>
            <a:ext cx="1911079" cy="677104"/>
          </a:xfrm>
          <a:prstGeom prst="rect">
            <a:avLst/>
          </a:prstGeom>
        </p:spPr>
        <p:txBody>
          <a:bodyPr wrap="square" lIns="121917" tIns="60958" rIns="121917" bIns="60958">
            <a:spAutoFit/>
          </a:bodyPr>
          <a:lstStyle/>
          <a:p>
            <a:pPr algn="ctr"/>
            <a:r>
              <a:rPr lang="id-ID" sz="1200" b="1" dirty="0" smtClean="0">
                <a:solidFill>
                  <a:srgbClr val="FFFF00"/>
                </a:solidFill>
              </a:rPr>
              <a:t>MENYELESAIKAN PROGRAM DAN KEGIATAN TEPAT WAKTU</a:t>
            </a:r>
            <a:endParaRPr lang="id-ID" sz="1200" b="1" dirty="0">
              <a:solidFill>
                <a:srgbClr val="FFFF00"/>
              </a:solidFill>
            </a:endParaRPr>
          </a:p>
        </p:txBody>
      </p:sp>
      <p:pic>
        <p:nvPicPr>
          <p:cNvPr id="66" name="Picture 2" descr="Hasil gambar untuk BOX 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121641" y="3206469"/>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Rectangle 66"/>
          <p:cNvSpPr/>
          <p:nvPr/>
        </p:nvSpPr>
        <p:spPr>
          <a:xfrm>
            <a:off x="7346532" y="3308744"/>
            <a:ext cx="1911079" cy="769437"/>
          </a:xfrm>
          <a:prstGeom prst="rect">
            <a:avLst/>
          </a:prstGeom>
        </p:spPr>
        <p:txBody>
          <a:bodyPr wrap="square" lIns="121917" tIns="60958" rIns="121917" bIns="60958">
            <a:spAutoFit/>
          </a:bodyPr>
          <a:lstStyle/>
          <a:p>
            <a:pPr algn="ctr"/>
            <a:r>
              <a:rPr lang="id-ID" sz="1400" b="1" dirty="0" smtClean="0">
                <a:solidFill>
                  <a:srgbClr val="FFFF00"/>
                </a:solidFill>
              </a:rPr>
              <a:t>SILPA YANG RENDAH = PERENCANAAN &amp; KINERJA YANG BAIK</a:t>
            </a:r>
            <a:endParaRPr lang="id-ID" sz="1400" b="1" dirty="0">
              <a:solidFill>
                <a:srgbClr val="FFFF00"/>
              </a:solidFill>
            </a:endParaRPr>
          </a:p>
        </p:txBody>
      </p:sp>
      <p:pic>
        <p:nvPicPr>
          <p:cNvPr id="21" name="Picture 2" descr="Hasil gambar untuk BOX 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9367966" y="3215488"/>
            <a:ext cx="2326355"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9575603" y="3348628"/>
            <a:ext cx="1911079" cy="677104"/>
          </a:xfrm>
          <a:prstGeom prst="rect">
            <a:avLst/>
          </a:prstGeom>
        </p:spPr>
        <p:txBody>
          <a:bodyPr wrap="square" lIns="121917" tIns="60958" rIns="121917" bIns="60958">
            <a:spAutoFit/>
          </a:bodyPr>
          <a:lstStyle/>
          <a:p>
            <a:pPr algn="ctr"/>
            <a:r>
              <a:rPr lang="id-ID" sz="1200" b="1" dirty="0" smtClean="0">
                <a:solidFill>
                  <a:srgbClr val="FFFF00"/>
                </a:solidFill>
              </a:rPr>
              <a:t>MEMUNGKINKAN DETEKSI DINI HAMBATAN PELAKSANAAN KEGIATAN</a:t>
            </a:r>
            <a:endParaRPr lang="id-ID" sz="1200" b="1" dirty="0">
              <a:solidFill>
                <a:srgbClr val="FFFF00"/>
              </a:solidFill>
            </a:endParaRPr>
          </a:p>
        </p:txBody>
      </p:sp>
      <p:sp>
        <p:nvSpPr>
          <p:cNvPr id="19" name="Rectangle 18"/>
          <p:cNvSpPr/>
          <p:nvPr/>
        </p:nvSpPr>
        <p:spPr>
          <a:xfrm>
            <a:off x="559501" y="274596"/>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II</a:t>
            </a:r>
            <a:endParaRPr lang="id-ID" sz="1200" b="1" dirty="0">
              <a:solidFill>
                <a:srgbClr val="C00000"/>
              </a:solidFill>
              <a:latin typeface="Agency FB" panose="020B0503020202020204" pitchFamily="34" charset="0"/>
            </a:endParaRPr>
          </a:p>
        </p:txBody>
      </p:sp>
      <p:pic>
        <p:nvPicPr>
          <p:cNvPr id="20" name="Picture 2" descr="Hasil gambar untuk BOX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05595" y="4574863"/>
            <a:ext cx="3366633" cy="1118715"/>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4450435" y="4823001"/>
            <a:ext cx="2900362" cy="677104"/>
          </a:xfrm>
          <a:prstGeom prst="rect">
            <a:avLst/>
          </a:prstGeom>
        </p:spPr>
        <p:txBody>
          <a:bodyPr wrap="square" lIns="121917" tIns="60958" rIns="121917" bIns="60958">
            <a:spAutoFit/>
          </a:bodyPr>
          <a:lstStyle/>
          <a:p>
            <a:pPr algn="ctr"/>
            <a:r>
              <a:rPr lang="id-ID" b="1" dirty="0" smtClean="0">
                <a:solidFill>
                  <a:srgbClr val="FFFF00"/>
                </a:solidFill>
              </a:rPr>
              <a:t>PELAYANAN  MASYARAKAT YANG LEBIH BAIK</a:t>
            </a:r>
            <a:endParaRPr lang="id-ID" b="1" dirty="0">
              <a:solidFill>
                <a:srgbClr val="FFFF00"/>
              </a:solidFill>
            </a:endParaRPr>
          </a:p>
        </p:txBody>
      </p:sp>
      <p:pic>
        <p:nvPicPr>
          <p:cNvPr id="25" name="Picture 4" descr="Hasil gambar untuk transparent GLASS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77316"/>
            <a:ext cx="1768264" cy="168465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Hasil gambar untuk transparent ARROW images "/>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572279" y="2828032"/>
            <a:ext cx="2064680" cy="1538311"/>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Hasil gambar untuk transparent ARROW images "/>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3435545" y="2818287"/>
            <a:ext cx="2064679" cy="153831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asil gambar untuk transparent ARROW images "/>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6278221" y="2807591"/>
            <a:ext cx="2064679" cy="153831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4" descr="Hasil gambar untuk transparent ARROW images "/>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9279398" y="2815068"/>
            <a:ext cx="2064679" cy="1538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72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10000" fill="remove"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000"/>
                                        <p:tgtEl>
                                          <p:spTgt spid="28"/>
                                        </p:tgtEl>
                                      </p:cBhvr>
                                    </p:animEffect>
                                  </p:childTnLst>
                                </p:cTn>
                              </p:par>
                              <p:par>
                                <p:cTn id="8" presetID="22" presetClass="entr" presetSubtype="1" repeatCount="10000" fill="remove"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2000"/>
                                        <p:tgtEl>
                                          <p:spTgt spid="27"/>
                                        </p:tgtEl>
                                      </p:cBhvr>
                                    </p:animEffect>
                                  </p:childTnLst>
                                </p:cTn>
                              </p:par>
                              <p:par>
                                <p:cTn id="11" presetID="22" presetClass="entr" presetSubtype="1" repeatCount="10000" fill="remove"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000"/>
                                        <p:tgtEl>
                                          <p:spTgt spid="26"/>
                                        </p:tgtEl>
                                      </p:cBhvr>
                                    </p:animEffect>
                                  </p:childTnLst>
                                </p:cTn>
                              </p:par>
                              <p:par>
                                <p:cTn id="14" presetID="22" presetClass="entr" presetSubtype="1" repeatCount="10000" fill="remove"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descr="http://mattstow.com/articles/circular_arrows/circular_arrows.png"/>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2437008" y="442472"/>
            <a:ext cx="6912768" cy="691276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62049" y="1633409"/>
            <a:ext cx="2944003" cy="96558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49629" y="3249414"/>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203064" y="3435275"/>
            <a:ext cx="2771178" cy="553994"/>
          </a:xfrm>
          <a:prstGeom prst="rect">
            <a:avLst/>
          </a:prstGeom>
        </p:spPr>
        <p:txBody>
          <a:bodyPr wrap="square" lIns="121917" tIns="60958" rIns="121917" bIns="60958">
            <a:spAutoFit/>
          </a:bodyPr>
          <a:lstStyle/>
          <a:p>
            <a:pPr algn="ctr"/>
            <a:r>
              <a:rPr lang="id-ID" sz="1400" b="1" dirty="0" smtClean="0">
                <a:solidFill>
                  <a:srgbClr val="FFFF00"/>
                </a:solidFill>
              </a:rPr>
              <a:t>PERBAIKAN TATACARA PENYERAPAN ANGGRAN</a:t>
            </a:r>
            <a:endParaRPr lang="id-ID" sz="1400" b="1" dirty="0">
              <a:solidFill>
                <a:srgbClr val="FFFF00"/>
              </a:solidFill>
            </a:endParaRPr>
          </a:p>
        </p:txBody>
      </p:sp>
      <p:sp>
        <p:nvSpPr>
          <p:cNvPr id="26" name="Rectangle 25"/>
          <p:cNvSpPr/>
          <p:nvPr/>
        </p:nvSpPr>
        <p:spPr>
          <a:xfrm>
            <a:off x="4644528" y="2618558"/>
            <a:ext cx="2779044" cy="328295"/>
          </a:xfrm>
          <a:prstGeom prst="rect">
            <a:avLst/>
          </a:prstGeom>
        </p:spPr>
        <p:txBody>
          <a:bodyPr wrap="square" lIns="121917" tIns="60958" rIns="121917" bIns="60958">
            <a:spAutoFit/>
          </a:bodyPr>
          <a:lstStyle/>
          <a:p>
            <a:pPr algn="ctr"/>
            <a:r>
              <a:rPr lang="id-ID" sz="1300" b="1" dirty="0" smtClean="0"/>
              <a:t>BELANJA MODAL VS </a:t>
            </a:r>
            <a:r>
              <a:rPr lang="id-ID" sz="1300" b="1" dirty="0"/>
              <a:t>OPERASIONAL</a:t>
            </a:r>
          </a:p>
        </p:txBody>
      </p:sp>
      <p:sp>
        <p:nvSpPr>
          <p:cNvPr id="42" name="Rectangle 41"/>
          <p:cNvSpPr/>
          <p:nvPr/>
        </p:nvSpPr>
        <p:spPr>
          <a:xfrm>
            <a:off x="4896023" y="1808421"/>
            <a:ext cx="2276056" cy="615553"/>
          </a:xfrm>
          <a:prstGeom prst="rect">
            <a:avLst/>
          </a:prstGeom>
        </p:spPr>
        <p:txBody>
          <a:bodyPr wrap="square" lIns="121917" tIns="60958" rIns="121917" bIns="60958">
            <a:spAutoFit/>
          </a:bodyPr>
          <a:lstStyle/>
          <a:p>
            <a:pPr algn="ctr"/>
            <a:r>
              <a:rPr lang="id-ID" sz="1600" b="1" dirty="0">
                <a:solidFill>
                  <a:srgbClr val="FFFF00"/>
                </a:solidFill>
              </a:rPr>
              <a:t>STURKTUR APBD </a:t>
            </a:r>
          </a:p>
          <a:p>
            <a:pPr algn="ctr"/>
            <a:r>
              <a:rPr lang="id-ID" sz="1600" b="1" dirty="0">
                <a:solidFill>
                  <a:srgbClr val="FFFF00"/>
                </a:solidFill>
              </a:rPr>
              <a:t>YANG SEHAT</a:t>
            </a:r>
          </a:p>
        </p:txBody>
      </p:sp>
      <p:pic>
        <p:nvPicPr>
          <p:cNvPr id="38"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82447" y="3424429"/>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angle 38"/>
          <p:cNvSpPr/>
          <p:nvPr/>
        </p:nvSpPr>
        <p:spPr>
          <a:xfrm>
            <a:off x="7564926" y="4313369"/>
            <a:ext cx="2779044" cy="328295"/>
          </a:xfrm>
          <a:prstGeom prst="rect">
            <a:avLst/>
          </a:prstGeom>
        </p:spPr>
        <p:txBody>
          <a:bodyPr wrap="square" lIns="121917" tIns="60958" rIns="121917" bIns="60958">
            <a:spAutoFit/>
          </a:bodyPr>
          <a:lstStyle/>
          <a:p>
            <a:pPr algn="ctr"/>
            <a:r>
              <a:rPr lang="id-ID" sz="1300" b="1" dirty="0"/>
              <a:t>MENGACU PADA RKP TAHUN YBS</a:t>
            </a:r>
          </a:p>
        </p:txBody>
      </p:sp>
      <p:sp>
        <p:nvSpPr>
          <p:cNvPr id="40" name="Rectangle 39"/>
          <p:cNvSpPr/>
          <p:nvPr/>
        </p:nvSpPr>
        <p:spPr>
          <a:xfrm>
            <a:off x="7816420" y="3599441"/>
            <a:ext cx="2276056" cy="615553"/>
          </a:xfrm>
          <a:prstGeom prst="rect">
            <a:avLst/>
          </a:prstGeom>
        </p:spPr>
        <p:txBody>
          <a:bodyPr wrap="square" lIns="121917" tIns="60958" rIns="121917" bIns="60958">
            <a:spAutoFit/>
          </a:bodyPr>
          <a:lstStyle/>
          <a:p>
            <a:pPr algn="ctr"/>
            <a:r>
              <a:rPr lang="id-ID" sz="1600" b="1" dirty="0">
                <a:solidFill>
                  <a:srgbClr val="FFFF00"/>
                </a:solidFill>
              </a:rPr>
              <a:t>MONEY FOLLOW PRIORITY PROGRAM</a:t>
            </a:r>
          </a:p>
        </p:txBody>
      </p:sp>
      <p:pic>
        <p:nvPicPr>
          <p:cNvPr id="41" name="Picture 2" descr="Hasil gambar untuk BOX 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62049" y="5151679"/>
            <a:ext cx="2944003" cy="96558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42"/>
          <p:cNvSpPr/>
          <p:nvPr/>
        </p:nvSpPr>
        <p:spPr>
          <a:xfrm>
            <a:off x="4503870" y="6117259"/>
            <a:ext cx="2779044" cy="328295"/>
          </a:xfrm>
          <a:prstGeom prst="rect">
            <a:avLst/>
          </a:prstGeom>
        </p:spPr>
        <p:txBody>
          <a:bodyPr wrap="square" lIns="121917" tIns="60958" rIns="121917" bIns="60958">
            <a:spAutoFit/>
          </a:bodyPr>
          <a:lstStyle/>
          <a:p>
            <a:pPr algn="ctr"/>
            <a:r>
              <a:rPr lang="id-ID" sz="1300" b="1" dirty="0"/>
              <a:t>PADA SEMUA SEMUA TAHAPAN</a:t>
            </a:r>
          </a:p>
        </p:txBody>
      </p:sp>
      <p:sp>
        <p:nvSpPr>
          <p:cNvPr id="44" name="Rectangle 43"/>
          <p:cNvSpPr/>
          <p:nvPr/>
        </p:nvSpPr>
        <p:spPr>
          <a:xfrm>
            <a:off x="4896023" y="5335396"/>
            <a:ext cx="2276056" cy="615553"/>
          </a:xfrm>
          <a:prstGeom prst="rect">
            <a:avLst/>
          </a:prstGeom>
        </p:spPr>
        <p:txBody>
          <a:bodyPr wrap="square" lIns="121917" tIns="60958" rIns="121917" bIns="60958">
            <a:spAutoFit/>
          </a:bodyPr>
          <a:lstStyle/>
          <a:p>
            <a:pPr algn="ctr"/>
            <a:r>
              <a:rPr lang="id-ID" sz="1600" b="1" dirty="0">
                <a:solidFill>
                  <a:srgbClr val="FFFF00"/>
                </a:solidFill>
              </a:rPr>
              <a:t>AKUNTABILITAS  DAN GOVERNANCE </a:t>
            </a:r>
          </a:p>
        </p:txBody>
      </p:sp>
      <p:sp>
        <p:nvSpPr>
          <p:cNvPr id="2" name="Slide Number Placeholder 1"/>
          <p:cNvSpPr>
            <a:spLocks noGrp="1"/>
          </p:cNvSpPr>
          <p:nvPr>
            <p:ph type="sldNum" sz="quarter" idx="12"/>
          </p:nvPr>
        </p:nvSpPr>
        <p:spPr/>
        <p:txBody>
          <a:bodyPr/>
          <a:lstStyle/>
          <a:p>
            <a:fld id="{38C5940F-52BA-4018-B13B-B36621709A35}" type="slidenum">
              <a:rPr lang="id-ID" smtClean="0"/>
              <a:pPr/>
              <a:t>9</a:t>
            </a:fld>
            <a:endParaRPr lang="id-ID"/>
          </a:p>
        </p:txBody>
      </p:sp>
      <p:sp>
        <p:nvSpPr>
          <p:cNvPr id="20" name="Rectangle 19"/>
          <p:cNvSpPr/>
          <p:nvPr/>
        </p:nvSpPr>
        <p:spPr>
          <a:xfrm>
            <a:off x="402699" y="489556"/>
            <a:ext cx="11299124" cy="707886"/>
          </a:xfrm>
          <a:prstGeom prst="rect">
            <a:avLst/>
          </a:prstGeom>
        </p:spPr>
        <p:txBody>
          <a:bodyPr wrap="square">
            <a:spAutoFit/>
          </a:bodyPr>
          <a:lstStyle/>
          <a:p>
            <a:r>
              <a:rPr lang="id-ID" sz="2000" b="1" dirty="0"/>
              <a:t>PEMERINTAH DAERAH </a:t>
            </a:r>
            <a:r>
              <a:rPr lang="en-US" sz="2000" b="1" dirty="0"/>
              <a:t>HARUS MEMPERCEPAT </a:t>
            </a:r>
            <a:r>
              <a:rPr lang="id-ID" sz="2000" b="1" dirty="0"/>
              <a:t>REALISASI APBD </a:t>
            </a:r>
            <a:r>
              <a:rPr lang="en-US" sz="2000" b="1" dirty="0"/>
              <a:t>UTK MENDORONG</a:t>
            </a:r>
            <a:r>
              <a:rPr lang="id-ID" sz="2000" b="1" dirty="0"/>
              <a:t> PERTUMBUHAN EKONOMI DAERAH</a:t>
            </a:r>
            <a:r>
              <a:rPr lang="en-US" sz="2000" b="1" dirty="0"/>
              <a:t> DAN DALAM RANGKA PENGENDALIAN HARGA</a:t>
            </a:r>
            <a:endParaRPr lang="id-ID" sz="2000" b="1" dirty="0"/>
          </a:p>
        </p:txBody>
      </p:sp>
      <p:sp>
        <p:nvSpPr>
          <p:cNvPr id="21" name="Rectangle 20"/>
          <p:cNvSpPr/>
          <p:nvPr/>
        </p:nvSpPr>
        <p:spPr>
          <a:xfrm>
            <a:off x="433373" y="211532"/>
            <a:ext cx="10026171" cy="369332"/>
          </a:xfrm>
          <a:prstGeom prst="rect">
            <a:avLst/>
          </a:prstGeom>
        </p:spPr>
        <p:txBody>
          <a:bodyPr wrap="square">
            <a:spAutoFit/>
          </a:bodyPr>
          <a:lstStyle/>
          <a:p>
            <a:r>
              <a:rPr lang="id-ID" b="1" dirty="0">
                <a:solidFill>
                  <a:srgbClr val="C00000"/>
                </a:solidFill>
                <a:latin typeface="Agency FB" panose="020B0503020202020204" pitchFamily="34" charset="0"/>
              </a:rPr>
              <a:t>ARAHAN </a:t>
            </a:r>
            <a:r>
              <a:rPr lang="id-ID" b="1" dirty="0" smtClean="0">
                <a:solidFill>
                  <a:srgbClr val="C00000"/>
                </a:solidFill>
                <a:latin typeface="Agency FB" panose="020B0503020202020204" pitchFamily="34" charset="0"/>
              </a:rPr>
              <a:t>II</a:t>
            </a:r>
            <a:endParaRPr lang="id-ID" sz="1200" b="1" dirty="0">
              <a:solidFill>
                <a:srgbClr val="C00000"/>
              </a:solidFill>
              <a:latin typeface="Agency FB" panose="020B0503020202020204" pitchFamily="34" charset="0"/>
            </a:endParaRPr>
          </a:p>
        </p:txBody>
      </p:sp>
      <p:pic>
        <p:nvPicPr>
          <p:cNvPr id="22" name="Picture 4" descr="Hasil gambar untuk transparent GLASS 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447" y="-140380"/>
            <a:ext cx="1768264" cy="168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98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5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6747</TotalTime>
  <Words>2333</Words>
  <Application>Microsoft Office PowerPoint</Application>
  <PresentationFormat>Custom</PresentationFormat>
  <Paragraphs>399</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Trias</dc:creator>
  <cp:lastModifiedBy>7</cp:lastModifiedBy>
  <cp:revision>235</cp:revision>
  <dcterms:created xsi:type="dcterms:W3CDTF">2016-08-24T09:54:43Z</dcterms:created>
  <dcterms:modified xsi:type="dcterms:W3CDTF">2016-09-26T01:28:46Z</dcterms:modified>
</cp:coreProperties>
</file>