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3" r:id="rId2"/>
    <p:sldId id="347" r:id="rId3"/>
    <p:sldId id="298" r:id="rId4"/>
    <p:sldId id="362" r:id="rId5"/>
    <p:sldId id="370" r:id="rId6"/>
    <p:sldId id="369" r:id="rId7"/>
    <p:sldId id="371" r:id="rId8"/>
    <p:sldId id="372" r:id="rId9"/>
    <p:sldId id="373" r:id="rId10"/>
    <p:sldId id="374" r:id="rId11"/>
    <p:sldId id="375" r:id="rId12"/>
    <p:sldId id="346" r:id="rId13"/>
    <p:sldId id="343" r:id="rId14"/>
    <p:sldId id="337" r:id="rId15"/>
    <p:sldId id="338" r:id="rId16"/>
    <p:sldId id="339" r:id="rId17"/>
    <p:sldId id="340" r:id="rId18"/>
    <p:sldId id="349" r:id="rId19"/>
    <p:sldId id="332" r:id="rId20"/>
    <p:sldId id="354" r:id="rId21"/>
    <p:sldId id="303" r:id="rId22"/>
    <p:sldId id="355" r:id="rId23"/>
    <p:sldId id="357" r:id="rId24"/>
    <p:sldId id="358" r:id="rId25"/>
    <p:sldId id="376" r:id="rId26"/>
    <p:sldId id="360" r:id="rId27"/>
    <p:sldId id="359" r:id="rId28"/>
    <p:sldId id="350" r:id="rId29"/>
    <p:sldId id="312" r:id="rId30"/>
    <p:sldId id="300" r:id="rId31"/>
    <p:sldId id="351" r:id="rId32"/>
    <p:sldId id="352" r:id="rId33"/>
    <p:sldId id="321" r:id="rId34"/>
    <p:sldId id="322" r:id="rId35"/>
    <p:sldId id="361" r:id="rId36"/>
    <p:sldId id="363" r:id="rId37"/>
    <p:sldId id="364" r:id="rId38"/>
    <p:sldId id="365" r:id="rId39"/>
    <p:sldId id="366" r:id="rId40"/>
    <p:sldId id="368" r:id="rId4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17" autoAdjust="0"/>
    <p:restoredTop sz="97406" autoAdjust="0"/>
  </p:normalViewPr>
  <p:slideViewPr>
    <p:cSldViewPr snapToGrid="0">
      <p:cViewPr varScale="1">
        <p:scale>
          <a:sx n="45" d="100"/>
          <a:sy n="45" d="100"/>
        </p:scale>
        <p:origin x="-69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EPUTI%201\Downloads\New%20Database%20Perkembangan%20Subsidi.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DEPUTI%201\Downloads\New%20Database%20Perkembangan%20Subsidi.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DEPUTI%201\Downloads\New%20Database%20Perkembangan%20Subsid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t>PENERIMAAN PERPAJAKAN (TRILIUN RP)</a:t>
            </a:r>
          </a:p>
        </c:rich>
      </c:tx>
      <c:layout>
        <c:manualLayout>
          <c:xMode val="edge"/>
          <c:yMode val="edge"/>
          <c:x val="0.28997288828081297"/>
          <c:y val="0.12722810181110422"/>
        </c:manualLayout>
      </c:layout>
      <c:spPr>
        <a:noFill/>
        <a:ln>
          <a:noFill/>
        </a:ln>
        <a:effectLst/>
      </c:spPr>
    </c:title>
    <c:plotArea>
      <c:layout>
        <c:manualLayout>
          <c:layoutTarget val="inner"/>
          <c:xMode val="edge"/>
          <c:yMode val="edge"/>
          <c:x val="8.3423726414702054E-2"/>
          <c:y val="0.14711544338884669"/>
          <c:w val="0.8946559840429078"/>
          <c:h val="0.67787711765494729"/>
        </c:manualLayout>
      </c:layout>
      <c:barChart>
        <c:barDir val="col"/>
        <c:grouping val="clustered"/>
        <c:ser>
          <c:idx val="0"/>
          <c:order val="0"/>
          <c:tx>
            <c:strRef>
              <c:f>Sheet1!$B$1</c:f>
              <c:strCache>
                <c:ptCount val="1"/>
                <c:pt idx="0">
                  <c:v>LKPP/Realisasi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Sheet1!$B$2:$B$11</c:f>
              <c:numCache>
                <c:formatCode>General</c:formatCode>
                <c:ptCount val="10"/>
                <c:pt idx="0">
                  <c:v>491</c:v>
                </c:pt>
                <c:pt idx="1">
                  <c:v>658.7</c:v>
                </c:pt>
                <c:pt idx="2">
                  <c:v>619.9</c:v>
                </c:pt>
                <c:pt idx="3">
                  <c:v>723.3</c:v>
                </c:pt>
                <c:pt idx="4">
                  <c:v>873.9</c:v>
                </c:pt>
                <c:pt idx="5">
                  <c:v>980.5</c:v>
                </c:pt>
                <c:pt idx="6">
                  <c:v>1077.3</c:v>
                </c:pt>
                <c:pt idx="7">
                  <c:v>1146.9000000000001</c:v>
                </c:pt>
                <c:pt idx="8">
                  <c:v>1240.4000000000001</c:v>
                </c:pt>
                <c:pt idx="9" formatCode="#,##0.00">
                  <c:v>793.02</c:v>
                </c:pt>
              </c:numCache>
            </c:numRef>
          </c:val>
          <c:extLst xmlns:c16r2="http://schemas.microsoft.com/office/drawing/2015/06/chart">
            <c:ext xmlns:c16="http://schemas.microsoft.com/office/drawing/2014/chart" uri="{C3380CC4-5D6E-409C-BE32-E72D297353CC}">
              <c16:uniqueId val="{00000000-D536-4AC1-B64F-9D79774CBABB}"/>
            </c:ext>
          </c:extLst>
        </c:ser>
        <c:ser>
          <c:idx val="1"/>
          <c:order val="1"/>
          <c:tx>
            <c:strRef>
              <c:f>Sheet1!$C$1</c:f>
              <c:strCache>
                <c:ptCount val="1"/>
                <c:pt idx="0">
                  <c:v>APBN/APBNP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cat>
            <c:strRef>
              <c:f>Sheet1!$A$2:$A$11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Sheet1!$C$2:$C$11</c:f>
              <c:numCache>
                <c:formatCode>_(* #,##0.00_);_(* \(#,##0.00\);_(* "-"_);_(@_)</c:formatCode>
                <c:ptCount val="10"/>
                <c:pt idx="0">
                  <c:v>492.01089999999999</c:v>
                </c:pt>
                <c:pt idx="1">
                  <c:v>609.22749999999996</c:v>
                </c:pt>
                <c:pt idx="2">
                  <c:v>631.93169999999986</c:v>
                </c:pt>
                <c:pt idx="3">
                  <c:v>733.23800000000017</c:v>
                </c:pt>
                <c:pt idx="4">
                  <c:v>878.68499999999995</c:v>
                </c:pt>
                <c:pt idx="5">
                  <c:v>1011.737</c:v>
                </c:pt>
                <c:pt idx="6">
                  <c:v>1148</c:v>
                </c:pt>
                <c:pt idx="7">
                  <c:v>1246.0999999999999</c:v>
                </c:pt>
                <c:pt idx="8">
                  <c:v>1489.2555000000002</c:v>
                </c:pt>
                <c:pt idx="9">
                  <c:v>1546.6639999999998</c:v>
                </c:pt>
              </c:numCache>
            </c:numRef>
          </c:val>
          <c:extLst xmlns:c16r2="http://schemas.microsoft.com/office/drawing/2015/06/chart">
            <c:ext xmlns:c16="http://schemas.microsoft.com/office/drawing/2014/chart" uri="{C3380CC4-5D6E-409C-BE32-E72D297353CC}">
              <c16:uniqueId val="{00000001-D536-4AC1-B64F-9D79774CBABB}"/>
            </c:ext>
          </c:extLst>
        </c:ser>
        <c:dLbls/>
        <c:gapWidth val="100"/>
        <c:overlap val="-24"/>
        <c:axId val="101468800"/>
        <c:axId val="101474688"/>
      </c:barChart>
      <c:catAx>
        <c:axId val="10146880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1474688"/>
        <c:crosses val="autoZero"/>
        <c:auto val="1"/>
        <c:lblAlgn val="ctr"/>
        <c:lblOffset val="100"/>
      </c:catAx>
      <c:valAx>
        <c:axId val="101474688"/>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1468800"/>
        <c:crosses val="autoZero"/>
        <c:crossBetween val="between"/>
      </c:valAx>
      <c:spPr>
        <a:noFill/>
        <a:ln>
          <a:noFill/>
        </a:ln>
        <a:effectLst/>
      </c:spPr>
    </c:plotArea>
    <c:legend>
      <c:legendPos val="b"/>
      <c:layout>
        <c:manualLayout>
          <c:xMode val="edge"/>
          <c:yMode val="edge"/>
          <c:x val="0.15365073564938492"/>
          <c:y val="0.3526637042125525"/>
          <c:w val="0.43339182339556737"/>
          <c:h val="9.2985280753350649E-2"/>
        </c:manualLayout>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Sheet2!$W$2</c:f>
              <c:strCache>
                <c:ptCount val="1"/>
                <c:pt idx="0">
                  <c:v>APBN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(Sheet2!$E$1,Sheet2!$H$1,Sheet2!$K$1,Sheet2!$N$1,Sheet2!$Q$1,Sheet2!$T$1,Sheet2!$W$1,Sheet2!$Z$1,Sheet2!$AC$1)</c:f>
              <c:strCache>
                <c:ptCount val="9"/>
                <c:pt idx="0">
                  <c:v>2008</c:v>
                </c:pt>
                <c:pt idx="1">
                  <c:v>2009</c:v>
                </c:pt>
                <c:pt idx="2">
                  <c:v>2010</c:v>
                </c:pt>
                <c:pt idx="3">
                  <c:v>2011</c:v>
                </c:pt>
                <c:pt idx="4">
                  <c:v>2012</c:v>
                </c:pt>
                <c:pt idx="5">
                  <c:v>2013</c:v>
                </c:pt>
                <c:pt idx="6">
                  <c:v>2014</c:v>
                </c:pt>
                <c:pt idx="7">
                  <c:v>2015*</c:v>
                </c:pt>
                <c:pt idx="8">
                  <c:v>2016</c:v>
                </c:pt>
              </c:strCache>
            </c:strRef>
          </c:cat>
          <c:val>
            <c:numRef>
              <c:f>(Sheet2!$E$3,Sheet2!$H$3,Sheet2!$K$3,Sheet2!$N$3,Sheet2!$Q$3,Sheet2!$T$3,Sheet2!$W$3,Sheet2!$Z$3,Sheet2!$AC$3)</c:f>
              <c:numCache>
                <c:formatCode>General</c:formatCode>
                <c:ptCount val="9"/>
                <c:pt idx="0">
                  <c:v>6303</c:v>
                </c:pt>
                <c:pt idx="1">
                  <c:v>12987</c:v>
                </c:pt>
                <c:pt idx="2">
                  <c:v>11387.3</c:v>
                </c:pt>
                <c:pt idx="3">
                  <c:v>15267</c:v>
                </c:pt>
                <c:pt idx="4">
                  <c:v>15607.062292000002</c:v>
                </c:pt>
                <c:pt idx="5">
                  <c:v>17197.902724000003</c:v>
                </c:pt>
                <c:pt idx="6">
                  <c:v>18822.5</c:v>
                </c:pt>
                <c:pt idx="7">
                  <c:v>18939.93</c:v>
                </c:pt>
                <c:pt idx="8">
                  <c:v>20993.3</c:v>
                </c:pt>
              </c:numCache>
            </c:numRef>
          </c:val>
          <c:extLst xmlns:c16r2="http://schemas.microsoft.com/office/drawing/2015/06/chart">
            <c:ext xmlns:c16="http://schemas.microsoft.com/office/drawing/2014/chart" uri="{C3380CC4-5D6E-409C-BE32-E72D297353CC}">
              <c16:uniqueId val="{00000000-742F-4AE6-88B1-2191F48CCCEB}"/>
            </c:ext>
          </c:extLst>
        </c:ser>
        <c:ser>
          <c:idx val="1"/>
          <c:order val="1"/>
          <c:tx>
            <c:strRef>
              <c:f>Sheet2!$F$2</c:f>
              <c:strCache>
                <c:ptCount val="1"/>
                <c:pt idx="0">
                  <c:v>APBN-P</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(Sheet2!$F$3,Sheet2!$I$3,Sheet2!$L$3,Sheet2!$O$3,Sheet2!$R$3,Sheet2!$U$3,Sheet2!$X$3,Sheet2!$AA$3)</c:f>
              <c:numCache>
                <c:formatCode>General</c:formatCode>
                <c:ptCount val="8"/>
                <c:pt idx="0">
                  <c:v>8289.4</c:v>
                </c:pt>
                <c:pt idx="1">
                  <c:v>12987</c:v>
                </c:pt>
                <c:pt idx="2">
                  <c:v>13925.123039049999</c:v>
                </c:pt>
                <c:pt idx="3">
                  <c:v>15267</c:v>
                </c:pt>
                <c:pt idx="4">
                  <c:v>20926.3</c:v>
                </c:pt>
                <c:pt idx="5">
                  <c:v>21497.4</c:v>
                </c:pt>
                <c:pt idx="6">
                  <c:v>18164.7</c:v>
                </c:pt>
                <c:pt idx="7">
                  <c:v>18939.93</c:v>
                </c:pt>
              </c:numCache>
            </c:numRef>
          </c:val>
          <c:extLst xmlns:c16r2="http://schemas.microsoft.com/office/drawing/2015/06/chart">
            <c:ext xmlns:c16="http://schemas.microsoft.com/office/drawing/2014/chart" uri="{C3380CC4-5D6E-409C-BE32-E72D297353CC}">
              <c16:uniqueId val="{00000001-742F-4AE6-88B1-2191F48CCCEB}"/>
            </c:ext>
          </c:extLst>
        </c:ser>
        <c:ser>
          <c:idx val="2"/>
          <c:order val="2"/>
          <c:tx>
            <c:strRef>
              <c:f>Sheet2!$G$2</c:f>
              <c:strCache>
                <c:ptCount val="1"/>
                <c:pt idx="0">
                  <c:v>Audited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(Sheet2!$G$3,Sheet2!$J$3,Sheet2!$M$3,Sheet2!$P$3,Sheet2!$S$3,Sheet2!$V$3,Sheet2!$Y$3,Sheet2!$AB$3)</c:f>
              <c:numCache>
                <c:formatCode>General</c:formatCode>
                <c:ptCount val="8"/>
                <c:pt idx="0">
                  <c:v>11795.911990000001</c:v>
                </c:pt>
                <c:pt idx="1">
                  <c:v>12987</c:v>
                </c:pt>
                <c:pt idx="2">
                  <c:v>15153.810326999997</c:v>
                </c:pt>
                <c:pt idx="3">
                  <c:v>16539.282620999998</c:v>
                </c:pt>
                <c:pt idx="4">
                  <c:v>19117.023857614004</c:v>
                </c:pt>
                <c:pt idx="5">
                  <c:v>20310.111999999997</c:v>
                </c:pt>
                <c:pt idx="6">
                  <c:v>18164.691742999996</c:v>
                </c:pt>
                <c:pt idx="7">
                  <c:v>21845.491000000005</c:v>
                </c:pt>
              </c:numCache>
            </c:numRef>
          </c:val>
          <c:extLst xmlns:c16r2="http://schemas.microsoft.com/office/drawing/2015/06/chart">
            <c:ext xmlns:c16="http://schemas.microsoft.com/office/drawing/2014/chart" uri="{C3380CC4-5D6E-409C-BE32-E72D297353CC}">
              <c16:uniqueId val="{00000002-742F-4AE6-88B1-2191F48CCCEB}"/>
            </c:ext>
          </c:extLst>
        </c:ser>
        <c:dLbls/>
        <c:marker val="1"/>
        <c:axId val="49160576"/>
        <c:axId val="49162112"/>
      </c:lineChart>
      <c:catAx>
        <c:axId val="49160576"/>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9162112"/>
        <c:crosses val="autoZero"/>
        <c:auto val="1"/>
        <c:lblAlgn val="ctr"/>
        <c:lblOffset val="100"/>
      </c:catAx>
      <c:valAx>
        <c:axId val="491621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91605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Sheet2!$W$2</c:f>
              <c:strCache>
                <c:ptCount val="1"/>
                <c:pt idx="0">
                  <c:v>APBN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(Sheet2!$E$1,Sheet2!$H$1,Sheet2!$K$1,Sheet2!$N$1,Sheet2!$Q$1,Sheet2!$T$1,Sheet2!$W$1,Sheet2!$Z$1,Sheet2!$AC$1)</c:f>
              <c:strCache>
                <c:ptCount val="9"/>
                <c:pt idx="0">
                  <c:v>2008</c:v>
                </c:pt>
                <c:pt idx="1">
                  <c:v>2009</c:v>
                </c:pt>
                <c:pt idx="2">
                  <c:v>2010</c:v>
                </c:pt>
                <c:pt idx="3">
                  <c:v>2011</c:v>
                </c:pt>
                <c:pt idx="4">
                  <c:v>2012</c:v>
                </c:pt>
                <c:pt idx="5">
                  <c:v>2013</c:v>
                </c:pt>
                <c:pt idx="6">
                  <c:v>2014</c:v>
                </c:pt>
                <c:pt idx="7">
                  <c:v>2015*</c:v>
                </c:pt>
                <c:pt idx="8">
                  <c:v>2016</c:v>
                </c:pt>
              </c:strCache>
            </c:strRef>
          </c:cat>
          <c:val>
            <c:numRef>
              <c:f>(Sheet2!$E$4,Sheet2!$H$4,Sheet2!$K$4,Sheet2!$N$4,Sheet2!$Q$4,Sheet2!$T$4,Sheet2!$W$4,Sheet2!$Z$4,Sheet2!$AC$4)</c:f>
              <c:numCache>
                <c:formatCode>General</c:formatCode>
                <c:ptCount val="9"/>
                <c:pt idx="0">
                  <c:v>7519.1100000000006</c:v>
                </c:pt>
                <c:pt idx="1">
                  <c:v>17537.02</c:v>
                </c:pt>
                <c:pt idx="2">
                  <c:v>14757.260075749999</c:v>
                </c:pt>
                <c:pt idx="3">
                  <c:v>16377</c:v>
                </c:pt>
                <c:pt idx="4">
                  <c:v>16943.990000000005</c:v>
                </c:pt>
                <c:pt idx="5">
                  <c:v>16228.758014000001</c:v>
                </c:pt>
                <c:pt idx="6">
                  <c:v>21048.799999999996</c:v>
                </c:pt>
                <c:pt idx="7">
                  <c:v>35703.06</c:v>
                </c:pt>
                <c:pt idx="8">
                  <c:v>30063.200000000001</c:v>
                </c:pt>
              </c:numCache>
            </c:numRef>
          </c:val>
          <c:extLst xmlns:c16r2="http://schemas.microsoft.com/office/drawing/2015/06/chart">
            <c:ext xmlns:c16="http://schemas.microsoft.com/office/drawing/2014/chart" uri="{C3380CC4-5D6E-409C-BE32-E72D297353CC}">
              <c16:uniqueId val="{00000000-FF02-48C3-923D-D0D599E7EB74}"/>
            </c:ext>
          </c:extLst>
        </c:ser>
        <c:ser>
          <c:idx val="1"/>
          <c:order val="1"/>
          <c:tx>
            <c:strRef>
              <c:f>Sheet2!$F$2</c:f>
              <c:strCache>
                <c:ptCount val="1"/>
                <c:pt idx="0">
                  <c:v>APBN-P</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(Sheet2!$F$4,Sheet2!$I$4,Sheet2!$L$4,Sheet2!$O$4,Sheet2!$R$4,Sheet2!$U$4,Sheet2!$X$4,Sheet2!$AA$4)</c:f>
              <c:numCache>
                <c:formatCode>General</c:formatCode>
                <c:ptCount val="8"/>
                <c:pt idx="0">
                  <c:v>7809.0034000000005</c:v>
                </c:pt>
                <c:pt idx="1">
                  <c:v>18532.03</c:v>
                </c:pt>
                <c:pt idx="2">
                  <c:v>18411.456200000001</c:v>
                </c:pt>
                <c:pt idx="3">
                  <c:v>18803</c:v>
                </c:pt>
                <c:pt idx="4">
                  <c:v>13958.59</c:v>
                </c:pt>
                <c:pt idx="5">
                  <c:v>17932.7</c:v>
                </c:pt>
                <c:pt idx="6">
                  <c:v>21048.799999999996</c:v>
                </c:pt>
                <c:pt idx="7">
                  <c:v>39475.695699999997</c:v>
                </c:pt>
              </c:numCache>
            </c:numRef>
          </c:val>
          <c:extLst xmlns:c16r2="http://schemas.microsoft.com/office/drawing/2015/06/chart">
            <c:ext xmlns:c16="http://schemas.microsoft.com/office/drawing/2014/chart" uri="{C3380CC4-5D6E-409C-BE32-E72D297353CC}">
              <c16:uniqueId val="{00000001-FF02-48C3-923D-D0D599E7EB74}"/>
            </c:ext>
          </c:extLst>
        </c:ser>
        <c:ser>
          <c:idx val="2"/>
          <c:order val="2"/>
          <c:tx>
            <c:strRef>
              <c:f>Sheet2!$G$2</c:f>
              <c:strCache>
                <c:ptCount val="1"/>
                <c:pt idx="0">
                  <c:v>Audited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(Sheet2!$G$4,Sheet2!$J$4,Sheet2!$M$4,Sheet2!$P$4,Sheet2!$S$4,Sheet2!$V$4,Sheet2!$Y$4,Sheet2!$AB$4)</c:f>
              <c:numCache>
                <c:formatCode>General</c:formatCode>
                <c:ptCount val="8"/>
                <c:pt idx="0">
                  <c:v>15163.887671936998</c:v>
                </c:pt>
                <c:pt idx="1">
                  <c:v>18321.055599872998</c:v>
                </c:pt>
                <c:pt idx="2">
                  <c:v>18410.887781046004</c:v>
                </c:pt>
                <c:pt idx="3">
                  <c:v>16344.587997389001</c:v>
                </c:pt>
                <c:pt idx="4">
                  <c:v>13958.483702000001</c:v>
                </c:pt>
                <c:pt idx="5">
                  <c:v>17617.848000000005</c:v>
                </c:pt>
                <c:pt idx="6">
                  <c:v>21047.254085999004</c:v>
                </c:pt>
                <c:pt idx="7">
                  <c:v>31316.226675000005</c:v>
                </c:pt>
              </c:numCache>
            </c:numRef>
          </c:val>
          <c:extLst xmlns:c16r2="http://schemas.microsoft.com/office/drawing/2015/06/chart">
            <c:ext xmlns:c16="http://schemas.microsoft.com/office/drawing/2014/chart" uri="{C3380CC4-5D6E-409C-BE32-E72D297353CC}">
              <c16:uniqueId val="{00000002-FF02-48C3-923D-D0D599E7EB74}"/>
            </c:ext>
          </c:extLst>
        </c:ser>
        <c:dLbls/>
        <c:marker val="1"/>
        <c:axId val="51101696"/>
        <c:axId val="51103232"/>
      </c:lineChart>
      <c:catAx>
        <c:axId val="51101696"/>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1103232"/>
        <c:crosses val="autoZero"/>
        <c:auto val="1"/>
        <c:lblAlgn val="ctr"/>
        <c:lblOffset val="100"/>
      </c:catAx>
      <c:valAx>
        <c:axId val="511032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11016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Sheet2!$W$2</c:f>
              <c:strCache>
                <c:ptCount val="1"/>
                <c:pt idx="0">
                  <c:v>APBN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(Sheet2!$E$1,Sheet2!$H$1,Sheet2!$K$1,Sheet2!$N$1,Sheet2!$Q$1,Sheet2!$T$1,Sheet2!$W$1,Sheet2!$Z$1,Sheet2!$AC$1)</c:f>
              <c:strCache>
                <c:ptCount val="9"/>
                <c:pt idx="0">
                  <c:v>2008</c:v>
                </c:pt>
                <c:pt idx="1">
                  <c:v>2009</c:v>
                </c:pt>
                <c:pt idx="2">
                  <c:v>2010</c:v>
                </c:pt>
                <c:pt idx="3">
                  <c:v>2011</c:v>
                </c:pt>
                <c:pt idx="4">
                  <c:v>2012</c:v>
                </c:pt>
                <c:pt idx="5">
                  <c:v>2013</c:v>
                </c:pt>
                <c:pt idx="6">
                  <c:v>2014</c:v>
                </c:pt>
                <c:pt idx="7">
                  <c:v>2015*</c:v>
                </c:pt>
                <c:pt idx="8">
                  <c:v>2016</c:v>
                </c:pt>
              </c:strCache>
            </c:strRef>
          </c:cat>
          <c:val>
            <c:numRef>
              <c:f>(Sheet2!$E$5,Sheet2!$H$5,Sheet2!$K$5,Sheet2!$N$5,Sheet2!$R$5,Sheet2!$R$5,Sheet2!$Q$5,Sheet2!$T$5,Sheet2!$W$5,Sheet2!$Z$5,Sheet2!$AC$5)</c:f>
              <c:numCache>
                <c:formatCode>General</c:formatCode>
                <c:ptCount val="11"/>
                <c:pt idx="0">
                  <c:v>725</c:v>
                </c:pt>
                <c:pt idx="1">
                  <c:v>1315.4140000000002</c:v>
                </c:pt>
                <c:pt idx="2">
                  <c:v>1563.501</c:v>
                </c:pt>
                <c:pt idx="3">
                  <c:v>120.3</c:v>
                </c:pt>
                <c:pt idx="4">
                  <c:v>129.5</c:v>
                </c:pt>
                <c:pt idx="5">
                  <c:v>129.5</c:v>
                </c:pt>
                <c:pt idx="6">
                  <c:v>279.860544</c:v>
                </c:pt>
                <c:pt idx="7">
                  <c:v>1454.1508939999999</c:v>
                </c:pt>
                <c:pt idx="8">
                  <c:v>1564.8</c:v>
                </c:pt>
                <c:pt idx="9">
                  <c:v>939.41199999999992</c:v>
                </c:pt>
                <c:pt idx="10">
                  <c:v>1023.8</c:v>
                </c:pt>
              </c:numCache>
            </c:numRef>
          </c:val>
          <c:extLst xmlns:c16r2="http://schemas.microsoft.com/office/drawing/2015/06/chart">
            <c:ext xmlns:c16="http://schemas.microsoft.com/office/drawing/2014/chart" uri="{C3380CC4-5D6E-409C-BE32-E72D297353CC}">
              <c16:uniqueId val="{00000000-1C00-487A-96BF-6328A1766595}"/>
            </c:ext>
          </c:extLst>
        </c:ser>
        <c:ser>
          <c:idx val="1"/>
          <c:order val="1"/>
          <c:tx>
            <c:strRef>
              <c:f>Sheet2!$F$2</c:f>
              <c:strCache>
                <c:ptCount val="1"/>
                <c:pt idx="0">
                  <c:v>APBN-P</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(Sheet2!$F$5,Sheet2!$I$5,Sheet2!$L$5,Sheet2!$O$5,Sheet2!$R$5,Sheet2!$U$5,Sheet2!$X$5,Sheet2!$AA$5)</c:f>
              <c:numCache>
                <c:formatCode>General</c:formatCode>
                <c:ptCount val="8"/>
                <c:pt idx="0">
                  <c:v>1021.2766499999999</c:v>
                </c:pt>
                <c:pt idx="1">
                  <c:v>1610.3999999999999</c:v>
                </c:pt>
                <c:pt idx="2">
                  <c:v>2263.5010000000002</c:v>
                </c:pt>
                <c:pt idx="3">
                  <c:v>120.3</c:v>
                </c:pt>
                <c:pt idx="4">
                  <c:v>129.5</c:v>
                </c:pt>
                <c:pt idx="5">
                  <c:v>1454.2</c:v>
                </c:pt>
                <c:pt idx="6">
                  <c:v>1564.8</c:v>
                </c:pt>
                <c:pt idx="7">
                  <c:v>939.41199999999992</c:v>
                </c:pt>
              </c:numCache>
            </c:numRef>
          </c:val>
          <c:extLst xmlns:c16r2="http://schemas.microsoft.com/office/drawing/2015/06/chart">
            <c:ext xmlns:c16="http://schemas.microsoft.com/office/drawing/2014/chart" uri="{C3380CC4-5D6E-409C-BE32-E72D297353CC}">
              <c16:uniqueId val="{00000001-1C00-487A-96BF-6328A1766595}"/>
            </c:ext>
          </c:extLst>
        </c:ser>
        <c:ser>
          <c:idx val="2"/>
          <c:order val="2"/>
          <c:tx>
            <c:strRef>
              <c:f>Sheet2!$G$2</c:f>
              <c:strCache>
                <c:ptCount val="1"/>
                <c:pt idx="0">
                  <c:v>Audited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(Sheet2!$G$5,Sheet2!$J$5,Sheet2!$M$5,Sheet2!$P$5,Sheet2!$S$5,Sheet2!$V$5,Sheet2!$Y$5,Sheet2!$AB$5)</c:f>
              <c:numCache>
                <c:formatCode>General</c:formatCode>
                <c:ptCount val="8"/>
                <c:pt idx="0">
                  <c:v>985.24896699999999</c:v>
                </c:pt>
                <c:pt idx="1">
                  <c:v>1597.2024522299998</c:v>
                </c:pt>
                <c:pt idx="2">
                  <c:v>2177.4876997399997</c:v>
                </c:pt>
                <c:pt idx="3">
                  <c:v>96.913542094999983</c:v>
                </c:pt>
                <c:pt idx="4">
                  <c:v>60.261413488000002</c:v>
                </c:pt>
                <c:pt idx="5">
                  <c:v>414.36799999999999</c:v>
                </c:pt>
                <c:pt idx="6">
                  <c:v>308.56749948999999</c:v>
                </c:pt>
                <c:pt idx="7">
                  <c:v>112.045</c:v>
                </c:pt>
              </c:numCache>
            </c:numRef>
          </c:val>
          <c:extLst xmlns:c16r2="http://schemas.microsoft.com/office/drawing/2015/06/chart">
            <c:ext xmlns:c16="http://schemas.microsoft.com/office/drawing/2014/chart" uri="{C3380CC4-5D6E-409C-BE32-E72D297353CC}">
              <c16:uniqueId val="{00000002-1C00-487A-96BF-6328A1766595}"/>
            </c:ext>
          </c:extLst>
        </c:ser>
        <c:dLbls/>
        <c:marker val="1"/>
        <c:axId val="51158400"/>
        <c:axId val="51172480"/>
      </c:lineChart>
      <c:catAx>
        <c:axId val="51158400"/>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72480"/>
        <c:crosses val="autoZero"/>
        <c:auto val="1"/>
        <c:lblAlgn val="ctr"/>
        <c:lblOffset val="100"/>
      </c:catAx>
      <c:valAx>
        <c:axId val="511724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1158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5D083-6FFE-4235-9929-8DB32C598CF2}" type="datetimeFigureOut">
              <a:rPr lang="en-US" smtClean="0"/>
              <a:pPr/>
              <a:t>9/26/2016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AF84F-0370-4A31-B71C-AEB070E9CDC8}" type="slidenum">
              <a:rPr lang="en-US" smtClean="0"/>
              <a:pPr/>
              <a:t>‹#›</a:t>
            </a:fld>
            <a:endParaRPr lang="en-US"/>
          </a:p>
        </p:txBody>
      </p:sp>
    </p:spTree>
    <p:extLst>
      <p:ext uri="{BB962C8B-B14F-4D97-AF65-F5344CB8AC3E}">
        <p14:creationId xmlns:p14="http://schemas.microsoft.com/office/powerpoint/2010/main" xmlns="" val="42077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2</a:t>
            </a:fld>
            <a:endParaRPr lang="en-US"/>
          </a:p>
        </p:txBody>
      </p:sp>
    </p:spTree>
    <p:extLst>
      <p:ext uri="{BB962C8B-B14F-4D97-AF65-F5344CB8AC3E}">
        <p14:creationId xmlns:p14="http://schemas.microsoft.com/office/powerpoint/2010/main" xmlns="" val="180923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11</a:t>
            </a:fld>
            <a:endParaRPr lang="en-US"/>
          </a:p>
        </p:txBody>
      </p:sp>
    </p:spTree>
    <p:extLst>
      <p:ext uri="{BB962C8B-B14F-4D97-AF65-F5344CB8AC3E}">
        <p14:creationId xmlns:p14="http://schemas.microsoft.com/office/powerpoint/2010/main" xmlns="" val="398291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13</a:t>
            </a:fld>
            <a:endParaRPr lang="en-US"/>
          </a:p>
        </p:txBody>
      </p:sp>
    </p:spTree>
    <p:extLst>
      <p:ext uri="{BB962C8B-B14F-4D97-AF65-F5344CB8AC3E}">
        <p14:creationId xmlns:p14="http://schemas.microsoft.com/office/powerpoint/2010/main" xmlns="" val="189910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17</a:t>
            </a:fld>
            <a:endParaRPr lang="en-US"/>
          </a:p>
        </p:txBody>
      </p:sp>
    </p:spTree>
    <p:extLst>
      <p:ext uri="{BB962C8B-B14F-4D97-AF65-F5344CB8AC3E}">
        <p14:creationId xmlns:p14="http://schemas.microsoft.com/office/powerpoint/2010/main" xmlns="" val="2272838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2588" y="685800"/>
            <a:ext cx="6096000" cy="3429000"/>
          </a:xfrm>
          <a:ln>
            <a:miter lim="800000"/>
          </a:ln>
        </p:spPr>
      </p:sp>
      <p:sp>
        <p:nvSpPr>
          <p:cNvPr id="43011"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xmlns="" val="365450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1C6EBDD-B7D7-429B-ADEA-277F05A4106D}" type="slidenum">
              <a:rPr lang="id-ID" smtClean="0">
                <a:solidFill>
                  <a:prstClr val="black"/>
                </a:solidFill>
              </a:rPr>
              <a:pPr/>
              <a:t>27</a:t>
            </a:fld>
            <a:endParaRPr lang="id-ID">
              <a:solidFill>
                <a:prstClr val="black"/>
              </a:solidFill>
            </a:endParaRPr>
          </a:p>
        </p:txBody>
      </p:sp>
    </p:spTree>
    <p:extLst>
      <p:ext uri="{BB962C8B-B14F-4D97-AF65-F5344CB8AC3E}">
        <p14:creationId xmlns:p14="http://schemas.microsoft.com/office/powerpoint/2010/main" xmlns="" val="3540939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id-ID" sz="900" b="1" dirty="0"/>
              <a:t>daya</a:t>
            </a:r>
            <a:r>
              <a:rPr lang="id-ID" sz="900" b="1" baseline="0" dirty="0"/>
              <a:t> beli masyakat terjaga lewat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a:solidFill>
                  <a:srgbClr val="FFFF00"/>
                </a:solidFill>
              </a:rPr>
              <a:t>Iklim investasi yang lebih baik </a:t>
            </a:r>
            <a:r>
              <a:rPr lang="id-ID" sz="900" b="1" baseline="0" dirty="0"/>
              <a:t>lewat</a:t>
            </a:r>
            <a:endParaRPr lang="id-ID" sz="900" b="1" dirty="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a:solidFill>
                  <a:srgbClr val="FFFF00"/>
                </a:solidFill>
              </a:rPr>
              <a:t>meningkatnya tabungan masyarakat </a:t>
            </a:r>
            <a:r>
              <a:rPr lang="id-ID" sz="900" b="1" baseline="0" dirty="0"/>
              <a:t>lewat</a:t>
            </a:r>
            <a:endParaRPr lang="id-ID" sz="900" b="1" dirty="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id-ID" sz="900" b="1" dirty="0">
                <a:solidFill>
                  <a:srgbClr val="FFFF00"/>
                </a:solidFill>
              </a:rPr>
              <a:t>beban APBD yang berkurang </a:t>
            </a:r>
            <a:r>
              <a:rPr lang="id-ID" sz="900" b="1" baseline="0" dirty="0"/>
              <a:t>lewat</a:t>
            </a:r>
            <a:endParaRPr lang="id-ID" sz="900" b="1" dirty="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a:solidFill>
                <a:srgbClr val="FFFF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id-ID" sz="900" b="1" dirty="0">
              <a:solidFill>
                <a:srgbClr val="FFFF00"/>
              </a:solidFill>
            </a:endParaRPr>
          </a:p>
          <a:p>
            <a:pPr marL="228600" indent="-228600">
              <a:buFont typeface="+mj-lt"/>
              <a:buAutoNum type="arabicPeriod"/>
            </a:pPr>
            <a:endParaRPr lang="id-ID" sz="900" dirty="0"/>
          </a:p>
        </p:txBody>
      </p:sp>
      <p:sp>
        <p:nvSpPr>
          <p:cNvPr id="4" name="Slide Number Placeholder 3"/>
          <p:cNvSpPr>
            <a:spLocks noGrp="1"/>
          </p:cNvSpPr>
          <p:nvPr>
            <p:ph type="sldNum" sz="quarter" idx="10"/>
          </p:nvPr>
        </p:nvSpPr>
        <p:spPr/>
        <p:txBody>
          <a:bodyPr/>
          <a:lstStyle/>
          <a:p>
            <a:fld id="{122AF84F-0370-4A31-B71C-AEB070E9CDC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xmlns="" val="362339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3</a:t>
            </a:fld>
            <a:endParaRPr lang="en-US"/>
          </a:p>
        </p:txBody>
      </p:sp>
    </p:spTree>
    <p:extLst>
      <p:ext uri="{BB962C8B-B14F-4D97-AF65-F5344CB8AC3E}">
        <p14:creationId xmlns:p14="http://schemas.microsoft.com/office/powerpoint/2010/main" xmlns="" val="1678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4</a:t>
            </a:fld>
            <a:endParaRPr lang="en-US"/>
          </a:p>
        </p:txBody>
      </p:sp>
    </p:spTree>
    <p:extLst>
      <p:ext uri="{BB962C8B-B14F-4D97-AF65-F5344CB8AC3E}">
        <p14:creationId xmlns:p14="http://schemas.microsoft.com/office/powerpoint/2010/main" xmlns="" val="82506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5</a:t>
            </a:fld>
            <a:endParaRPr lang="en-US"/>
          </a:p>
        </p:txBody>
      </p:sp>
    </p:spTree>
    <p:extLst>
      <p:ext uri="{BB962C8B-B14F-4D97-AF65-F5344CB8AC3E}">
        <p14:creationId xmlns:p14="http://schemas.microsoft.com/office/powerpoint/2010/main" xmlns="" val="300427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6</a:t>
            </a:fld>
            <a:endParaRPr lang="en-US"/>
          </a:p>
        </p:txBody>
      </p:sp>
    </p:spTree>
    <p:extLst>
      <p:ext uri="{BB962C8B-B14F-4D97-AF65-F5344CB8AC3E}">
        <p14:creationId xmlns:p14="http://schemas.microsoft.com/office/powerpoint/2010/main" xmlns="" val="102725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7</a:t>
            </a:fld>
            <a:endParaRPr lang="en-US"/>
          </a:p>
        </p:txBody>
      </p:sp>
    </p:spTree>
    <p:extLst>
      <p:ext uri="{BB962C8B-B14F-4D97-AF65-F5344CB8AC3E}">
        <p14:creationId xmlns:p14="http://schemas.microsoft.com/office/powerpoint/2010/main" xmlns="" val="62235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8</a:t>
            </a:fld>
            <a:endParaRPr lang="en-US"/>
          </a:p>
        </p:txBody>
      </p:sp>
    </p:spTree>
    <p:extLst>
      <p:ext uri="{BB962C8B-B14F-4D97-AF65-F5344CB8AC3E}">
        <p14:creationId xmlns:p14="http://schemas.microsoft.com/office/powerpoint/2010/main" xmlns="" val="2640213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9</a:t>
            </a:fld>
            <a:endParaRPr lang="en-US"/>
          </a:p>
        </p:txBody>
      </p:sp>
    </p:spTree>
    <p:extLst>
      <p:ext uri="{BB962C8B-B14F-4D97-AF65-F5344CB8AC3E}">
        <p14:creationId xmlns:p14="http://schemas.microsoft.com/office/powerpoint/2010/main" xmlns="" val="254732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2AF84F-0370-4A31-B71C-AEB070E9CDC8}" type="slidenum">
              <a:rPr lang="en-US" smtClean="0"/>
              <a:pPr/>
              <a:t>10</a:t>
            </a:fld>
            <a:endParaRPr lang="en-US"/>
          </a:p>
        </p:txBody>
      </p:sp>
    </p:spTree>
    <p:extLst>
      <p:ext uri="{BB962C8B-B14F-4D97-AF65-F5344CB8AC3E}">
        <p14:creationId xmlns:p14="http://schemas.microsoft.com/office/powerpoint/2010/main" xmlns="" val="213344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CAE7E208-1E84-4FFB-B555-C703B7B4DEA2}"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81061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FC87706-35D2-4D8C-B7C2-5903793778FB}"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29224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649DF05-96B5-41AA-818E-EEDE2CFEB327}"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13581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graphicFrame>
        <p:nvGraphicFramePr>
          <p:cNvPr id="4" name="Object 8" hidden="1"/>
          <p:cNvGraphicFramePr>
            <a:graphicFrameLocks noChangeAspect="1"/>
          </p:cNvGraphicFramePr>
          <p:nvPr>
            <p:custDataLst>
              <p:tags r:id="rId2"/>
            </p:custDataLst>
          </p:nvPr>
        </p:nvGraphicFramePr>
        <p:xfrm>
          <a:off x="2119" y="1592"/>
          <a:ext cx="2116" cy="1587"/>
        </p:xfrm>
        <a:graphic>
          <a:graphicData uri="http://schemas.openxmlformats.org/presentationml/2006/ole">
            <p:oleObj spid="_x0000_s4126" name="think-cell Slide" r:id="rId4" imgW="360" imgH="360" progId="">
              <p:embed/>
            </p:oleObj>
          </a:graphicData>
        </a:graphic>
      </p:graphicFrame>
      <p:sp>
        <p:nvSpPr>
          <p:cNvPr id="12" name="Title 11"/>
          <p:cNvSpPr>
            <a:spLocks noGrp="1"/>
          </p:cNvSpPr>
          <p:nvPr>
            <p:ph type="title"/>
          </p:nvPr>
        </p:nvSpPr>
        <p:spPr>
          <a:xfrm>
            <a:off x="929227" y="0"/>
            <a:ext cx="10218996" cy="838200"/>
          </a:xfrm>
          <a:prstGeom prst="rect">
            <a:avLst/>
          </a:prstGeom>
        </p:spPr>
        <p:txBody>
          <a:bodyPr/>
          <a:lstStyle>
            <a:lvl1pPr algn="l">
              <a:defRPr sz="2500" b="1">
                <a:solidFill>
                  <a:schemeClr val="tx2"/>
                </a:solidFill>
              </a:defRPr>
            </a:lvl1pPr>
          </a:lstStyle>
          <a:p>
            <a:r>
              <a:rPr lang="id-ID" noProof="0" dirty="0"/>
              <a:t>Click to edit Master title style</a:t>
            </a:r>
          </a:p>
        </p:txBody>
      </p:sp>
      <p:sp>
        <p:nvSpPr>
          <p:cNvPr id="14" name="Text Placeholder 13"/>
          <p:cNvSpPr>
            <a:spLocks noGrp="1"/>
          </p:cNvSpPr>
          <p:nvPr>
            <p:ph type="body" sz="quarter" idx="11"/>
          </p:nvPr>
        </p:nvSpPr>
        <p:spPr>
          <a:xfrm>
            <a:off x="406401" y="1066803"/>
            <a:ext cx="11277600" cy="5055991"/>
          </a:xfrm>
          <a:prstGeom prst="rect">
            <a:avLst/>
          </a:prstGeom>
        </p:spPr>
        <p:txBody>
          <a:bodyPr/>
          <a:lstStyle/>
          <a:p>
            <a:pPr lvl="0"/>
            <a:r>
              <a:rPr lang="id-ID" noProof="0" dirty="0"/>
              <a:t>Click to edit Master text styles</a:t>
            </a:r>
          </a:p>
          <a:p>
            <a:pPr lvl="1"/>
            <a:r>
              <a:rPr lang="id-ID" noProof="0" dirty="0"/>
              <a:t>Second level</a:t>
            </a:r>
          </a:p>
          <a:p>
            <a:pPr lvl="2"/>
            <a:r>
              <a:rPr lang="id-ID" noProof="0" dirty="0"/>
              <a:t>Third level</a:t>
            </a:r>
          </a:p>
          <a:p>
            <a:pPr lvl="3"/>
            <a:r>
              <a:rPr lang="id-ID" noProof="0" dirty="0"/>
              <a:t>Fourth level</a:t>
            </a:r>
          </a:p>
          <a:p>
            <a:pPr lvl="4"/>
            <a:r>
              <a:rPr lang="id-ID" noProof="0" dirty="0"/>
              <a:t>Fifth level</a:t>
            </a:r>
          </a:p>
        </p:txBody>
      </p:sp>
    </p:spTree>
    <p:extLst>
      <p:ext uri="{BB962C8B-B14F-4D97-AF65-F5344CB8AC3E}">
        <p14:creationId xmlns:p14="http://schemas.microsoft.com/office/powerpoint/2010/main" xmlns="" val="102581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929218" y="0"/>
            <a:ext cx="10218996" cy="838200"/>
          </a:xfrm>
          <a:prstGeom prst="rect">
            <a:avLst/>
          </a:prstGeom>
        </p:spPr>
        <p:txBody>
          <a:bodyPr/>
          <a:lstStyle>
            <a:lvl1pPr algn="l">
              <a:defRPr sz="2800" b="1">
                <a:solidFill>
                  <a:schemeClr val="tx2"/>
                </a:solidFill>
              </a:defRPr>
            </a:lvl1pPr>
          </a:lstStyle>
          <a:p>
            <a:r>
              <a:rPr lang="id-ID" noProof="0" dirty="0"/>
              <a:t>Click to edit Master title style</a:t>
            </a:r>
          </a:p>
        </p:txBody>
      </p:sp>
      <p:sp>
        <p:nvSpPr>
          <p:cNvPr id="14" name="Text Placeholder 13"/>
          <p:cNvSpPr>
            <a:spLocks noGrp="1"/>
          </p:cNvSpPr>
          <p:nvPr>
            <p:ph type="body" sz="quarter" idx="11"/>
          </p:nvPr>
        </p:nvSpPr>
        <p:spPr>
          <a:xfrm>
            <a:off x="406400" y="1066800"/>
            <a:ext cx="11277600" cy="5055990"/>
          </a:xfrm>
          <a:prstGeom prst="rect">
            <a:avLst/>
          </a:prstGeom>
        </p:spPr>
        <p:txBody>
          <a:bodyPr/>
          <a:lstStyle/>
          <a:p>
            <a:pPr lvl="0"/>
            <a:r>
              <a:rPr lang="id-ID" noProof="0" dirty="0"/>
              <a:t>Click to edit Master text styles</a:t>
            </a:r>
          </a:p>
          <a:p>
            <a:pPr lvl="1"/>
            <a:r>
              <a:rPr lang="id-ID" noProof="0" dirty="0"/>
              <a:t>Second level</a:t>
            </a:r>
          </a:p>
          <a:p>
            <a:pPr lvl="2"/>
            <a:r>
              <a:rPr lang="id-ID" noProof="0" dirty="0"/>
              <a:t>Third level</a:t>
            </a:r>
          </a:p>
          <a:p>
            <a:pPr lvl="3"/>
            <a:r>
              <a:rPr lang="id-ID" noProof="0" dirty="0"/>
              <a:t>Fourth level</a:t>
            </a:r>
          </a:p>
          <a:p>
            <a:pPr lvl="4"/>
            <a:r>
              <a:rPr lang="id-ID" noProof="0" dirty="0"/>
              <a:t>Fifth level</a:t>
            </a:r>
          </a:p>
        </p:txBody>
      </p:sp>
      <p:sp>
        <p:nvSpPr>
          <p:cNvPr id="6" name="Slide Number Placeholder 3"/>
          <p:cNvSpPr>
            <a:spLocks noGrp="1"/>
          </p:cNvSpPr>
          <p:nvPr>
            <p:ph type="sldNum" sz="quarter" idx="12"/>
          </p:nvPr>
        </p:nvSpPr>
        <p:spPr>
          <a:xfrm>
            <a:off x="11582404" y="6513513"/>
            <a:ext cx="609600" cy="323850"/>
          </a:xfrm>
          <a:prstGeom prst="rect">
            <a:avLst/>
          </a:prstGeom>
        </p:spPr>
        <p:txBody>
          <a:bodyPr anchor="t"/>
          <a:lstStyle>
            <a:lvl1pPr>
              <a:defRPr b="1">
                <a:solidFill>
                  <a:schemeClr val="bg1"/>
                </a:solidFill>
              </a:defRPr>
            </a:lvl1pPr>
          </a:lstStyle>
          <a:p>
            <a:pPr>
              <a:defRPr/>
            </a:pPr>
            <a:fld id="{1B240CD9-7305-449A-A63F-921E127818FF}" type="slidenum">
              <a:rPr lang="id-ID" altLang="id-ID">
                <a:solidFill>
                  <a:prstClr val="white"/>
                </a:solidFill>
              </a:rPr>
              <a:pPr>
                <a:defRPr/>
              </a:pPr>
              <a:t>‹#›</a:t>
            </a:fld>
            <a:endParaRPr lang="id-ID" altLang="id-ID">
              <a:solidFill>
                <a:prstClr val="white"/>
              </a:solidFill>
            </a:endParaRPr>
          </a:p>
        </p:txBody>
      </p:sp>
    </p:spTree>
    <p:extLst>
      <p:ext uri="{BB962C8B-B14F-4D97-AF65-F5344CB8AC3E}">
        <p14:creationId xmlns:p14="http://schemas.microsoft.com/office/powerpoint/2010/main" xmlns="" val="66666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C2AD3756-F655-4C01-B0C1-0B2E129ADF7A}"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5210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99CF0-A203-40A1-B4AB-E505CB7C1197}" type="datetime1">
              <a:rPr lang="id-ID" smtClean="0"/>
              <a:pPr/>
              <a:t>26/09/2016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38099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C9C2F980-0C43-4462-ADD6-707B6A429652}"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80303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3B095296-6456-4D4A-8068-D5BA803B0843}" type="datetime1">
              <a:rPr lang="id-ID" smtClean="0"/>
              <a:pPr/>
              <a:t>26/09/2016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84001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AAF99A92-1EC8-43E9-AD5A-2D6037B54A2C}" type="datetime1">
              <a:rPr lang="id-ID" smtClean="0"/>
              <a:pPr/>
              <a:t>26/09/2016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85097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7EE1-B0E1-4FAC-970A-ADB185CB0102}" type="datetime1">
              <a:rPr lang="id-ID" smtClean="0"/>
              <a:pPr/>
              <a:t>26/09/2016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423036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C3A3B-5CBC-4A88-A158-E2E539D9AD0C}"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99048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4E9A5-D973-4934-B092-F1EE933D7442}" type="datetime1">
              <a:rPr lang="id-ID" smtClean="0"/>
              <a:pPr/>
              <a:t>26/09/2016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189826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D674-FA61-49C3-AE3B-1F00DFEE5DD5}" type="datetime1">
              <a:rPr lang="id-ID" smtClean="0"/>
              <a:pPr/>
              <a:t>26/09/2016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5940F-52BA-4018-B13B-B36621709A35}" type="slidenum">
              <a:rPr lang="id-ID" smtClean="0"/>
              <a:pPr/>
              <a:t>‹#›</a:t>
            </a:fld>
            <a:endParaRPr lang="id-ID"/>
          </a:p>
        </p:txBody>
      </p:sp>
    </p:spTree>
    <p:extLst>
      <p:ext uri="{BB962C8B-B14F-4D97-AF65-F5344CB8AC3E}">
        <p14:creationId xmlns:p14="http://schemas.microsoft.com/office/powerpoint/2010/main" xmlns="" val="303652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Office_Excel_Worksheet2.xlsx"/></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klikbontang.com/images/img_blog/90logo_71.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l="12017" t="8937" r="11279" b="11330"/>
          <a:stretch/>
        </p:blipFill>
        <p:spPr bwMode="auto">
          <a:xfrm>
            <a:off x="509704" y="307718"/>
            <a:ext cx="2133484" cy="14539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5315257" y="0"/>
            <a:ext cx="6876743" cy="6858000"/>
            <a:chOff x="3708908" y="0"/>
            <a:chExt cx="5441583" cy="5744862"/>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3168" t="23726" r="67547" b="15538"/>
            <a:stretch/>
          </p:blipFill>
          <p:spPr>
            <a:xfrm>
              <a:off x="4819465" y="0"/>
              <a:ext cx="4331026" cy="5744862"/>
            </a:xfrm>
            <a:prstGeom prst="rect">
              <a:avLst/>
            </a:prstGeom>
          </p:spPr>
        </p:pic>
        <p:sp>
          <p:nvSpPr>
            <p:cNvPr id="6" name="Isosceles Triangle 5"/>
            <p:cNvSpPr/>
            <p:nvPr/>
          </p:nvSpPr>
          <p:spPr>
            <a:xfrm>
              <a:off x="3708908" y="0"/>
              <a:ext cx="2192086" cy="57448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160">
                <a:solidFill>
                  <a:prstClr val="white"/>
                </a:solidFill>
              </a:endParaRPr>
            </a:p>
          </p:txBody>
        </p:sp>
      </p:grpSp>
      <p:sp>
        <p:nvSpPr>
          <p:cNvPr id="5" name="Rectangle 4"/>
          <p:cNvSpPr/>
          <p:nvPr/>
        </p:nvSpPr>
        <p:spPr>
          <a:xfrm>
            <a:off x="408104" y="4787426"/>
            <a:ext cx="7186496" cy="978729"/>
          </a:xfrm>
          <a:prstGeom prst="rect">
            <a:avLst/>
          </a:prstGeom>
        </p:spPr>
        <p:txBody>
          <a:bodyPr wrap="square">
            <a:spAutoFit/>
          </a:bodyPr>
          <a:lstStyle/>
          <a:p>
            <a:pPr>
              <a:lnSpc>
                <a:spcPct val="90000"/>
              </a:lnSpc>
            </a:pPr>
            <a:r>
              <a:rPr lang="en-US" sz="3200" b="1" dirty="0">
                <a:solidFill>
                  <a:srgbClr val="800000"/>
                </a:solidFill>
                <a:latin typeface="Agency FB" pitchFamily="34" charset="0"/>
              </a:rPr>
              <a:t>KEBIJAKAN </a:t>
            </a:r>
            <a:r>
              <a:rPr lang="id-ID" sz="3200" b="1" dirty="0">
                <a:solidFill>
                  <a:srgbClr val="800000"/>
                </a:solidFill>
                <a:latin typeface="Agency FB" pitchFamily="34" charset="0"/>
              </a:rPr>
              <a:t>PEMERINTAH YANG MENDUKUNG </a:t>
            </a:r>
            <a:r>
              <a:rPr lang="en-US" sz="3200" b="1" dirty="0">
                <a:solidFill>
                  <a:srgbClr val="800000"/>
                </a:solidFill>
                <a:latin typeface="Agency FB" pitchFamily="34" charset="0"/>
              </a:rPr>
              <a:t>PENGENDALIAN INFLASI</a:t>
            </a:r>
            <a:r>
              <a:rPr lang="id-ID" sz="3200" b="1" dirty="0">
                <a:solidFill>
                  <a:srgbClr val="800000"/>
                </a:solidFill>
                <a:latin typeface="Agency FB" pitchFamily="34" charset="0"/>
              </a:rPr>
              <a:t> NASIONAL</a:t>
            </a:r>
            <a:endParaRPr lang="en-US" sz="3200" b="1" dirty="0">
              <a:solidFill>
                <a:srgbClr val="800000"/>
              </a:solidFill>
              <a:latin typeface="Agency FB" pitchFamily="34" charset="0"/>
            </a:endParaRPr>
          </a:p>
        </p:txBody>
      </p:sp>
      <p:sp>
        <p:nvSpPr>
          <p:cNvPr id="10" name="Rectangle 9"/>
          <p:cNvSpPr/>
          <p:nvPr/>
        </p:nvSpPr>
        <p:spPr>
          <a:xfrm>
            <a:off x="411678" y="4404335"/>
            <a:ext cx="6433169" cy="369332"/>
          </a:xfrm>
          <a:prstGeom prst="rect">
            <a:avLst/>
          </a:prstGeom>
        </p:spPr>
        <p:txBody>
          <a:bodyPr wrap="square">
            <a:spAutoFit/>
          </a:bodyPr>
          <a:lstStyle/>
          <a:p>
            <a:pPr lvl="0"/>
            <a:r>
              <a:rPr lang="en-US" b="1" dirty="0">
                <a:solidFill>
                  <a:prstClr val="black"/>
                </a:solidFill>
                <a:latin typeface="Agency FB" panose="020B0503020202020204" pitchFamily="34" charset="0"/>
              </a:rPr>
              <a:t>R</a:t>
            </a:r>
            <a:r>
              <a:rPr lang="id-ID" b="1" dirty="0">
                <a:solidFill>
                  <a:prstClr val="black"/>
                </a:solidFill>
                <a:latin typeface="Agency FB" panose="020B0503020202020204" pitchFamily="34" charset="0"/>
              </a:rPr>
              <a:t>APAT KOORDINASI </a:t>
            </a:r>
            <a:r>
              <a:rPr lang="en-US" b="1" dirty="0">
                <a:solidFill>
                  <a:prstClr val="black"/>
                </a:solidFill>
                <a:latin typeface="Agency FB" panose="020B0503020202020204" pitchFamily="34" charset="0"/>
              </a:rPr>
              <a:t>PUSAT – DAERAH </a:t>
            </a:r>
            <a:r>
              <a:rPr lang="id-ID" b="1" dirty="0">
                <a:solidFill>
                  <a:prstClr val="black"/>
                </a:solidFill>
                <a:latin typeface="Agency FB" panose="020B0503020202020204" pitchFamily="34" charset="0"/>
              </a:rPr>
              <a:t>(RAKORPUSDA) TPID TAHUN </a:t>
            </a:r>
            <a:r>
              <a:rPr lang="en-US" b="1" dirty="0">
                <a:solidFill>
                  <a:prstClr val="black"/>
                </a:solidFill>
                <a:latin typeface="Agency FB" panose="020B0503020202020204" pitchFamily="34" charset="0"/>
              </a:rPr>
              <a:t>2016</a:t>
            </a:r>
            <a:endParaRPr lang="id-ID" b="1" dirty="0">
              <a:solidFill>
                <a:prstClr val="black"/>
              </a:solidFill>
              <a:latin typeface="Agency FB" panose="020B0503020202020204" pitchFamily="34" charset="0"/>
            </a:endParaRPr>
          </a:p>
        </p:txBody>
      </p:sp>
      <p:sp>
        <p:nvSpPr>
          <p:cNvPr id="7" name="Rectangle 6"/>
          <p:cNvSpPr/>
          <p:nvPr/>
        </p:nvSpPr>
        <p:spPr>
          <a:xfrm>
            <a:off x="424378" y="5758079"/>
            <a:ext cx="3127661" cy="369332"/>
          </a:xfrm>
          <a:prstGeom prst="rect">
            <a:avLst/>
          </a:prstGeom>
        </p:spPr>
        <p:txBody>
          <a:bodyPr wrap="square">
            <a:spAutoFit/>
          </a:bodyPr>
          <a:lstStyle/>
          <a:p>
            <a:r>
              <a:rPr lang="id-ID" b="1" dirty="0">
                <a:solidFill>
                  <a:prstClr val="black"/>
                </a:solidFill>
                <a:latin typeface="Agency FB" pitchFamily="34" charset="0"/>
              </a:rPr>
              <a:t>JAKARTA, 26-28 SEPTEMBER 2016</a:t>
            </a:r>
            <a:endParaRPr lang="id-ID" b="1" dirty="0">
              <a:solidFill>
                <a:prstClr val="black"/>
              </a:solidFill>
            </a:endParaRPr>
          </a:p>
        </p:txBody>
      </p:sp>
    </p:spTree>
    <p:extLst>
      <p:ext uri="{BB962C8B-B14F-4D97-AF65-F5344CB8AC3E}">
        <p14:creationId xmlns:p14="http://schemas.microsoft.com/office/powerpoint/2010/main" xmlns="" val="386806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10</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474071" y="623897"/>
            <a:ext cx="8031366" cy="537968"/>
          </a:xfrm>
          <a:prstGeom prst="rect">
            <a:avLst/>
          </a:prstGeom>
        </p:spPr>
        <p:txBody>
          <a:bodyPr wrap="none">
            <a:spAutoFit/>
          </a:bodyPr>
          <a:lstStyle/>
          <a:p>
            <a:pPr algn="ctr">
              <a:lnSpc>
                <a:spcPct val="115000"/>
              </a:lnSpc>
            </a:pPr>
            <a:r>
              <a:rPr lang="sv-SE" sz="2800" b="1" dirty="0">
                <a:solidFill>
                  <a:prstClr val="black"/>
                </a:solidFill>
                <a:latin typeface="Agency FB" panose="020B0503020202020204" pitchFamily="34" charset="0"/>
              </a:rPr>
              <a:t>KESELARASAN ANTARA PERTUMBUHAN EKONOMI DENGAN INFLASI</a:t>
            </a:r>
          </a:p>
        </p:txBody>
      </p:sp>
      <p:sp>
        <p:nvSpPr>
          <p:cNvPr id="3" name="Rectangle 2"/>
          <p:cNvSpPr/>
          <p:nvPr/>
        </p:nvSpPr>
        <p:spPr>
          <a:xfrm>
            <a:off x="531814" y="1937267"/>
            <a:ext cx="7031035" cy="1200329"/>
          </a:xfrm>
          <a:prstGeom prst="rect">
            <a:avLst/>
          </a:prstGeom>
        </p:spPr>
        <p:txBody>
          <a:bodyPr wrap="square">
            <a:spAutoFit/>
          </a:bodyPr>
          <a:lstStyle/>
          <a:p>
            <a:pPr marL="285750" lvl="0" indent="-285750">
              <a:buFont typeface="Arial" pitchFamily="34" charset="0"/>
              <a:buChar char="•"/>
            </a:pPr>
            <a:r>
              <a:rPr lang="en-US"/>
              <a:t>Adanya dokumen perencanaan program/anggaran yang menjadikan inflasi sebagai salah satu target </a:t>
            </a:r>
            <a:endParaRPr lang="id-ID"/>
          </a:p>
          <a:p>
            <a:pPr marL="285750" indent="-285750">
              <a:buFont typeface="Arial" pitchFamily="34" charset="0"/>
              <a:buChar char="•"/>
            </a:pPr>
            <a:r>
              <a:rPr lang="en-US"/>
              <a:t>Adanya keselarasan program-program kerja antar skpd maupun anggaran</a:t>
            </a:r>
            <a:endParaRPr lang="id-ID" dirty="0"/>
          </a:p>
        </p:txBody>
      </p:sp>
      <p:sp>
        <p:nvSpPr>
          <p:cNvPr id="4" name="Rectangle 3"/>
          <p:cNvSpPr/>
          <p:nvPr/>
        </p:nvSpPr>
        <p:spPr>
          <a:xfrm>
            <a:off x="531815" y="3834705"/>
            <a:ext cx="7031034" cy="1477328"/>
          </a:xfrm>
          <a:prstGeom prst="rect">
            <a:avLst/>
          </a:prstGeom>
        </p:spPr>
        <p:txBody>
          <a:bodyPr wrap="square">
            <a:spAutoFit/>
          </a:bodyPr>
          <a:lstStyle/>
          <a:p>
            <a:pPr marL="285750" lvl="0" indent="-285750">
              <a:buFont typeface="Arial" pitchFamily="34" charset="0"/>
              <a:buChar char="•"/>
            </a:pPr>
            <a:r>
              <a:rPr lang="en-US"/>
              <a:t>Menghitung inflasinya</a:t>
            </a:r>
            <a:endParaRPr lang="id-ID"/>
          </a:p>
          <a:p>
            <a:pPr marL="285750" lvl="0" indent="-285750">
              <a:buFont typeface="Arial" pitchFamily="34" charset="0"/>
              <a:buChar char="•"/>
            </a:pPr>
            <a:r>
              <a:rPr lang="en-US"/>
              <a:t>Kurangnya pemahaman kaitan antara pertumbuhan ekonomi dengan tingkat inflasi yang terjaga</a:t>
            </a:r>
            <a:endParaRPr lang="id-ID"/>
          </a:p>
          <a:p>
            <a:pPr marL="285750" lvl="0" indent="-285750">
              <a:buFont typeface="Arial" pitchFamily="34" charset="0"/>
              <a:buChar char="•"/>
            </a:pPr>
            <a:r>
              <a:rPr lang="en-US"/>
              <a:t>Belum terciptanya sinkronisasi dan harmonisasi program kerja antar SKPD</a:t>
            </a:r>
            <a:endParaRPr lang="id-ID" dirty="0"/>
          </a:p>
        </p:txBody>
      </p:sp>
      <p:sp>
        <p:nvSpPr>
          <p:cNvPr id="9" name="Rectangle 8"/>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10" name="Rectangle 9"/>
          <p:cNvSpPr/>
          <p:nvPr/>
        </p:nvSpPr>
        <p:spPr>
          <a:xfrm>
            <a:off x="460373" y="341870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pic>
        <p:nvPicPr>
          <p:cNvPr id="12" name="Picture 2" descr="Hasil gambar untuk tanda tanya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31486" y="2388001"/>
            <a:ext cx="3829846" cy="375672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4821125" y="5572814"/>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Tree>
    <p:extLst>
      <p:ext uri="{BB962C8B-B14F-4D97-AF65-F5344CB8AC3E}">
        <p14:creationId xmlns:p14="http://schemas.microsoft.com/office/powerpoint/2010/main" xmlns="" val="364328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11</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460375" y="598598"/>
            <a:ext cx="8701421" cy="537968"/>
          </a:xfrm>
          <a:prstGeom prst="rect">
            <a:avLst/>
          </a:prstGeom>
        </p:spPr>
        <p:txBody>
          <a:bodyPr wrap="none">
            <a:spAutoFit/>
          </a:bodyPr>
          <a:lstStyle/>
          <a:p>
            <a:pPr algn="ctr">
              <a:lnSpc>
                <a:spcPct val="115000"/>
              </a:lnSpc>
            </a:pPr>
            <a:r>
              <a:rPr lang="sv-SE" sz="2800" b="1" dirty="0">
                <a:solidFill>
                  <a:prstClr val="black"/>
                </a:solidFill>
                <a:latin typeface="Agency FB" panose="020B0503020202020204" pitchFamily="34" charset="0"/>
              </a:rPr>
              <a:t>PERATURAN PERUNDANGAN YANG MENGHAMBAT (PUSAT DAN DAERAH)</a:t>
            </a:r>
          </a:p>
        </p:txBody>
      </p:sp>
      <p:sp>
        <p:nvSpPr>
          <p:cNvPr id="3" name="Rectangle 2"/>
          <p:cNvSpPr/>
          <p:nvPr/>
        </p:nvSpPr>
        <p:spPr>
          <a:xfrm>
            <a:off x="531814" y="1878569"/>
            <a:ext cx="9259885" cy="1200329"/>
          </a:xfrm>
          <a:prstGeom prst="rect">
            <a:avLst/>
          </a:prstGeom>
        </p:spPr>
        <p:txBody>
          <a:bodyPr wrap="square">
            <a:spAutoFit/>
          </a:bodyPr>
          <a:lstStyle/>
          <a:p>
            <a:pPr marL="285750" lvl="0" indent="-285750">
              <a:buFont typeface="Arial" pitchFamily="34" charset="0"/>
              <a:buChar char="•"/>
            </a:pPr>
            <a:r>
              <a:rPr lang="en-US"/>
              <a:t>Peraturan perundangan tidak saling tumpang tindih (ada kewenangan yang jelas)</a:t>
            </a:r>
            <a:endParaRPr lang="id-ID"/>
          </a:p>
          <a:p>
            <a:pPr marL="285750" lvl="0" indent="-285750">
              <a:buFont typeface="Arial" pitchFamily="34" charset="0"/>
              <a:buChar char="•"/>
            </a:pPr>
            <a:r>
              <a:rPr lang="en-US"/>
              <a:t>Peraturan perundangan memuat teknis implementasi yang jelas</a:t>
            </a:r>
            <a:endParaRPr lang="id-ID"/>
          </a:p>
          <a:p>
            <a:pPr marL="285750" lvl="0" indent="-285750">
              <a:buFont typeface="Arial" pitchFamily="34" charset="0"/>
              <a:buChar char="•"/>
            </a:pPr>
            <a:r>
              <a:rPr lang="en-US"/>
              <a:t>Setiap peraturan perundangan memiliki juknis yang jelas</a:t>
            </a:r>
            <a:endParaRPr lang="id-ID"/>
          </a:p>
          <a:p>
            <a:pPr marL="285750" indent="-285750">
              <a:buFont typeface="Arial" pitchFamily="34" charset="0"/>
              <a:buChar char="•"/>
            </a:pPr>
            <a:r>
              <a:rPr lang="en-US"/>
              <a:t>Peraturan perundangan tersosialisasikan ke pihak yang berkepentingan </a:t>
            </a:r>
            <a:endParaRPr lang="id-ID" dirty="0"/>
          </a:p>
        </p:txBody>
      </p:sp>
      <p:sp>
        <p:nvSpPr>
          <p:cNvPr id="4" name="Rectangle 3"/>
          <p:cNvSpPr/>
          <p:nvPr/>
        </p:nvSpPr>
        <p:spPr>
          <a:xfrm>
            <a:off x="531814" y="3961537"/>
            <a:ext cx="8021635" cy="1200329"/>
          </a:xfrm>
          <a:prstGeom prst="rect">
            <a:avLst/>
          </a:prstGeom>
        </p:spPr>
        <p:txBody>
          <a:bodyPr wrap="square">
            <a:spAutoFit/>
          </a:bodyPr>
          <a:lstStyle/>
          <a:p>
            <a:pPr marL="285750" lvl="0" indent="-285750">
              <a:buFont typeface="Arial" pitchFamily="34" charset="0"/>
              <a:buChar char="•"/>
            </a:pPr>
            <a:r>
              <a:rPr lang="en-US"/>
              <a:t>Transmisi kebijakan tidak binding (pusat)</a:t>
            </a:r>
            <a:endParaRPr lang="id-ID"/>
          </a:p>
          <a:p>
            <a:pPr marL="285750" lvl="0" indent="-285750">
              <a:buFont typeface="Arial" pitchFamily="34" charset="0"/>
              <a:buChar char="•"/>
            </a:pPr>
            <a:r>
              <a:rPr lang="en-US"/>
              <a:t>Sosialisasi yang kurang, juknis kurang jelas</a:t>
            </a:r>
            <a:endParaRPr lang="id-ID"/>
          </a:p>
          <a:p>
            <a:pPr marL="285750" lvl="0" indent="-285750">
              <a:buFont typeface="Arial" pitchFamily="34" charset="0"/>
              <a:buChar char="•"/>
            </a:pPr>
            <a:r>
              <a:rPr lang="en-US"/>
              <a:t>Beberapa contoh regulasi yang dianggap menghambat:</a:t>
            </a:r>
            <a:endParaRPr lang="id-ID"/>
          </a:p>
          <a:p>
            <a:pPr marL="742950" lvl="1" indent="-285750">
              <a:buFont typeface="Arial" pitchFamily="34" charset="0"/>
              <a:buChar char="•"/>
            </a:pPr>
            <a:r>
              <a:rPr lang="en-US"/>
              <a:t>Regulasi jalan (pembagian kewenangan pemeliharaan jalan belum jelas)</a:t>
            </a:r>
            <a:endParaRPr lang="id-ID" dirty="0"/>
          </a:p>
        </p:txBody>
      </p:sp>
      <p:sp>
        <p:nvSpPr>
          <p:cNvPr id="9" name="Rectangle 8"/>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10" name="Rectangle 9"/>
          <p:cNvSpPr/>
          <p:nvPr/>
        </p:nvSpPr>
        <p:spPr>
          <a:xfrm>
            <a:off x="460373" y="351395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pic>
        <p:nvPicPr>
          <p:cNvPr id="12" name="Picture 2" descr="Hasil gambar untuk tanda tanya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52114" y="3098441"/>
            <a:ext cx="3439886" cy="337421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4811085" y="5610913"/>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Tree>
    <p:extLst>
      <p:ext uri="{BB962C8B-B14F-4D97-AF65-F5344CB8AC3E}">
        <p14:creationId xmlns:p14="http://schemas.microsoft.com/office/powerpoint/2010/main" xmlns="" val="385249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9584" y="4242815"/>
            <a:ext cx="10026171" cy="923330"/>
          </a:xfrm>
          <a:prstGeom prst="rect">
            <a:avLst/>
          </a:prstGeom>
        </p:spPr>
        <p:txBody>
          <a:bodyPr wrap="square">
            <a:spAutoFit/>
          </a:bodyPr>
          <a:lstStyle/>
          <a:p>
            <a:r>
              <a:rPr lang="id-ID" sz="5400" b="1" dirty="0">
                <a:solidFill>
                  <a:srgbClr val="C00000"/>
                </a:solidFill>
              </a:rPr>
              <a:t>K</a:t>
            </a:r>
            <a:r>
              <a:rPr lang="id-ID" sz="4400" b="1" dirty="0">
                <a:solidFill>
                  <a:srgbClr val="C00000"/>
                </a:solidFill>
              </a:rPr>
              <a:t>EBIJAKAN SEKTORAL</a:t>
            </a: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83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5605" y="34339"/>
            <a:ext cx="8705850" cy="17410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13</a:t>
            </a:fld>
            <a:endParaRPr lang="id-ID" dirty="0">
              <a:solidFill>
                <a:schemeClr val="tx1"/>
              </a:solidFill>
            </a:endParaRPr>
          </a:p>
        </p:txBody>
      </p:sp>
      <p:sp>
        <p:nvSpPr>
          <p:cNvPr id="6" name="Rectangle 5"/>
          <p:cNvSpPr/>
          <p:nvPr/>
        </p:nvSpPr>
        <p:spPr>
          <a:xfrm>
            <a:off x="5170488" y="448516"/>
            <a:ext cx="2179925" cy="307777"/>
          </a:xfrm>
          <a:prstGeom prst="rect">
            <a:avLst/>
          </a:prstGeom>
        </p:spPr>
        <p:txBody>
          <a:bodyPr wrap="square">
            <a:spAutoFit/>
          </a:bodyPr>
          <a:lstStyle/>
          <a:p>
            <a:r>
              <a:rPr lang="id-ID" sz="1400" b="1" dirty="0"/>
              <a:t>KEBIJAKAN SEKTORAL</a:t>
            </a:r>
            <a:endParaRPr lang="id-ID" b="1" dirty="0"/>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4355732" y="611262"/>
            <a:ext cx="3809436" cy="523220"/>
          </a:xfrm>
          <a:prstGeom prst="rect">
            <a:avLst/>
          </a:prstGeom>
        </p:spPr>
        <p:txBody>
          <a:bodyPr wrap="square">
            <a:spAutoFit/>
          </a:bodyPr>
          <a:lstStyle/>
          <a:p>
            <a:r>
              <a:rPr lang="id-ID" sz="2800" b="1" dirty="0">
                <a:solidFill>
                  <a:srgbClr val="C00000"/>
                </a:solidFill>
              </a:rPr>
              <a:t>KEBIJAKAN PANGAN</a:t>
            </a:r>
            <a:endParaRPr lang="id-ID" sz="2400" b="1" dirty="0">
              <a:solidFill>
                <a:srgbClr val="C00000"/>
              </a:solidFill>
            </a:endParaRPr>
          </a:p>
        </p:txBody>
      </p:sp>
      <p:sp>
        <p:nvSpPr>
          <p:cNvPr id="3" name="Rectangle 2"/>
          <p:cNvSpPr/>
          <p:nvPr/>
        </p:nvSpPr>
        <p:spPr>
          <a:xfrm>
            <a:off x="9141162" y="2261632"/>
            <a:ext cx="2312941" cy="353943"/>
          </a:xfrm>
          <a:prstGeom prst="rect">
            <a:avLst/>
          </a:prstGeom>
        </p:spPr>
        <p:txBody>
          <a:bodyPr wrap="none">
            <a:spAutoFit/>
          </a:bodyPr>
          <a:lstStyle/>
          <a:p>
            <a:pPr algn="r"/>
            <a:r>
              <a:rPr lang="id-ID" sz="1700" b="1"/>
              <a:t>Ekstensifikasi pertanian</a:t>
            </a:r>
            <a:endParaRPr lang="id-ID" sz="1700" dirty="0"/>
          </a:p>
        </p:txBody>
      </p:sp>
      <p:sp>
        <p:nvSpPr>
          <p:cNvPr id="8" name="Rectangle 7"/>
          <p:cNvSpPr/>
          <p:nvPr/>
        </p:nvSpPr>
        <p:spPr>
          <a:xfrm>
            <a:off x="9320635" y="2615575"/>
            <a:ext cx="2133468" cy="353943"/>
          </a:xfrm>
          <a:prstGeom prst="rect">
            <a:avLst/>
          </a:prstGeom>
        </p:spPr>
        <p:txBody>
          <a:bodyPr wrap="none">
            <a:spAutoFit/>
          </a:bodyPr>
          <a:lstStyle/>
          <a:p>
            <a:pPr algn="r"/>
            <a:r>
              <a:rPr lang="id-ID" sz="1700" b="1"/>
              <a:t>Peningkatan produksi</a:t>
            </a:r>
            <a:endParaRPr lang="id-ID" sz="1700" dirty="0"/>
          </a:p>
        </p:txBody>
      </p:sp>
      <p:sp>
        <p:nvSpPr>
          <p:cNvPr id="9" name="Rectangle 8"/>
          <p:cNvSpPr/>
          <p:nvPr/>
        </p:nvSpPr>
        <p:spPr>
          <a:xfrm>
            <a:off x="9863411" y="2942398"/>
            <a:ext cx="1590692" cy="353943"/>
          </a:xfrm>
          <a:prstGeom prst="rect">
            <a:avLst/>
          </a:prstGeom>
        </p:spPr>
        <p:txBody>
          <a:bodyPr wrap="none">
            <a:spAutoFit/>
          </a:bodyPr>
          <a:lstStyle/>
          <a:p>
            <a:pPr algn="r"/>
            <a:r>
              <a:rPr lang="id-ID" sz="1700" b="1"/>
              <a:t>Bantuan alsinta</a:t>
            </a:r>
            <a:endParaRPr lang="id-ID" sz="1700" dirty="0"/>
          </a:p>
        </p:txBody>
      </p:sp>
      <p:sp>
        <p:nvSpPr>
          <p:cNvPr id="10" name="Rectangle 9"/>
          <p:cNvSpPr/>
          <p:nvPr/>
        </p:nvSpPr>
        <p:spPr>
          <a:xfrm>
            <a:off x="8254124" y="3239651"/>
            <a:ext cx="3199979" cy="353943"/>
          </a:xfrm>
          <a:prstGeom prst="rect">
            <a:avLst/>
          </a:prstGeom>
        </p:spPr>
        <p:txBody>
          <a:bodyPr wrap="none">
            <a:spAutoFit/>
          </a:bodyPr>
          <a:lstStyle/>
          <a:p>
            <a:pPr algn="r"/>
            <a:r>
              <a:rPr lang="id-ID" sz="1700" b="1"/>
              <a:t>Bantuan subsidi pupuk dan benih</a:t>
            </a:r>
            <a:endParaRPr lang="id-ID" sz="1700" dirty="0"/>
          </a:p>
        </p:txBody>
      </p:sp>
      <p:sp>
        <p:nvSpPr>
          <p:cNvPr id="13" name="Rectangle 12"/>
          <p:cNvSpPr/>
          <p:nvPr/>
        </p:nvSpPr>
        <p:spPr>
          <a:xfrm>
            <a:off x="3312840" y="987008"/>
            <a:ext cx="5468298" cy="338554"/>
          </a:xfrm>
          <a:prstGeom prst="rect">
            <a:avLst/>
          </a:prstGeom>
        </p:spPr>
        <p:txBody>
          <a:bodyPr wrap="square">
            <a:spAutoFit/>
          </a:bodyPr>
          <a:lstStyle/>
          <a:p>
            <a:pPr algn="ctr"/>
            <a:r>
              <a:rPr lang="id-ID" sz="1600" b="1">
                <a:solidFill>
                  <a:schemeClr val="accent1">
                    <a:lumMod val="50000"/>
                  </a:schemeClr>
                </a:solidFill>
              </a:rPr>
              <a:t>Mewujudkan kedaulatan &amp; ketahanan pangan</a:t>
            </a:r>
            <a:endParaRPr lang="id-ID" sz="1400" b="1" dirty="0">
              <a:solidFill>
                <a:schemeClr val="accent1">
                  <a:lumMod val="50000"/>
                </a:schemeClr>
              </a:solidFill>
            </a:endParaRPr>
          </a:p>
        </p:txBody>
      </p:sp>
      <p:sp>
        <p:nvSpPr>
          <p:cNvPr id="14" name="Rectangle 13"/>
          <p:cNvSpPr/>
          <p:nvPr/>
        </p:nvSpPr>
        <p:spPr>
          <a:xfrm>
            <a:off x="416646" y="2261632"/>
            <a:ext cx="4870842" cy="615553"/>
          </a:xfrm>
          <a:prstGeom prst="rect">
            <a:avLst/>
          </a:prstGeom>
        </p:spPr>
        <p:txBody>
          <a:bodyPr wrap="square">
            <a:spAutoFit/>
          </a:bodyPr>
          <a:lstStyle/>
          <a:p>
            <a:r>
              <a:rPr lang="id-ID" sz="1700" b="1"/>
              <a:t>Pembentukan </a:t>
            </a:r>
            <a:r>
              <a:rPr lang="en-US" sz="1700" b="1"/>
              <a:t>cadangan beras pemerintah daerah dan CPP</a:t>
            </a:r>
            <a:r>
              <a:rPr lang="id-ID" sz="1700" b="1"/>
              <a:t> di daerah</a:t>
            </a:r>
            <a:endParaRPr lang="id-ID" sz="1700" dirty="0"/>
          </a:p>
        </p:txBody>
      </p:sp>
      <p:sp>
        <p:nvSpPr>
          <p:cNvPr id="15" name="Rectangle 14"/>
          <p:cNvSpPr/>
          <p:nvPr/>
        </p:nvSpPr>
        <p:spPr>
          <a:xfrm>
            <a:off x="425647" y="2880488"/>
            <a:ext cx="4274782" cy="353943"/>
          </a:xfrm>
          <a:prstGeom prst="rect">
            <a:avLst/>
          </a:prstGeom>
        </p:spPr>
        <p:txBody>
          <a:bodyPr wrap="square">
            <a:spAutoFit/>
          </a:bodyPr>
          <a:lstStyle/>
          <a:p>
            <a:r>
              <a:rPr lang="id-ID" sz="1700" b="1"/>
              <a:t>Pendampingan petani</a:t>
            </a:r>
            <a:endParaRPr lang="id-ID" sz="1700" dirty="0"/>
          </a:p>
        </p:txBody>
      </p:sp>
      <p:sp>
        <p:nvSpPr>
          <p:cNvPr id="16" name="Rectangle 15"/>
          <p:cNvSpPr/>
          <p:nvPr/>
        </p:nvSpPr>
        <p:spPr>
          <a:xfrm>
            <a:off x="405123" y="3234431"/>
            <a:ext cx="4297752" cy="353943"/>
          </a:xfrm>
          <a:prstGeom prst="rect">
            <a:avLst/>
          </a:prstGeom>
        </p:spPr>
        <p:txBody>
          <a:bodyPr wrap="square">
            <a:spAutoFit/>
          </a:bodyPr>
          <a:lstStyle/>
          <a:p>
            <a:r>
              <a:rPr lang="id-ID" sz="1700" b="1"/>
              <a:t>Pemulihan kesuburan lahan</a:t>
            </a:r>
            <a:endParaRPr lang="id-ID" sz="1700" dirty="0"/>
          </a:p>
        </p:txBody>
      </p:sp>
      <p:sp>
        <p:nvSpPr>
          <p:cNvPr id="17" name="Rectangle 16"/>
          <p:cNvSpPr/>
          <p:nvPr/>
        </p:nvSpPr>
        <p:spPr>
          <a:xfrm>
            <a:off x="387072" y="3610683"/>
            <a:ext cx="3806327" cy="353943"/>
          </a:xfrm>
          <a:prstGeom prst="rect">
            <a:avLst/>
          </a:prstGeom>
        </p:spPr>
        <p:txBody>
          <a:bodyPr wrap="square">
            <a:spAutoFit/>
          </a:bodyPr>
          <a:lstStyle/>
          <a:p>
            <a:r>
              <a:rPr lang="id-ID" sz="1700" b="1"/>
              <a:t>Stop konversi lahan produktif</a:t>
            </a:r>
            <a:endParaRPr lang="id-ID" sz="1700" dirty="0"/>
          </a:p>
        </p:txBody>
      </p:sp>
      <p:sp>
        <p:nvSpPr>
          <p:cNvPr id="20" name="Rectangle 19"/>
          <p:cNvSpPr/>
          <p:nvPr/>
        </p:nvSpPr>
        <p:spPr>
          <a:xfrm>
            <a:off x="404043" y="4014995"/>
            <a:ext cx="5206689" cy="353943"/>
          </a:xfrm>
          <a:prstGeom prst="rect">
            <a:avLst/>
          </a:prstGeom>
        </p:spPr>
        <p:txBody>
          <a:bodyPr wrap="square">
            <a:spAutoFit/>
          </a:bodyPr>
          <a:lstStyle/>
          <a:p>
            <a:r>
              <a:rPr lang="id-ID" sz="1700" b="1"/>
              <a:t>Penyajian data &amp; informasi pangan</a:t>
            </a:r>
            <a:endParaRPr lang="id-ID" sz="1700" dirty="0"/>
          </a:p>
        </p:txBody>
      </p:sp>
      <p:sp>
        <p:nvSpPr>
          <p:cNvPr id="21" name="Rectangle 20"/>
          <p:cNvSpPr/>
          <p:nvPr/>
        </p:nvSpPr>
        <p:spPr>
          <a:xfrm>
            <a:off x="393187" y="4333579"/>
            <a:ext cx="4156714" cy="353943"/>
          </a:xfrm>
          <a:prstGeom prst="rect">
            <a:avLst/>
          </a:prstGeom>
        </p:spPr>
        <p:txBody>
          <a:bodyPr wrap="square">
            <a:spAutoFit/>
          </a:bodyPr>
          <a:lstStyle/>
          <a:p>
            <a:r>
              <a:rPr lang="id-ID" sz="1700" b="1"/>
              <a:t>Edukasi masyarakat</a:t>
            </a:r>
            <a:endParaRPr lang="id-ID" sz="1700" b="1" dirty="0"/>
          </a:p>
        </p:txBody>
      </p:sp>
      <p:sp>
        <p:nvSpPr>
          <p:cNvPr id="22" name="Rectangle 21"/>
          <p:cNvSpPr/>
          <p:nvPr/>
        </p:nvSpPr>
        <p:spPr>
          <a:xfrm>
            <a:off x="379699" y="4679285"/>
            <a:ext cx="4171810" cy="353943"/>
          </a:xfrm>
          <a:prstGeom prst="rect">
            <a:avLst/>
          </a:prstGeom>
        </p:spPr>
        <p:txBody>
          <a:bodyPr wrap="square">
            <a:spAutoFit/>
          </a:bodyPr>
          <a:lstStyle/>
          <a:p>
            <a:r>
              <a:rPr lang="id-ID" sz="1700" b="1"/>
              <a:t>Komunikasi publik dan sosialisasi </a:t>
            </a:r>
            <a:endParaRPr lang="id-ID" sz="1700" dirty="0"/>
          </a:p>
        </p:txBody>
      </p:sp>
      <p:sp>
        <p:nvSpPr>
          <p:cNvPr id="25" name="Rectangle 24"/>
          <p:cNvSpPr/>
          <p:nvPr/>
        </p:nvSpPr>
        <p:spPr>
          <a:xfrm>
            <a:off x="379699" y="5022625"/>
            <a:ext cx="4896202" cy="615553"/>
          </a:xfrm>
          <a:prstGeom prst="rect">
            <a:avLst/>
          </a:prstGeom>
        </p:spPr>
        <p:txBody>
          <a:bodyPr wrap="square">
            <a:spAutoFit/>
          </a:bodyPr>
          <a:lstStyle/>
          <a:p>
            <a:r>
              <a:rPr lang="id-ID" sz="1700" b="1"/>
              <a:t>Penyediaan infrastruktur pangan dan infrastruktur pendukungnya</a:t>
            </a:r>
            <a:endParaRPr lang="id-ID" sz="1700" dirty="0"/>
          </a:p>
        </p:txBody>
      </p:sp>
      <p:sp>
        <p:nvSpPr>
          <p:cNvPr id="26" name="Rectangle 25"/>
          <p:cNvSpPr/>
          <p:nvPr/>
        </p:nvSpPr>
        <p:spPr>
          <a:xfrm>
            <a:off x="8991724" y="3617554"/>
            <a:ext cx="2422330" cy="353943"/>
          </a:xfrm>
          <a:prstGeom prst="rect">
            <a:avLst/>
          </a:prstGeom>
        </p:spPr>
        <p:txBody>
          <a:bodyPr wrap="none">
            <a:spAutoFit/>
          </a:bodyPr>
          <a:lstStyle/>
          <a:p>
            <a:r>
              <a:rPr lang="id-ID" sz="1700" b="1"/>
              <a:t>Penyediaan infrastruktur</a:t>
            </a:r>
            <a:endParaRPr lang="id-ID" sz="1700" dirty="0"/>
          </a:p>
        </p:txBody>
      </p:sp>
      <p:sp>
        <p:nvSpPr>
          <p:cNvPr id="27" name="Rectangle 26"/>
          <p:cNvSpPr/>
          <p:nvPr/>
        </p:nvSpPr>
        <p:spPr>
          <a:xfrm>
            <a:off x="8471838" y="3958402"/>
            <a:ext cx="2942216" cy="353943"/>
          </a:xfrm>
          <a:prstGeom prst="rect">
            <a:avLst/>
          </a:prstGeom>
        </p:spPr>
        <p:txBody>
          <a:bodyPr wrap="none">
            <a:spAutoFit/>
          </a:bodyPr>
          <a:lstStyle/>
          <a:p>
            <a:r>
              <a:rPr lang="id-ID" sz="1700" b="1"/>
              <a:t>Pembelian beras/gabah petani</a:t>
            </a:r>
            <a:endParaRPr lang="id-ID" sz="1700" dirty="0"/>
          </a:p>
        </p:txBody>
      </p:sp>
      <p:sp>
        <p:nvSpPr>
          <p:cNvPr id="28" name="Rectangle 27"/>
          <p:cNvSpPr/>
          <p:nvPr/>
        </p:nvSpPr>
        <p:spPr>
          <a:xfrm>
            <a:off x="9094680" y="4265402"/>
            <a:ext cx="2321982" cy="353943"/>
          </a:xfrm>
          <a:prstGeom prst="rect">
            <a:avLst/>
          </a:prstGeom>
        </p:spPr>
        <p:txBody>
          <a:bodyPr wrap="none">
            <a:spAutoFit/>
          </a:bodyPr>
          <a:lstStyle/>
          <a:p>
            <a:r>
              <a:rPr lang="id-ID" sz="1700" b="1"/>
              <a:t>Pencetakan sawah baru</a:t>
            </a:r>
            <a:endParaRPr lang="id-ID" sz="1700" dirty="0"/>
          </a:p>
        </p:txBody>
      </p:sp>
      <p:sp>
        <p:nvSpPr>
          <p:cNvPr id="29" name="Rectangle 28"/>
          <p:cNvSpPr/>
          <p:nvPr/>
        </p:nvSpPr>
        <p:spPr>
          <a:xfrm>
            <a:off x="7593072" y="4619345"/>
            <a:ext cx="3820982" cy="353943"/>
          </a:xfrm>
          <a:prstGeom prst="rect">
            <a:avLst/>
          </a:prstGeom>
        </p:spPr>
        <p:txBody>
          <a:bodyPr wrap="none">
            <a:spAutoFit/>
          </a:bodyPr>
          <a:lstStyle/>
          <a:p>
            <a:r>
              <a:rPr lang="id-ID" sz="1700" b="1"/>
              <a:t>Penetapan harga acuan di tingkat petani</a:t>
            </a:r>
            <a:endParaRPr lang="id-ID" sz="1700" dirty="0"/>
          </a:p>
        </p:txBody>
      </p:sp>
      <p:sp>
        <p:nvSpPr>
          <p:cNvPr id="30" name="Rectangle 29"/>
          <p:cNvSpPr/>
          <p:nvPr/>
        </p:nvSpPr>
        <p:spPr>
          <a:xfrm>
            <a:off x="6609493" y="4960637"/>
            <a:ext cx="4744307" cy="615553"/>
          </a:xfrm>
          <a:prstGeom prst="rect">
            <a:avLst/>
          </a:prstGeom>
        </p:spPr>
        <p:txBody>
          <a:bodyPr wrap="square">
            <a:spAutoFit/>
          </a:bodyPr>
          <a:lstStyle/>
          <a:p>
            <a:pPr algn="r"/>
            <a:r>
              <a:rPr lang="en-US" sz="1700" b="1"/>
              <a:t>Fasilitas </a:t>
            </a:r>
            <a:r>
              <a:rPr lang="id-ID" sz="1700" b="1"/>
              <a:t>pajak </a:t>
            </a:r>
            <a:r>
              <a:rPr lang="en-US" sz="1700" b="1"/>
              <a:t>untuk industri pengolahan berbasis pertanian</a:t>
            </a:r>
            <a:r>
              <a:rPr lang="id-ID" sz="1700" b="1"/>
              <a:t> dan peternakan </a:t>
            </a:r>
            <a:endParaRPr lang="id-ID" sz="1700" dirty="0"/>
          </a:p>
        </p:txBody>
      </p:sp>
      <p:sp>
        <p:nvSpPr>
          <p:cNvPr id="5" name="Rectangle 4"/>
          <p:cNvSpPr/>
          <p:nvPr/>
        </p:nvSpPr>
        <p:spPr>
          <a:xfrm>
            <a:off x="5280678" y="5563539"/>
            <a:ext cx="6096000" cy="615553"/>
          </a:xfrm>
          <a:prstGeom prst="rect">
            <a:avLst/>
          </a:prstGeom>
        </p:spPr>
        <p:txBody>
          <a:bodyPr>
            <a:spAutoFit/>
          </a:bodyPr>
          <a:lstStyle/>
          <a:p>
            <a:pPr algn="r"/>
            <a:r>
              <a:rPr lang="en-US" sz="1700" b="1"/>
              <a:t>Perluasan kewenangan BULOG mengelola pasokan beras, jagung, dan kedelai</a:t>
            </a:r>
            <a:endParaRPr lang="id-ID" sz="1700" dirty="0"/>
          </a:p>
        </p:txBody>
      </p:sp>
      <p:sp>
        <p:nvSpPr>
          <p:cNvPr id="24" name="Rectangle 23"/>
          <p:cNvSpPr/>
          <p:nvPr/>
        </p:nvSpPr>
        <p:spPr>
          <a:xfrm>
            <a:off x="375089" y="5696988"/>
            <a:ext cx="5191917" cy="877163"/>
          </a:xfrm>
          <a:prstGeom prst="rect">
            <a:avLst/>
          </a:prstGeom>
        </p:spPr>
        <p:txBody>
          <a:bodyPr wrap="square">
            <a:spAutoFit/>
          </a:bodyPr>
          <a:lstStyle/>
          <a:p>
            <a:r>
              <a:rPr lang="en-US" sz="1700" b="1"/>
              <a:t>Pemda bisa menggerakan Gapoktan untuk koordinasi menjual ke bulog dan </a:t>
            </a:r>
            <a:r>
              <a:rPr lang="id-ID" sz="1700" b="1"/>
              <a:t>penyusunan </a:t>
            </a:r>
            <a:r>
              <a:rPr lang="en-US" sz="1700" b="1"/>
              <a:t>data stok</a:t>
            </a:r>
            <a:r>
              <a:rPr lang="id-ID" sz="1700" b="1"/>
              <a:t>, dan peta panen</a:t>
            </a:r>
            <a:endParaRPr lang="en-US" sz="1700" b="1" dirty="0"/>
          </a:p>
        </p:txBody>
      </p:sp>
      <p:sp>
        <p:nvSpPr>
          <p:cNvPr id="34" name="Rectangle 33"/>
          <p:cNvSpPr/>
          <p:nvPr/>
        </p:nvSpPr>
        <p:spPr>
          <a:xfrm>
            <a:off x="387790" y="1800942"/>
            <a:ext cx="5396542" cy="523220"/>
          </a:xfrm>
          <a:prstGeom prst="rect">
            <a:avLst/>
          </a:prstGeom>
        </p:spPr>
        <p:txBody>
          <a:bodyPr wrap="none">
            <a:spAutoFit/>
          </a:bodyPr>
          <a:lstStyle/>
          <a:p>
            <a:r>
              <a:rPr lang="id-ID" sz="2800" b="1" dirty="0">
                <a:solidFill>
                  <a:srgbClr val="C00000"/>
                </a:solidFill>
              </a:rPr>
              <a:t>DUKUNGAN PEMERINTAH DAERAH</a:t>
            </a:r>
            <a:endParaRPr lang="id-ID" sz="2800" dirty="0">
              <a:solidFill>
                <a:srgbClr val="C00000"/>
              </a:solidFill>
            </a:endParaRPr>
          </a:p>
        </p:txBody>
      </p:sp>
      <p:sp>
        <p:nvSpPr>
          <p:cNvPr id="35" name="Rectangle 34"/>
          <p:cNvSpPr/>
          <p:nvPr/>
        </p:nvSpPr>
        <p:spPr>
          <a:xfrm>
            <a:off x="6583223" y="1781336"/>
            <a:ext cx="5022914" cy="523220"/>
          </a:xfrm>
          <a:prstGeom prst="rect">
            <a:avLst/>
          </a:prstGeom>
        </p:spPr>
        <p:txBody>
          <a:bodyPr wrap="none">
            <a:spAutoFit/>
          </a:bodyPr>
          <a:lstStyle/>
          <a:p>
            <a:r>
              <a:rPr lang="id-ID" sz="2800" b="1" dirty="0">
                <a:solidFill>
                  <a:srgbClr val="002060"/>
                </a:solidFill>
              </a:rPr>
              <a:t>KEBIJAKAN PEMERINTAH PUSAT </a:t>
            </a:r>
            <a:endParaRPr lang="id-ID" sz="2800" dirty="0">
              <a:solidFill>
                <a:srgbClr val="002060"/>
              </a:solidFill>
            </a:endParaRPr>
          </a:p>
        </p:txBody>
      </p:sp>
    </p:spTree>
    <p:extLst>
      <p:ext uri="{BB962C8B-B14F-4D97-AF65-F5344CB8AC3E}">
        <p14:creationId xmlns:p14="http://schemas.microsoft.com/office/powerpoint/2010/main" xmlns="" val="221909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14</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2587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9006122" y="2532573"/>
            <a:ext cx="2478470" cy="369332"/>
          </a:xfrm>
          <a:prstGeom prst="rect">
            <a:avLst/>
          </a:prstGeom>
        </p:spPr>
        <p:txBody>
          <a:bodyPr wrap="square">
            <a:spAutoFit/>
          </a:bodyPr>
          <a:lstStyle/>
          <a:p>
            <a:pPr algn="r"/>
            <a:r>
              <a:rPr lang="id-ID" b="1" dirty="0"/>
              <a:t>REVITALISASI PASAR</a:t>
            </a:r>
            <a:endParaRPr lang="id-ID" dirty="0"/>
          </a:p>
        </p:txBody>
      </p:sp>
      <p:sp>
        <p:nvSpPr>
          <p:cNvPr id="10" name="Rectangle 9"/>
          <p:cNvSpPr/>
          <p:nvPr/>
        </p:nvSpPr>
        <p:spPr>
          <a:xfrm>
            <a:off x="362390" y="2379653"/>
            <a:ext cx="2833272" cy="369332"/>
          </a:xfrm>
          <a:prstGeom prst="rect">
            <a:avLst/>
          </a:prstGeom>
        </p:spPr>
        <p:txBody>
          <a:bodyPr wrap="square">
            <a:spAutoFit/>
          </a:bodyPr>
          <a:lstStyle/>
          <a:p>
            <a:r>
              <a:rPr lang="id-ID" b="1" dirty="0"/>
              <a:t>REVITALISASI PASAR</a:t>
            </a:r>
            <a:endParaRPr lang="id-ID" dirty="0"/>
          </a:p>
        </p:txBody>
      </p:sp>
      <p:sp>
        <p:nvSpPr>
          <p:cNvPr id="14" name="Rectangle 13"/>
          <p:cNvSpPr/>
          <p:nvPr/>
        </p:nvSpPr>
        <p:spPr>
          <a:xfrm>
            <a:off x="362390" y="2802571"/>
            <a:ext cx="4329046" cy="646331"/>
          </a:xfrm>
          <a:prstGeom prst="rect">
            <a:avLst/>
          </a:prstGeom>
        </p:spPr>
        <p:txBody>
          <a:bodyPr wrap="square">
            <a:spAutoFit/>
          </a:bodyPr>
          <a:lstStyle/>
          <a:p>
            <a:r>
              <a:rPr lang="id-ID" b="1" dirty="0"/>
              <a:t>PELAKSANAAN PASAR LELANG,  OPERASI PASAR DAN PASAR MURAH</a:t>
            </a:r>
            <a:endParaRPr lang="id-ID" dirty="0"/>
          </a:p>
        </p:txBody>
      </p:sp>
      <p:sp>
        <p:nvSpPr>
          <p:cNvPr id="15" name="Rectangle 14"/>
          <p:cNvSpPr/>
          <p:nvPr/>
        </p:nvSpPr>
        <p:spPr>
          <a:xfrm>
            <a:off x="6099503" y="2991289"/>
            <a:ext cx="5401168" cy="369332"/>
          </a:xfrm>
          <a:prstGeom prst="rect">
            <a:avLst/>
          </a:prstGeom>
        </p:spPr>
        <p:txBody>
          <a:bodyPr wrap="square">
            <a:spAutoFit/>
          </a:bodyPr>
          <a:lstStyle/>
          <a:p>
            <a:pPr algn="r"/>
            <a:r>
              <a:rPr lang="id-ID" b="1" dirty="0"/>
              <a:t>PENETAPAN HARGA ACUAN TINGKAT KONSUMEN</a:t>
            </a:r>
            <a:endParaRPr lang="id-ID" dirty="0"/>
          </a:p>
        </p:txBody>
      </p:sp>
      <p:sp>
        <p:nvSpPr>
          <p:cNvPr id="17" name="Rectangle 16"/>
          <p:cNvSpPr/>
          <p:nvPr/>
        </p:nvSpPr>
        <p:spPr>
          <a:xfrm>
            <a:off x="6745903" y="3610037"/>
            <a:ext cx="4738688" cy="615553"/>
          </a:xfrm>
          <a:prstGeom prst="rect">
            <a:avLst/>
          </a:prstGeom>
        </p:spPr>
        <p:txBody>
          <a:bodyPr wrap="square">
            <a:spAutoFit/>
          </a:bodyPr>
          <a:lstStyle/>
          <a:p>
            <a:pPr algn="r"/>
            <a:r>
              <a:rPr lang="id-ID" sz="1700" b="1" dirty="0"/>
              <a:t>IMPOR DALAM RANGKA PEMENUHAN KEKURANGAN PASOKAN DI DALAM NEGERI </a:t>
            </a:r>
            <a:endParaRPr lang="id-ID" sz="1700" dirty="0"/>
          </a:p>
        </p:txBody>
      </p:sp>
      <p:sp>
        <p:nvSpPr>
          <p:cNvPr id="18" name="Rectangle 17"/>
          <p:cNvSpPr/>
          <p:nvPr/>
        </p:nvSpPr>
        <p:spPr>
          <a:xfrm>
            <a:off x="6331880" y="4291396"/>
            <a:ext cx="5157767" cy="646331"/>
          </a:xfrm>
          <a:prstGeom prst="rect">
            <a:avLst/>
          </a:prstGeom>
        </p:spPr>
        <p:txBody>
          <a:bodyPr wrap="square">
            <a:spAutoFit/>
          </a:bodyPr>
          <a:lstStyle/>
          <a:p>
            <a:pPr algn="r"/>
            <a:r>
              <a:rPr lang="id-ID" b="1" dirty="0"/>
              <a:t>KEBIJAKAN KELANCARAN DISTRIBUSI (TOL LAUT, GERAI MARITIM)</a:t>
            </a:r>
            <a:endParaRPr lang="id-ID" dirty="0"/>
          </a:p>
        </p:txBody>
      </p:sp>
      <p:sp>
        <p:nvSpPr>
          <p:cNvPr id="19" name="Rectangle 18"/>
          <p:cNvSpPr/>
          <p:nvPr/>
        </p:nvSpPr>
        <p:spPr>
          <a:xfrm>
            <a:off x="6573112" y="4921621"/>
            <a:ext cx="4895828" cy="646331"/>
          </a:xfrm>
          <a:prstGeom prst="rect">
            <a:avLst/>
          </a:prstGeom>
        </p:spPr>
        <p:txBody>
          <a:bodyPr wrap="square">
            <a:spAutoFit/>
          </a:bodyPr>
          <a:lstStyle/>
          <a:p>
            <a:pPr algn="r"/>
            <a:r>
              <a:rPr lang="id-ID" b="1" dirty="0"/>
              <a:t>LANDASAR HUKUM, JUKNIS DAN PANDUAN  SISTEM RESI GUDANG</a:t>
            </a:r>
            <a:endParaRPr lang="id-ID" dirty="0"/>
          </a:p>
        </p:txBody>
      </p:sp>
      <p:sp>
        <p:nvSpPr>
          <p:cNvPr id="20" name="Rectangle 19"/>
          <p:cNvSpPr/>
          <p:nvPr/>
        </p:nvSpPr>
        <p:spPr>
          <a:xfrm>
            <a:off x="6573111" y="5544186"/>
            <a:ext cx="4895828" cy="646331"/>
          </a:xfrm>
          <a:prstGeom prst="rect">
            <a:avLst/>
          </a:prstGeom>
        </p:spPr>
        <p:txBody>
          <a:bodyPr wrap="square">
            <a:spAutoFit/>
          </a:bodyPr>
          <a:lstStyle/>
          <a:p>
            <a:pPr algn="r"/>
            <a:r>
              <a:rPr lang="id-ID" b="1" dirty="0"/>
              <a:t>LANDASAR HUKUM, JUKNIS DAN PANDUAN PASAR LELANG</a:t>
            </a:r>
            <a:endParaRPr lang="id-ID" dirty="0"/>
          </a:p>
        </p:txBody>
      </p:sp>
      <p:sp>
        <p:nvSpPr>
          <p:cNvPr id="21" name="Rectangle 20"/>
          <p:cNvSpPr/>
          <p:nvPr/>
        </p:nvSpPr>
        <p:spPr>
          <a:xfrm>
            <a:off x="346613" y="3443320"/>
            <a:ext cx="4944305" cy="1200329"/>
          </a:xfrm>
          <a:prstGeom prst="rect">
            <a:avLst/>
          </a:prstGeom>
        </p:spPr>
        <p:txBody>
          <a:bodyPr wrap="square">
            <a:spAutoFit/>
          </a:bodyPr>
          <a:lstStyle/>
          <a:p>
            <a:r>
              <a:rPr lang="id-ID" b="1" dirty="0"/>
              <a:t>PEMANFAATAN TEKNOLOGI INFORMASI DALAM PENGOLAHAN DATA (INFORMASI HARGA, STOK, PERMINTAAN, PRODUKSI, PETA PANEN), PEMASARAN PRODUK, DAN KONSUMSI</a:t>
            </a:r>
            <a:endParaRPr lang="id-ID" dirty="0"/>
          </a:p>
        </p:txBody>
      </p:sp>
      <p:sp>
        <p:nvSpPr>
          <p:cNvPr id="24" name="Rectangle 23"/>
          <p:cNvSpPr/>
          <p:nvPr/>
        </p:nvSpPr>
        <p:spPr>
          <a:xfrm>
            <a:off x="336260" y="4731962"/>
            <a:ext cx="6352221" cy="369332"/>
          </a:xfrm>
          <a:prstGeom prst="rect">
            <a:avLst/>
          </a:prstGeom>
        </p:spPr>
        <p:txBody>
          <a:bodyPr wrap="square">
            <a:spAutoFit/>
          </a:bodyPr>
          <a:lstStyle/>
          <a:p>
            <a:r>
              <a:rPr lang="id-ID" b="1" dirty="0"/>
              <a:t>PEMBENTUKAN BUMD BIDANG PANGAN</a:t>
            </a:r>
            <a:endParaRPr lang="id-ID" dirty="0"/>
          </a:p>
        </p:txBody>
      </p:sp>
      <p:sp>
        <p:nvSpPr>
          <p:cNvPr id="25" name="Rectangle 24"/>
          <p:cNvSpPr/>
          <p:nvPr/>
        </p:nvSpPr>
        <p:spPr>
          <a:xfrm>
            <a:off x="333375" y="6201483"/>
            <a:ext cx="5339745" cy="369332"/>
          </a:xfrm>
          <a:prstGeom prst="rect">
            <a:avLst/>
          </a:prstGeom>
        </p:spPr>
        <p:txBody>
          <a:bodyPr wrap="square">
            <a:spAutoFit/>
          </a:bodyPr>
          <a:lstStyle/>
          <a:p>
            <a:r>
              <a:rPr lang="id-ID" b="1" dirty="0"/>
              <a:t>PENGAWASAN PERGUDANGAN </a:t>
            </a:r>
            <a:endParaRPr lang="id-ID" dirty="0"/>
          </a:p>
        </p:txBody>
      </p:sp>
      <p:sp>
        <p:nvSpPr>
          <p:cNvPr id="26" name="Rectangle 25"/>
          <p:cNvSpPr/>
          <p:nvPr/>
        </p:nvSpPr>
        <p:spPr>
          <a:xfrm>
            <a:off x="346613" y="5095241"/>
            <a:ext cx="6352221" cy="646331"/>
          </a:xfrm>
          <a:prstGeom prst="rect">
            <a:avLst/>
          </a:prstGeom>
        </p:spPr>
        <p:txBody>
          <a:bodyPr wrap="square">
            <a:spAutoFit/>
          </a:bodyPr>
          <a:lstStyle/>
          <a:p>
            <a:r>
              <a:rPr lang="en-US" b="1" dirty="0"/>
              <a:t>MENDORONG PEDAGANG/DISTRIBUTOR </a:t>
            </a:r>
            <a:r>
              <a:rPr lang="id-ID" b="1" dirty="0"/>
              <a:t>UNTUK MEMANFAATKAN TOL LAUT</a:t>
            </a:r>
            <a:endParaRPr lang="id-ID" dirty="0"/>
          </a:p>
        </p:txBody>
      </p:sp>
      <p:sp>
        <p:nvSpPr>
          <p:cNvPr id="27" name="Rectangle 26"/>
          <p:cNvSpPr/>
          <p:nvPr/>
        </p:nvSpPr>
        <p:spPr>
          <a:xfrm>
            <a:off x="341596" y="5795864"/>
            <a:ext cx="6352221" cy="369332"/>
          </a:xfrm>
          <a:prstGeom prst="rect">
            <a:avLst/>
          </a:prstGeom>
        </p:spPr>
        <p:txBody>
          <a:bodyPr wrap="square">
            <a:spAutoFit/>
          </a:bodyPr>
          <a:lstStyle/>
          <a:p>
            <a:r>
              <a:rPr lang="id-ID" b="1" dirty="0"/>
              <a:t>KERJASAMA ANTAR DAERAH</a:t>
            </a:r>
            <a:endParaRPr lang="id-ID" dirty="0"/>
          </a:p>
        </p:txBody>
      </p:sp>
      <p:pic>
        <p:nvPicPr>
          <p:cNvPr id="32"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5605" y="34339"/>
            <a:ext cx="8705850" cy="1741068"/>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p:cNvSpPr/>
          <p:nvPr/>
        </p:nvSpPr>
        <p:spPr>
          <a:xfrm>
            <a:off x="3814763" y="611262"/>
            <a:ext cx="4795837" cy="523220"/>
          </a:xfrm>
          <a:prstGeom prst="rect">
            <a:avLst/>
          </a:prstGeom>
        </p:spPr>
        <p:txBody>
          <a:bodyPr wrap="square">
            <a:spAutoFit/>
          </a:bodyPr>
          <a:lstStyle/>
          <a:p>
            <a:r>
              <a:rPr lang="id-ID" sz="2800" b="1" dirty="0">
                <a:solidFill>
                  <a:srgbClr val="C00000"/>
                </a:solidFill>
              </a:rPr>
              <a:t>KEBIJAKAN PERDAGANGAN</a:t>
            </a:r>
            <a:endParaRPr lang="id-ID" sz="2400" b="1" dirty="0">
              <a:solidFill>
                <a:srgbClr val="C00000"/>
              </a:solidFill>
            </a:endParaRPr>
          </a:p>
        </p:txBody>
      </p:sp>
      <p:sp>
        <p:nvSpPr>
          <p:cNvPr id="34" name="Rectangle 33"/>
          <p:cNvSpPr/>
          <p:nvPr/>
        </p:nvSpPr>
        <p:spPr>
          <a:xfrm>
            <a:off x="5170488" y="448516"/>
            <a:ext cx="2179925" cy="307777"/>
          </a:xfrm>
          <a:prstGeom prst="rect">
            <a:avLst/>
          </a:prstGeom>
        </p:spPr>
        <p:txBody>
          <a:bodyPr wrap="square">
            <a:spAutoFit/>
          </a:bodyPr>
          <a:lstStyle/>
          <a:p>
            <a:r>
              <a:rPr lang="id-ID" sz="1400" b="1" dirty="0"/>
              <a:t>KEBIJAKAN SEKTORAL</a:t>
            </a:r>
            <a:endParaRPr lang="id-ID" b="1" dirty="0"/>
          </a:p>
        </p:txBody>
      </p:sp>
      <p:sp>
        <p:nvSpPr>
          <p:cNvPr id="35" name="Rectangle 34"/>
          <p:cNvSpPr/>
          <p:nvPr/>
        </p:nvSpPr>
        <p:spPr>
          <a:xfrm>
            <a:off x="3312840" y="987008"/>
            <a:ext cx="5468298" cy="307777"/>
          </a:xfrm>
          <a:prstGeom prst="rect">
            <a:avLst/>
          </a:prstGeom>
        </p:spPr>
        <p:txBody>
          <a:bodyPr wrap="square">
            <a:spAutoFit/>
          </a:bodyPr>
          <a:lstStyle/>
          <a:p>
            <a:pPr algn="ctr"/>
            <a:r>
              <a:rPr lang="id-ID" sz="1400" b="1">
                <a:solidFill>
                  <a:schemeClr val="accent1">
                    <a:lumMod val="50000"/>
                  </a:schemeClr>
                </a:solidFill>
              </a:rPr>
              <a:t>Ketersediaan dan keterjangkauan bahan kebutuhan pokok</a:t>
            </a:r>
            <a:endParaRPr lang="id-ID" sz="1200" b="1" dirty="0">
              <a:solidFill>
                <a:schemeClr val="accent1">
                  <a:lumMod val="50000"/>
                </a:schemeClr>
              </a:solidFill>
            </a:endParaRPr>
          </a:p>
        </p:txBody>
      </p:sp>
      <p:sp>
        <p:nvSpPr>
          <p:cNvPr id="37" name="Rectangle 36"/>
          <p:cNvSpPr/>
          <p:nvPr/>
        </p:nvSpPr>
        <p:spPr>
          <a:xfrm>
            <a:off x="336990" y="1864442"/>
            <a:ext cx="5396542" cy="523220"/>
          </a:xfrm>
          <a:prstGeom prst="rect">
            <a:avLst/>
          </a:prstGeom>
        </p:spPr>
        <p:txBody>
          <a:bodyPr wrap="none">
            <a:spAutoFit/>
          </a:bodyPr>
          <a:lstStyle/>
          <a:p>
            <a:r>
              <a:rPr lang="id-ID" sz="2800" b="1" dirty="0">
                <a:solidFill>
                  <a:srgbClr val="C00000"/>
                </a:solidFill>
              </a:rPr>
              <a:t>DUKUNGAN PEMERINTAH DAERAH</a:t>
            </a:r>
            <a:endParaRPr lang="id-ID" sz="2800" dirty="0">
              <a:solidFill>
                <a:srgbClr val="C00000"/>
              </a:solidFill>
            </a:endParaRPr>
          </a:p>
        </p:txBody>
      </p:sp>
      <p:sp>
        <p:nvSpPr>
          <p:cNvPr id="38" name="Rectangle 37"/>
          <p:cNvSpPr/>
          <p:nvPr/>
        </p:nvSpPr>
        <p:spPr>
          <a:xfrm>
            <a:off x="6611253" y="1844836"/>
            <a:ext cx="5022914" cy="523220"/>
          </a:xfrm>
          <a:prstGeom prst="rect">
            <a:avLst/>
          </a:prstGeom>
        </p:spPr>
        <p:txBody>
          <a:bodyPr wrap="none">
            <a:spAutoFit/>
          </a:bodyPr>
          <a:lstStyle/>
          <a:p>
            <a:r>
              <a:rPr lang="id-ID" sz="2800" b="1" dirty="0">
                <a:solidFill>
                  <a:srgbClr val="002060"/>
                </a:solidFill>
              </a:rPr>
              <a:t>KEBIJAKAN PEMERINTAH PUSAT </a:t>
            </a:r>
            <a:endParaRPr lang="id-ID" sz="2800" dirty="0">
              <a:solidFill>
                <a:srgbClr val="002060"/>
              </a:solidFill>
            </a:endParaRPr>
          </a:p>
        </p:txBody>
      </p:sp>
    </p:spTree>
    <p:extLst>
      <p:ext uri="{BB962C8B-B14F-4D97-AF65-F5344CB8AC3E}">
        <p14:creationId xmlns:p14="http://schemas.microsoft.com/office/powerpoint/2010/main" xmlns="" val="253884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36990" y="1864442"/>
            <a:ext cx="5396542" cy="523220"/>
          </a:xfrm>
          <a:prstGeom prst="rect">
            <a:avLst/>
          </a:prstGeom>
        </p:spPr>
        <p:txBody>
          <a:bodyPr wrap="none">
            <a:spAutoFit/>
          </a:bodyPr>
          <a:lstStyle/>
          <a:p>
            <a:r>
              <a:rPr lang="id-ID" sz="2800" b="1" dirty="0">
                <a:solidFill>
                  <a:srgbClr val="C00000"/>
                </a:solidFill>
              </a:rPr>
              <a:t>DUKUNGAN PEMERINTAH DAERAH</a:t>
            </a:r>
            <a:endParaRPr lang="id-ID" sz="2800" dirty="0">
              <a:solidFill>
                <a:srgbClr val="C00000"/>
              </a:solidFill>
            </a:endParaRPr>
          </a:p>
        </p:txBody>
      </p:sp>
      <p:sp>
        <p:nvSpPr>
          <p:cNvPr id="35" name="Rectangle 34"/>
          <p:cNvSpPr/>
          <p:nvPr/>
        </p:nvSpPr>
        <p:spPr>
          <a:xfrm>
            <a:off x="6532423" y="1844836"/>
            <a:ext cx="5022914" cy="523220"/>
          </a:xfrm>
          <a:prstGeom prst="rect">
            <a:avLst/>
          </a:prstGeom>
        </p:spPr>
        <p:txBody>
          <a:bodyPr wrap="none">
            <a:spAutoFit/>
          </a:bodyPr>
          <a:lstStyle/>
          <a:p>
            <a:r>
              <a:rPr lang="id-ID" sz="2800" b="1" dirty="0">
                <a:solidFill>
                  <a:srgbClr val="002060"/>
                </a:solidFill>
              </a:rPr>
              <a:t>KEBIJAKAN PEMERINTAH PUSAT </a:t>
            </a:r>
            <a:endParaRPr lang="id-ID" sz="2800" dirty="0">
              <a:solidFill>
                <a:srgbClr val="002060"/>
              </a:solidFill>
            </a:endParaRPr>
          </a:p>
        </p:txBody>
      </p:sp>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15</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7686676" y="2519325"/>
            <a:ext cx="3710042" cy="353943"/>
          </a:xfrm>
          <a:prstGeom prst="rect">
            <a:avLst/>
          </a:prstGeom>
        </p:spPr>
        <p:txBody>
          <a:bodyPr wrap="square">
            <a:spAutoFit/>
          </a:bodyPr>
          <a:lstStyle/>
          <a:p>
            <a:pPr algn="r"/>
            <a:r>
              <a:rPr lang="id-ID" sz="1700" b="1"/>
              <a:t>Pendanaan dan pengadaan  </a:t>
            </a:r>
            <a:endParaRPr lang="id-ID" sz="1700" dirty="0"/>
          </a:p>
        </p:txBody>
      </p:sp>
      <p:sp>
        <p:nvSpPr>
          <p:cNvPr id="9" name="Rectangle 8"/>
          <p:cNvSpPr/>
          <p:nvPr/>
        </p:nvSpPr>
        <p:spPr>
          <a:xfrm>
            <a:off x="340263" y="2353938"/>
            <a:ext cx="2740714" cy="353943"/>
          </a:xfrm>
          <a:prstGeom prst="rect">
            <a:avLst/>
          </a:prstGeom>
        </p:spPr>
        <p:txBody>
          <a:bodyPr wrap="square">
            <a:spAutoFit/>
          </a:bodyPr>
          <a:lstStyle/>
          <a:p>
            <a:r>
              <a:rPr lang="id-ID" sz="1700" b="1"/>
              <a:t>Revitalisasi pasar</a:t>
            </a:r>
            <a:endParaRPr lang="id-ID" sz="1700" dirty="0"/>
          </a:p>
        </p:txBody>
      </p:sp>
      <p:sp>
        <p:nvSpPr>
          <p:cNvPr id="13" name="Rectangle 12"/>
          <p:cNvSpPr/>
          <p:nvPr/>
        </p:nvSpPr>
        <p:spPr>
          <a:xfrm>
            <a:off x="7453309" y="2947267"/>
            <a:ext cx="3914836" cy="353943"/>
          </a:xfrm>
          <a:prstGeom prst="rect">
            <a:avLst/>
          </a:prstGeom>
        </p:spPr>
        <p:txBody>
          <a:bodyPr wrap="square">
            <a:spAutoFit/>
          </a:bodyPr>
          <a:lstStyle/>
          <a:p>
            <a:pPr algn="r"/>
            <a:r>
              <a:rPr lang="id-ID" sz="1700" b="1"/>
              <a:t>Subsidi </a:t>
            </a:r>
            <a:endParaRPr lang="id-ID" sz="1700" dirty="0"/>
          </a:p>
        </p:txBody>
      </p:sp>
      <p:sp>
        <p:nvSpPr>
          <p:cNvPr id="14" name="Rectangle 13"/>
          <p:cNvSpPr/>
          <p:nvPr/>
        </p:nvSpPr>
        <p:spPr>
          <a:xfrm>
            <a:off x="7550166" y="3313207"/>
            <a:ext cx="3817704" cy="353943"/>
          </a:xfrm>
          <a:prstGeom prst="rect">
            <a:avLst/>
          </a:prstGeom>
        </p:spPr>
        <p:txBody>
          <a:bodyPr wrap="square">
            <a:spAutoFit/>
          </a:bodyPr>
          <a:lstStyle/>
          <a:p>
            <a:pPr algn="r"/>
            <a:r>
              <a:rPr lang="id-ID" sz="1700" b="1"/>
              <a:t>Tol laut dan gerai maritim</a:t>
            </a:r>
            <a:endParaRPr lang="id-ID" sz="1700" dirty="0"/>
          </a:p>
        </p:txBody>
      </p:sp>
      <p:sp>
        <p:nvSpPr>
          <p:cNvPr id="15" name="Rectangle 14"/>
          <p:cNvSpPr/>
          <p:nvPr/>
        </p:nvSpPr>
        <p:spPr>
          <a:xfrm>
            <a:off x="6391783" y="3715131"/>
            <a:ext cx="4976085" cy="615553"/>
          </a:xfrm>
          <a:prstGeom prst="rect">
            <a:avLst/>
          </a:prstGeom>
        </p:spPr>
        <p:txBody>
          <a:bodyPr wrap="square">
            <a:spAutoFit/>
          </a:bodyPr>
          <a:lstStyle/>
          <a:p>
            <a:pPr algn="r"/>
            <a:r>
              <a:rPr lang="id-ID" sz="1700" b="1"/>
              <a:t>Penetapan infrastruktur strategis dan infrastruktur proritas</a:t>
            </a:r>
            <a:endParaRPr lang="id-ID" sz="1700" dirty="0"/>
          </a:p>
        </p:txBody>
      </p:sp>
      <p:sp>
        <p:nvSpPr>
          <p:cNvPr id="18" name="Rectangle 17"/>
          <p:cNvSpPr/>
          <p:nvPr/>
        </p:nvSpPr>
        <p:spPr>
          <a:xfrm>
            <a:off x="340263" y="2721415"/>
            <a:ext cx="2588850" cy="353943"/>
          </a:xfrm>
          <a:prstGeom prst="rect">
            <a:avLst/>
          </a:prstGeom>
        </p:spPr>
        <p:txBody>
          <a:bodyPr wrap="none">
            <a:spAutoFit/>
          </a:bodyPr>
          <a:lstStyle/>
          <a:p>
            <a:r>
              <a:rPr lang="id-ID" sz="1700" b="1"/>
              <a:t>Pembangunan pasar induk</a:t>
            </a:r>
            <a:endParaRPr lang="id-ID" sz="1700" dirty="0"/>
          </a:p>
        </p:txBody>
      </p:sp>
      <p:sp>
        <p:nvSpPr>
          <p:cNvPr id="19" name="Rectangle 18"/>
          <p:cNvSpPr/>
          <p:nvPr/>
        </p:nvSpPr>
        <p:spPr>
          <a:xfrm>
            <a:off x="340262" y="3075841"/>
            <a:ext cx="4525543" cy="353943"/>
          </a:xfrm>
          <a:prstGeom prst="rect">
            <a:avLst/>
          </a:prstGeom>
        </p:spPr>
        <p:txBody>
          <a:bodyPr wrap="square">
            <a:spAutoFit/>
          </a:bodyPr>
          <a:lstStyle/>
          <a:p>
            <a:r>
              <a:rPr lang="id-ID" sz="1700" b="1"/>
              <a:t>Pembangunan pergudangan</a:t>
            </a:r>
            <a:endParaRPr lang="id-ID" sz="1700" dirty="0"/>
          </a:p>
        </p:txBody>
      </p:sp>
      <p:sp>
        <p:nvSpPr>
          <p:cNvPr id="20" name="Rectangle 19"/>
          <p:cNvSpPr/>
          <p:nvPr/>
        </p:nvSpPr>
        <p:spPr>
          <a:xfrm>
            <a:off x="329999" y="4072142"/>
            <a:ext cx="5238837" cy="353943"/>
          </a:xfrm>
          <a:prstGeom prst="rect">
            <a:avLst/>
          </a:prstGeom>
        </p:spPr>
        <p:txBody>
          <a:bodyPr wrap="square">
            <a:spAutoFit/>
          </a:bodyPr>
          <a:lstStyle/>
          <a:p>
            <a:r>
              <a:rPr lang="id-ID" sz="1700" b="1"/>
              <a:t>Pembangunan </a:t>
            </a:r>
            <a:r>
              <a:rPr lang="en-US" sz="1700" b="1"/>
              <a:t>d</a:t>
            </a:r>
            <a:r>
              <a:rPr lang="id-ID" sz="1700" b="1"/>
              <a:t>an pengelolaan jalan</a:t>
            </a:r>
            <a:endParaRPr lang="id-ID" sz="1700" dirty="0"/>
          </a:p>
        </p:txBody>
      </p:sp>
      <p:sp>
        <p:nvSpPr>
          <p:cNvPr id="21" name="Rectangle 20"/>
          <p:cNvSpPr/>
          <p:nvPr/>
        </p:nvSpPr>
        <p:spPr>
          <a:xfrm>
            <a:off x="6377715" y="4460719"/>
            <a:ext cx="4976085" cy="615553"/>
          </a:xfrm>
          <a:prstGeom prst="rect">
            <a:avLst/>
          </a:prstGeom>
        </p:spPr>
        <p:txBody>
          <a:bodyPr wrap="square">
            <a:spAutoFit/>
          </a:bodyPr>
          <a:lstStyle/>
          <a:p>
            <a:pPr algn="r"/>
            <a:r>
              <a:rPr lang="id-ID" sz="1700" b="1"/>
              <a:t>Percepatan pembangunan infrastruktur konektivitas dan pangan (</a:t>
            </a:r>
            <a:r>
              <a:rPr lang="en-US" sz="1700" b="1"/>
              <a:t>J</a:t>
            </a:r>
            <a:r>
              <a:rPr lang="id-ID" sz="1700" b="1"/>
              <a:t>alan </a:t>
            </a:r>
            <a:r>
              <a:rPr lang="en-US" sz="1700" b="1"/>
              <a:t>T</a:t>
            </a:r>
            <a:r>
              <a:rPr lang="id-ID" sz="1700" b="1"/>
              <a:t>ol, </a:t>
            </a:r>
            <a:r>
              <a:rPr lang="en-US" sz="1700" b="1"/>
              <a:t>W</a:t>
            </a:r>
            <a:r>
              <a:rPr lang="id-ID" sz="1700" b="1"/>
              <a:t>aduk, </a:t>
            </a:r>
            <a:r>
              <a:rPr lang="en-US" sz="1700" b="1"/>
              <a:t>B</a:t>
            </a:r>
            <a:r>
              <a:rPr lang="id-ID" sz="1700" b="1"/>
              <a:t>endungan)</a:t>
            </a:r>
            <a:endParaRPr lang="id-ID" sz="1700" dirty="0"/>
          </a:p>
        </p:txBody>
      </p:sp>
      <p:sp>
        <p:nvSpPr>
          <p:cNvPr id="24" name="Rectangle 23"/>
          <p:cNvSpPr/>
          <p:nvPr/>
        </p:nvSpPr>
        <p:spPr>
          <a:xfrm>
            <a:off x="311779" y="4402679"/>
            <a:ext cx="5238837" cy="877163"/>
          </a:xfrm>
          <a:prstGeom prst="rect">
            <a:avLst/>
          </a:prstGeom>
        </p:spPr>
        <p:txBody>
          <a:bodyPr wrap="square">
            <a:spAutoFit/>
          </a:bodyPr>
          <a:lstStyle/>
          <a:p>
            <a:r>
              <a:rPr lang="id-ID" sz="1700" b="1"/>
              <a:t>Menyusun aturan perijinan pembebasan lahan dalam rangka percepatan pembangunan infrastruktur konektivitas dan pangan</a:t>
            </a:r>
            <a:endParaRPr lang="id-ID" sz="1700" dirty="0"/>
          </a:p>
        </p:txBody>
      </p:sp>
      <p:sp>
        <p:nvSpPr>
          <p:cNvPr id="25" name="Rectangle 24"/>
          <p:cNvSpPr/>
          <p:nvPr/>
        </p:nvSpPr>
        <p:spPr>
          <a:xfrm>
            <a:off x="311780" y="5312354"/>
            <a:ext cx="5238837" cy="615553"/>
          </a:xfrm>
          <a:prstGeom prst="rect">
            <a:avLst/>
          </a:prstGeom>
        </p:spPr>
        <p:txBody>
          <a:bodyPr wrap="square">
            <a:spAutoFit/>
          </a:bodyPr>
          <a:lstStyle/>
          <a:p>
            <a:r>
              <a:rPr lang="id-ID" sz="1700" b="1"/>
              <a:t>Pemanfaatan alokasi dak bidang infrastruktur yang terencana</a:t>
            </a:r>
            <a:endParaRPr lang="id-ID" sz="1700" dirty="0"/>
          </a:p>
        </p:txBody>
      </p:sp>
      <p:sp>
        <p:nvSpPr>
          <p:cNvPr id="22" name="Rectangle 21"/>
          <p:cNvSpPr/>
          <p:nvPr/>
        </p:nvSpPr>
        <p:spPr>
          <a:xfrm>
            <a:off x="6377715" y="5423521"/>
            <a:ext cx="4976085" cy="615553"/>
          </a:xfrm>
          <a:prstGeom prst="rect">
            <a:avLst/>
          </a:prstGeom>
        </p:spPr>
        <p:txBody>
          <a:bodyPr wrap="square">
            <a:spAutoFit/>
          </a:bodyPr>
          <a:lstStyle/>
          <a:p>
            <a:pPr algn="r"/>
            <a:r>
              <a:rPr lang="id-ID" sz="1700" b="1"/>
              <a:t>Peraturan, </a:t>
            </a:r>
            <a:r>
              <a:rPr lang="en-US" sz="1700" b="1"/>
              <a:t>J</a:t>
            </a:r>
            <a:r>
              <a:rPr lang="id-ID" sz="1700" b="1"/>
              <a:t>uknis dan fasilitasi pembangunan </a:t>
            </a:r>
            <a:r>
              <a:rPr lang="en-US" sz="1700" b="1"/>
              <a:t>infrastruktur melalui skema PPP</a:t>
            </a:r>
            <a:r>
              <a:rPr lang="id-ID" sz="1700" b="1"/>
              <a:t>/</a:t>
            </a:r>
            <a:r>
              <a:rPr lang="en-US" sz="1700" b="1"/>
              <a:t>KPBU</a:t>
            </a:r>
            <a:endParaRPr lang="id-ID" sz="1700" b="1" dirty="0"/>
          </a:p>
        </p:txBody>
      </p:sp>
      <p:sp>
        <p:nvSpPr>
          <p:cNvPr id="26" name="Rectangle 25"/>
          <p:cNvSpPr/>
          <p:nvPr/>
        </p:nvSpPr>
        <p:spPr>
          <a:xfrm>
            <a:off x="297712" y="5889542"/>
            <a:ext cx="5271124" cy="615553"/>
          </a:xfrm>
          <a:prstGeom prst="rect">
            <a:avLst/>
          </a:prstGeom>
        </p:spPr>
        <p:txBody>
          <a:bodyPr wrap="square">
            <a:spAutoFit/>
          </a:bodyPr>
          <a:lstStyle/>
          <a:p>
            <a:r>
              <a:rPr lang="en-US" sz="1700" b="1"/>
              <a:t>Pemanfaatan alternatif pembiayaan infrastruktur melalui skema </a:t>
            </a:r>
            <a:r>
              <a:rPr lang="en-US" sz="1700" b="1" i="1"/>
              <a:t>PPP</a:t>
            </a:r>
            <a:endParaRPr lang="id-ID" sz="1700" b="1" i="1" dirty="0"/>
          </a:p>
        </p:txBody>
      </p:sp>
      <p:sp>
        <p:nvSpPr>
          <p:cNvPr id="27" name="Rectangle 26"/>
          <p:cNvSpPr/>
          <p:nvPr/>
        </p:nvSpPr>
        <p:spPr>
          <a:xfrm>
            <a:off x="336990" y="3490102"/>
            <a:ext cx="4500419" cy="615553"/>
          </a:xfrm>
          <a:prstGeom prst="rect">
            <a:avLst/>
          </a:prstGeom>
        </p:spPr>
        <p:txBody>
          <a:bodyPr wrap="square">
            <a:spAutoFit/>
          </a:bodyPr>
          <a:lstStyle/>
          <a:p>
            <a:r>
              <a:rPr lang="id-ID" sz="1700" b="1"/>
              <a:t>Pembangunan infrastruktur pendukung program </a:t>
            </a:r>
            <a:r>
              <a:rPr lang="en-US" sz="1700" b="1"/>
              <a:t>tol laut</a:t>
            </a:r>
            <a:endParaRPr lang="id-ID" sz="1700" dirty="0"/>
          </a:p>
        </p:txBody>
      </p:sp>
      <p:pic>
        <p:nvPicPr>
          <p:cNvPr id="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5605" y="34338"/>
            <a:ext cx="8705850" cy="1914411"/>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ectangle 28"/>
          <p:cNvSpPr/>
          <p:nvPr/>
        </p:nvSpPr>
        <p:spPr>
          <a:xfrm>
            <a:off x="3814763" y="611262"/>
            <a:ext cx="4795837" cy="523220"/>
          </a:xfrm>
          <a:prstGeom prst="rect">
            <a:avLst/>
          </a:prstGeom>
        </p:spPr>
        <p:txBody>
          <a:bodyPr wrap="square">
            <a:spAutoFit/>
          </a:bodyPr>
          <a:lstStyle/>
          <a:p>
            <a:r>
              <a:rPr lang="id-ID" sz="2800" b="1" dirty="0">
                <a:solidFill>
                  <a:srgbClr val="C00000"/>
                </a:solidFill>
              </a:rPr>
              <a:t>KEBIJAKAN INFRASTRUKTUR</a:t>
            </a:r>
            <a:endParaRPr lang="id-ID" sz="2400" b="1" dirty="0">
              <a:solidFill>
                <a:srgbClr val="C00000"/>
              </a:solidFill>
            </a:endParaRPr>
          </a:p>
        </p:txBody>
      </p:sp>
      <p:sp>
        <p:nvSpPr>
          <p:cNvPr id="30" name="Rectangle 29"/>
          <p:cNvSpPr/>
          <p:nvPr/>
        </p:nvSpPr>
        <p:spPr>
          <a:xfrm>
            <a:off x="5170488" y="448516"/>
            <a:ext cx="2179925" cy="307777"/>
          </a:xfrm>
          <a:prstGeom prst="rect">
            <a:avLst/>
          </a:prstGeom>
        </p:spPr>
        <p:txBody>
          <a:bodyPr wrap="square">
            <a:spAutoFit/>
          </a:bodyPr>
          <a:lstStyle/>
          <a:p>
            <a:r>
              <a:rPr lang="id-ID" sz="1400" b="1" dirty="0"/>
              <a:t>KEBIJAKAN SEKTORAL</a:t>
            </a:r>
            <a:endParaRPr lang="id-ID" b="1" dirty="0"/>
          </a:p>
        </p:txBody>
      </p:sp>
      <p:sp>
        <p:nvSpPr>
          <p:cNvPr id="31" name="Rectangle 30"/>
          <p:cNvSpPr/>
          <p:nvPr/>
        </p:nvSpPr>
        <p:spPr>
          <a:xfrm>
            <a:off x="3312840" y="987008"/>
            <a:ext cx="5468298" cy="523220"/>
          </a:xfrm>
          <a:prstGeom prst="rect">
            <a:avLst/>
          </a:prstGeom>
        </p:spPr>
        <p:txBody>
          <a:bodyPr wrap="square">
            <a:spAutoFit/>
          </a:bodyPr>
          <a:lstStyle/>
          <a:p>
            <a:pPr algn="ctr"/>
            <a:r>
              <a:rPr lang="id-ID" sz="1400" b="1">
                <a:solidFill>
                  <a:schemeClr val="accent1">
                    <a:lumMod val="50000"/>
                  </a:schemeClr>
                </a:solidFill>
              </a:rPr>
              <a:t>Infrastruktur pangan dan infrastruktur pendukung yang memadai, terpelihara dan termanfaatkan </a:t>
            </a:r>
            <a:endParaRPr lang="id-ID" sz="1200" b="1" dirty="0">
              <a:solidFill>
                <a:schemeClr val="accent1">
                  <a:lumMod val="50000"/>
                </a:schemeClr>
              </a:solidFill>
            </a:endParaRPr>
          </a:p>
        </p:txBody>
      </p:sp>
    </p:spTree>
    <p:extLst>
      <p:ext uri="{BB962C8B-B14F-4D97-AF65-F5344CB8AC3E}">
        <p14:creationId xmlns:p14="http://schemas.microsoft.com/office/powerpoint/2010/main" xmlns="" val="285381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16</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6330793" y="2772375"/>
            <a:ext cx="5155263" cy="430887"/>
          </a:xfrm>
          <a:prstGeom prst="rect">
            <a:avLst/>
          </a:prstGeom>
        </p:spPr>
        <p:txBody>
          <a:bodyPr wrap="square">
            <a:spAutoFit/>
          </a:bodyPr>
          <a:lstStyle/>
          <a:p>
            <a:pPr algn="r"/>
            <a:r>
              <a:rPr lang="id-ID" sz="2200" b="1"/>
              <a:t>Realokasi subsidi lebih tepat sasaran</a:t>
            </a:r>
            <a:endParaRPr lang="id-ID" sz="2200" dirty="0"/>
          </a:p>
        </p:txBody>
      </p:sp>
      <p:sp>
        <p:nvSpPr>
          <p:cNvPr id="9" name="Rectangle 8"/>
          <p:cNvSpPr/>
          <p:nvPr/>
        </p:nvSpPr>
        <p:spPr>
          <a:xfrm>
            <a:off x="340262" y="2709990"/>
            <a:ext cx="5238838" cy="1107996"/>
          </a:xfrm>
          <a:prstGeom prst="rect">
            <a:avLst/>
          </a:prstGeom>
        </p:spPr>
        <p:txBody>
          <a:bodyPr wrap="square">
            <a:spAutoFit/>
          </a:bodyPr>
          <a:lstStyle/>
          <a:p>
            <a:r>
              <a:rPr lang="id-ID" sz="2200" b="1"/>
              <a:t>Dukungan aturan pembebasan lahan dalam rangka pembangunan infrastruktur ket</a:t>
            </a:r>
            <a:r>
              <a:rPr lang="en-US" sz="2200" b="1"/>
              <a:t>e</a:t>
            </a:r>
            <a:r>
              <a:rPr lang="id-ID" sz="2200" b="1"/>
              <a:t>nag</a:t>
            </a:r>
            <a:r>
              <a:rPr lang="en-US" sz="2200" b="1"/>
              <a:t>a</a:t>
            </a:r>
            <a:r>
              <a:rPr lang="id-ID" sz="2200" b="1"/>
              <a:t>listrikan</a:t>
            </a:r>
            <a:endParaRPr lang="id-ID" sz="2200" dirty="0"/>
          </a:p>
        </p:txBody>
      </p:sp>
      <p:sp>
        <p:nvSpPr>
          <p:cNvPr id="13" name="Rectangle 12"/>
          <p:cNvSpPr/>
          <p:nvPr/>
        </p:nvSpPr>
        <p:spPr>
          <a:xfrm>
            <a:off x="6984718" y="3431347"/>
            <a:ext cx="4463180" cy="430887"/>
          </a:xfrm>
          <a:prstGeom prst="rect">
            <a:avLst/>
          </a:prstGeom>
        </p:spPr>
        <p:txBody>
          <a:bodyPr wrap="square">
            <a:spAutoFit/>
          </a:bodyPr>
          <a:lstStyle/>
          <a:p>
            <a:pPr algn="r"/>
            <a:r>
              <a:rPr lang="id-ID" sz="2200" b="1"/>
              <a:t>Penurunan harga gas industri</a:t>
            </a:r>
            <a:endParaRPr lang="id-ID" sz="2200" dirty="0"/>
          </a:p>
        </p:txBody>
      </p:sp>
      <p:sp>
        <p:nvSpPr>
          <p:cNvPr id="14" name="Rectangle 13"/>
          <p:cNvSpPr/>
          <p:nvPr/>
        </p:nvSpPr>
        <p:spPr>
          <a:xfrm>
            <a:off x="6556112" y="4013920"/>
            <a:ext cx="4895971" cy="1107996"/>
          </a:xfrm>
          <a:prstGeom prst="rect">
            <a:avLst/>
          </a:prstGeom>
        </p:spPr>
        <p:txBody>
          <a:bodyPr wrap="square">
            <a:spAutoFit/>
          </a:bodyPr>
          <a:lstStyle/>
          <a:p>
            <a:pPr algn="r"/>
            <a:r>
              <a:rPr lang="en-US" sz="2200" b="1"/>
              <a:t>Penugasan kepada PT PLN untuk percepatan </a:t>
            </a:r>
            <a:r>
              <a:rPr lang="id-ID" sz="2200" b="1"/>
              <a:t>pembangunan </a:t>
            </a:r>
            <a:r>
              <a:rPr lang="en-US" sz="2200" b="1"/>
              <a:t>infrastruktur ketenagalistrikan</a:t>
            </a:r>
            <a:endParaRPr lang="id-ID" sz="2200" dirty="0"/>
          </a:p>
        </p:txBody>
      </p:sp>
      <p:sp>
        <p:nvSpPr>
          <p:cNvPr id="17" name="Rectangle 16"/>
          <p:cNvSpPr/>
          <p:nvPr/>
        </p:nvSpPr>
        <p:spPr>
          <a:xfrm>
            <a:off x="8488459" y="5315077"/>
            <a:ext cx="2959439" cy="430887"/>
          </a:xfrm>
          <a:prstGeom prst="rect">
            <a:avLst/>
          </a:prstGeom>
        </p:spPr>
        <p:txBody>
          <a:bodyPr wrap="square">
            <a:spAutoFit/>
          </a:bodyPr>
          <a:lstStyle/>
          <a:p>
            <a:pPr algn="r"/>
            <a:r>
              <a:rPr lang="en-US" sz="2200" b="1"/>
              <a:t>Fasilitas perpajakan </a:t>
            </a:r>
            <a:endParaRPr lang="id-ID" sz="2200" dirty="0"/>
          </a:p>
        </p:txBody>
      </p:sp>
      <p:sp>
        <p:nvSpPr>
          <p:cNvPr id="18" name="Rectangle 17"/>
          <p:cNvSpPr/>
          <p:nvPr/>
        </p:nvSpPr>
        <p:spPr>
          <a:xfrm>
            <a:off x="340262" y="3980626"/>
            <a:ext cx="5238838" cy="769441"/>
          </a:xfrm>
          <a:prstGeom prst="rect">
            <a:avLst/>
          </a:prstGeom>
        </p:spPr>
        <p:txBody>
          <a:bodyPr wrap="square">
            <a:spAutoFit/>
          </a:bodyPr>
          <a:lstStyle/>
          <a:p>
            <a:r>
              <a:rPr lang="en-US" sz="2200" b="1"/>
              <a:t>Mendukung penciptaan iklim investasi migas yang kondusif</a:t>
            </a:r>
            <a:endParaRPr lang="id-ID" sz="2200" dirty="0"/>
          </a:p>
        </p:txBody>
      </p:sp>
      <p:pic>
        <p:nvPicPr>
          <p:cNvPr id="22"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5605" y="34339"/>
            <a:ext cx="8705850" cy="174106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3514725" y="611262"/>
            <a:ext cx="5095875" cy="523220"/>
          </a:xfrm>
          <a:prstGeom prst="rect">
            <a:avLst/>
          </a:prstGeom>
        </p:spPr>
        <p:txBody>
          <a:bodyPr wrap="square">
            <a:spAutoFit/>
          </a:bodyPr>
          <a:lstStyle/>
          <a:p>
            <a:pPr algn="ctr"/>
            <a:r>
              <a:rPr lang="id-ID" sz="2800" b="1" dirty="0">
                <a:solidFill>
                  <a:srgbClr val="C00000"/>
                </a:solidFill>
              </a:rPr>
              <a:t>KEBIJAKAN ENERGI</a:t>
            </a:r>
            <a:endParaRPr lang="id-ID" sz="2400" b="1" dirty="0">
              <a:solidFill>
                <a:srgbClr val="C00000"/>
              </a:solidFill>
            </a:endParaRPr>
          </a:p>
        </p:txBody>
      </p:sp>
      <p:sp>
        <p:nvSpPr>
          <p:cNvPr id="25" name="Rectangle 24"/>
          <p:cNvSpPr/>
          <p:nvPr/>
        </p:nvSpPr>
        <p:spPr>
          <a:xfrm>
            <a:off x="5170488" y="448516"/>
            <a:ext cx="2179925" cy="307777"/>
          </a:xfrm>
          <a:prstGeom prst="rect">
            <a:avLst/>
          </a:prstGeom>
        </p:spPr>
        <p:txBody>
          <a:bodyPr wrap="square">
            <a:spAutoFit/>
          </a:bodyPr>
          <a:lstStyle/>
          <a:p>
            <a:r>
              <a:rPr lang="id-ID" sz="1400" b="1" dirty="0"/>
              <a:t>KEBIJAKAN SEKTORAL</a:t>
            </a:r>
            <a:endParaRPr lang="id-ID" b="1" dirty="0"/>
          </a:p>
        </p:txBody>
      </p:sp>
      <p:sp>
        <p:nvSpPr>
          <p:cNvPr id="26" name="Rectangle 25"/>
          <p:cNvSpPr/>
          <p:nvPr/>
        </p:nvSpPr>
        <p:spPr>
          <a:xfrm>
            <a:off x="3312840" y="987008"/>
            <a:ext cx="5468298" cy="307777"/>
          </a:xfrm>
          <a:prstGeom prst="rect">
            <a:avLst/>
          </a:prstGeom>
        </p:spPr>
        <p:txBody>
          <a:bodyPr wrap="square">
            <a:spAutoFit/>
          </a:bodyPr>
          <a:lstStyle/>
          <a:p>
            <a:pPr algn="ctr"/>
            <a:r>
              <a:rPr lang="id-ID" sz="1400" b="1">
                <a:solidFill>
                  <a:schemeClr val="accent1">
                    <a:lumMod val="50000"/>
                  </a:schemeClr>
                </a:solidFill>
              </a:rPr>
              <a:t>Kedaulatan energi</a:t>
            </a:r>
            <a:endParaRPr lang="id-ID" sz="1200" b="1" dirty="0">
              <a:solidFill>
                <a:schemeClr val="accent1">
                  <a:lumMod val="50000"/>
                </a:schemeClr>
              </a:solidFill>
            </a:endParaRPr>
          </a:p>
        </p:txBody>
      </p:sp>
      <p:sp>
        <p:nvSpPr>
          <p:cNvPr id="28" name="Rectangle 27"/>
          <p:cNvSpPr/>
          <p:nvPr/>
        </p:nvSpPr>
        <p:spPr>
          <a:xfrm>
            <a:off x="336990" y="1864442"/>
            <a:ext cx="5396542" cy="523220"/>
          </a:xfrm>
          <a:prstGeom prst="rect">
            <a:avLst/>
          </a:prstGeom>
        </p:spPr>
        <p:txBody>
          <a:bodyPr wrap="none">
            <a:spAutoFit/>
          </a:bodyPr>
          <a:lstStyle/>
          <a:p>
            <a:r>
              <a:rPr lang="id-ID" sz="2800" b="1" dirty="0">
                <a:solidFill>
                  <a:srgbClr val="C00000"/>
                </a:solidFill>
              </a:rPr>
              <a:t>DUKUNGAN PEMERINTAH DAERAH</a:t>
            </a:r>
            <a:endParaRPr lang="id-ID" sz="2800" dirty="0">
              <a:solidFill>
                <a:srgbClr val="C00000"/>
              </a:solidFill>
            </a:endParaRPr>
          </a:p>
        </p:txBody>
      </p:sp>
      <p:sp>
        <p:nvSpPr>
          <p:cNvPr id="29" name="Rectangle 28"/>
          <p:cNvSpPr/>
          <p:nvPr/>
        </p:nvSpPr>
        <p:spPr>
          <a:xfrm>
            <a:off x="6532423" y="1844836"/>
            <a:ext cx="5022914" cy="523220"/>
          </a:xfrm>
          <a:prstGeom prst="rect">
            <a:avLst/>
          </a:prstGeom>
        </p:spPr>
        <p:txBody>
          <a:bodyPr wrap="none">
            <a:spAutoFit/>
          </a:bodyPr>
          <a:lstStyle/>
          <a:p>
            <a:r>
              <a:rPr lang="id-ID" sz="2800" b="1" dirty="0">
                <a:solidFill>
                  <a:srgbClr val="002060"/>
                </a:solidFill>
              </a:rPr>
              <a:t>KEBIJAKAN PEMERINTAH PUSAT </a:t>
            </a:r>
            <a:endParaRPr lang="id-ID" sz="2800" dirty="0">
              <a:solidFill>
                <a:srgbClr val="002060"/>
              </a:solidFill>
            </a:endParaRPr>
          </a:p>
        </p:txBody>
      </p:sp>
    </p:spTree>
    <p:extLst>
      <p:ext uri="{BB962C8B-B14F-4D97-AF65-F5344CB8AC3E}">
        <p14:creationId xmlns:p14="http://schemas.microsoft.com/office/powerpoint/2010/main" xmlns="" val="103043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5605" y="34339"/>
            <a:ext cx="8705850" cy="1741068"/>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24"/>
          <p:cNvSpPr/>
          <p:nvPr/>
        </p:nvSpPr>
        <p:spPr>
          <a:xfrm>
            <a:off x="3514725" y="611262"/>
            <a:ext cx="5095875" cy="523220"/>
          </a:xfrm>
          <a:prstGeom prst="rect">
            <a:avLst/>
          </a:prstGeom>
        </p:spPr>
        <p:txBody>
          <a:bodyPr wrap="square">
            <a:spAutoFit/>
          </a:bodyPr>
          <a:lstStyle/>
          <a:p>
            <a:pPr algn="ctr"/>
            <a:r>
              <a:rPr lang="id-ID" sz="2800" b="1" dirty="0">
                <a:solidFill>
                  <a:srgbClr val="C00000"/>
                </a:solidFill>
              </a:rPr>
              <a:t>KEBIJAKAN UMKM</a:t>
            </a:r>
            <a:endParaRPr lang="id-ID" sz="2400" b="1" dirty="0">
              <a:solidFill>
                <a:srgbClr val="C00000"/>
              </a:solidFill>
            </a:endParaRPr>
          </a:p>
        </p:txBody>
      </p:sp>
      <p:sp>
        <p:nvSpPr>
          <p:cNvPr id="26" name="Rectangle 25"/>
          <p:cNvSpPr/>
          <p:nvPr/>
        </p:nvSpPr>
        <p:spPr>
          <a:xfrm>
            <a:off x="5170488" y="448516"/>
            <a:ext cx="2179925" cy="307777"/>
          </a:xfrm>
          <a:prstGeom prst="rect">
            <a:avLst/>
          </a:prstGeom>
        </p:spPr>
        <p:txBody>
          <a:bodyPr wrap="square">
            <a:spAutoFit/>
          </a:bodyPr>
          <a:lstStyle/>
          <a:p>
            <a:r>
              <a:rPr lang="id-ID" sz="1400" b="1" dirty="0"/>
              <a:t>KEBIJAKAN SEKTORAL</a:t>
            </a:r>
            <a:endParaRPr lang="id-ID" b="1" dirty="0"/>
          </a:p>
        </p:txBody>
      </p:sp>
      <p:sp>
        <p:nvSpPr>
          <p:cNvPr id="27" name="Rectangle 26"/>
          <p:cNvSpPr/>
          <p:nvPr/>
        </p:nvSpPr>
        <p:spPr>
          <a:xfrm>
            <a:off x="3312840" y="987008"/>
            <a:ext cx="5468298" cy="276999"/>
          </a:xfrm>
          <a:prstGeom prst="rect">
            <a:avLst/>
          </a:prstGeom>
        </p:spPr>
        <p:txBody>
          <a:bodyPr wrap="square">
            <a:spAutoFit/>
          </a:bodyPr>
          <a:lstStyle/>
          <a:p>
            <a:pPr algn="ctr"/>
            <a:r>
              <a:rPr lang="id-ID" sz="1200" b="1">
                <a:solidFill>
                  <a:schemeClr val="accent1">
                    <a:lumMod val="50000"/>
                  </a:schemeClr>
                </a:solidFill>
              </a:rPr>
              <a:t>Meningkatkan produktivitas, kelayakan, dan nilai tambah umkm</a:t>
            </a:r>
            <a:endParaRPr lang="id-ID" sz="1100" b="1" dirty="0">
              <a:solidFill>
                <a:schemeClr val="accent1">
                  <a:lumMod val="50000"/>
                </a:schemeClr>
              </a:solidFill>
            </a:endParaRPr>
          </a:p>
        </p:txBody>
      </p:sp>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17</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5901759" y="2764039"/>
            <a:ext cx="5467350" cy="430887"/>
          </a:xfrm>
          <a:prstGeom prst="rect">
            <a:avLst/>
          </a:prstGeom>
        </p:spPr>
        <p:txBody>
          <a:bodyPr wrap="square">
            <a:spAutoFit/>
          </a:bodyPr>
          <a:lstStyle/>
          <a:p>
            <a:pPr algn="r"/>
            <a:r>
              <a:rPr lang="id-ID" sz="2200" b="1"/>
              <a:t>Bantuan pembiayaan lewat </a:t>
            </a:r>
            <a:r>
              <a:rPr lang="en-US" sz="2200" b="1"/>
              <a:t>KUR</a:t>
            </a:r>
            <a:endParaRPr lang="id-ID" sz="2200" dirty="0"/>
          </a:p>
        </p:txBody>
      </p:sp>
      <p:sp>
        <p:nvSpPr>
          <p:cNvPr id="9" name="Rectangle 8"/>
          <p:cNvSpPr/>
          <p:nvPr/>
        </p:nvSpPr>
        <p:spPr>
          <a:xfrm>
            <a:off x="405945" y="2742745"/>
            <a:ext cx="5117562" cy="430887"/>
          </a:xfrm>
          <a:prstGeom prst="rect">
            <a:avLst/>
          </a:prstGeom>
        </p:spPr>
        <p:txBody>
          <a:bodyPr wrap="square">
            <a:spAutoFit/>
          </a:bodyPr>
          <a:lstStyle/>
          <a:p>
            <a:r>
              <a:rPr lang="id-ID" sz="2200" b="1"/>
              <a:t>Penyiapan calon debitur </a:t>
            </a:r>
            <a:endParaRPr lang="id-ID" sz="2200" dirty="0"/>
          </a:p>
        </p:txBody>
      </p:sp>
      <p:sp>
        <p:nvSpPr>
          <p:cNvPr id="13" name="Rectangle 12"/>
          <p:cNvSpPr/>
          <p:nvPr/>
        </p:nvSpPr>
        <p:spPr>
          <a:xfrm>
            <a:off x="405945" y="3337404"/>
            <a:ext cx="5117562" cy="1107996"/>
          </a:xfrm>
          <a:prstGeom prst="rect">
            <a:avLst/>
          </a:prstGeom>
        </p:spPr>
        <p:txBody>
          <a:bodyPr wrap="square">
            <a:spAutoFit/>
          </a:bodyPr>
          <a:lstStyle/>
          <a:p>
            <a:r>
              <a:rPr lang="en-US" sz="2200" b="1"/>
              <a:t>Mendorong ekonomi digital berbasis kerakyatan (pengembangan e-commerce UMKM) di daerah sentra produksi</a:t>
            </a:r>
            <a:endParaRPr lang="id-ID" sz="2200" dirty="0"/>
          </a:p>
        </p:txBody>
      </p:sp>
      <p:sp>
        <p:nvSpPr>
          <p:cNvPr id="14" name="Rectangle 13"/>
          <p:cNvSpPr/>
          <p:nvPr/>
        </p:nvSpPr>
        <p:spPr>
          <a:xfrm>
            <a:off x="6639379" y="3381285"/>
            <a:ext cx="4759327" cy="430887"/>
          </a:xfrm>
          <a:prstGeom prst="rect">
            <a:avLst/>
          </a:prstGeom>
        </p:spPr>
        <p:txBody>
          <a:bodyPr wrap="square">
            <a:spAutoFit/>
          </a:bodyPr>
          <a:lstStyle/>
          <a:p>
            <a:pPr algn="r"/>
            <a:r>
              <a:rPr lang="en-US" sz="2200" b="1"/>
              <a:t>Pemberdayaan UMKM</a:t>
            </a:r>
            <a:endParaRPr lang="id-ID" sz="2200" dirty="0"/>
          </a:p>
        </p:txBody>
      </p:sp>
      <p:sp>
        <p:nvSpPr>
          <p:cNvPr id="18" name="Rectangle 17"/>
          <p:cNvSpPr/>
          <p:nvPr/>
        </p:nvSpPr>
        <p:spPr>
          <a:xfrm>
            <a:off x="6639379" y="3983020"/>
            <a:ext cx="4759327" cy="430887"/>
          </a:xfrm>
          <a:prstGeom prst="rect">
            <a:avLst/>
          </a:prstGeom>
        </p:spPr>
        <p:txBody>
          <a:bodyPr wrap="square">
            <a:spAutoFit/>
          </a:bodyPr>
          <a:lstStyle/>
          <a:p>
            <a:pPr algn="r"/>
            <a:r>
              <a:rPr lang="en-US" sz="2200" b="1"/>
              <a:t>Kemudahan perizinan</a:t>
            </a:r>
            <a:r>
              <a:rPr lang="id-ID" sz="2200" b="1"/>
              <a:t> </a:t>
            </a:r>
            <a:r>
              <a:rPr lang="en-US" sz="2200" b="1" dirty="0"/>
              <a:t>UMKM</a:t>
            </a:r>
            <a:endParaRPr lang="id-ID" sz="2200" dirty="0"/>
          </a:p>
        </p:txBody>
      </p:sp>
      <p:sp>
        <p:nvSpPr>
          <p:cNvPr id="29" name="Rectangle 28"/>
          <p:cNvSpPr/>
          <p:nvPr/>
        </p:nvSpPr>
        <p:spPr>
          <a:xfrm>
            <a:off x="405945" y="5474309"/>
            <a:ext cx="5117562" cy="769441"/>
          </a:xfrm>
          <a:prstGeom prst="rect">
            <a:avLst/>
          </a:prstGeom>
        </p:spPr>
        <p:txBody>
          <a:bodyPr wrap="square">
            <a:spAutoFit/>
          </a:bodyPr>
          <a:lstStyle/>
          <a:p>
            <a:r>
              <a:rPr lang="id-ID" sz="2200" b="1"/>
              <a:t>Pendampingan dan pembinaan </a:t>
            </a:r>
          </a:p>
          <a:p>
            <a:r>
              <a:rPr lang="en-US" sz="2200" b="1"/>
              <a:t>t</a:t>
            </a:r>
            <a:r>
              <a:rPr lang="id-ID" sz="2200" b="1"/>
              <a:t>eknis dan inklusi keuangan</a:t>
            </a:r>
            <a:endParaRPr lang="id-ID" sz="2200" dirty="0"/>
          </a:p>
        </p:txBody>
      </p:sp>
      <p:sp>
        <p:nvSpPr>
          <p:cNvPr id="30" name="Rectangle 29"/>
          <p:cNvSpPr/>
          <p:nvPr/>
        </p:nvSpPr>
        <p:spPr>
          <a:xfrm>
            <a:off x="381545" y="4853565"/>
            <a:ext cx="5117562" cy="430887"/>
          </a:xfrm>
          <a:prstGeom prst="rect">
            <a:avLst/>
          </a:prstGeom>
        </p:spPr>
        <p:txBody>
          <a:bodyPr wrap="square">
            <a:spAutoFit/>
          </a:bodyPr>
          <a:lstStyle/>
          <a:p>
            <a:r>
              <a:rPr lang="id-ID" sz="2200" b="1"/>
              <a:t>Bantuan promosi dan pemasaran</a:t>
            </a:r>
            <a:endParaRPr lang="id-ID" sz="2200" dirty="0"/>
          </a:p>
        </p:txBody>
      </p:sp>
      <p:sp>
        <p:nvSpPr>
          <p:cNvPr id="31" name="Rectangle 30"/>
          <p:cNvSpPr/>
          <p:nvPr/>
        </p:nvSpPr>
        <p:spPr>
          <a:xfrm>
            <a:off x="5931356" y="4584755"/>
            <a:ext cx="5467350" cy="430887"/>
          </a:xfrm>
          <a:prstGeom prst="rect">
            <a:avLst/>
          </a:prstGeom>
        </p:spPr>
        <p:txBody>
          <a:bodyPr wrap="square">
            <a:spAutoFit/>
          </a:bodyPr>
          <a:lstStyle/>
          <a:p>
            <a:pPr algn="r"/>
            <a:r>
              <a:rPr lang="id-ID" sz="2200" b="1"/>
              <a:t>Insentif fiskal</a:t>
            </a:r>
            <a:endParaRPr lang="id-ID" sz="2200" dirty="0"/>
          </a:p>
        </p:txBody>
      </p:sp>
      <p:sp>
        <p:nvSpPr>
          <p:cNvPr id="33" name="Rectangle 32"/>
          <p:cNvSpPr/>
          <p:nvPr/>
        </p:nvSpPr>
        <p:spPr>
          <a:xfrm>
            <a:off x="7350412" y="5142145"/>
            <a:ext cx="4048293" cy="769441"/>
          </a:xfrm>
          <a:prstGeom prst="rect">
            <a:avLst/>
          </a:prstGeom>
        </p:spPr>
        <p:txBody>
          <a:bodyPr wrap="square">
            <a:spAutoFit/>
          </a:bodyPr>
          <a:lstStyle/>
          <a:p>
            <a:pPr algn="r"/>
            <a:r>
              <a:rPr lang="id-ID" sz="2200" b="1"/>
              <a:t>Daftar </a:t>
            </a:r>
            <a:r>
              <a:rPr lang="en-US" sz="2200" b="1"/>
              <a:t>DNI</a:t>
            </a:r>
            <a:r>
              <a:rPr lang="id-ID" sz="2200" b="1"/>
              <a:t> yang melindung</a:t>
            </a:r>
            <a:r>
              <a:rPr lang="en-US" sz="2200" b="1"/>
              <a:t>i</a:t>
            </a:r>
            <a:r>
              <a:rPr lang="id-ID" sz="2200" b="1"/>
              <a:t> UMKM</a:t>
            </a:r>
            <a:endParaRPr lang="id-ID" sz="2200" dirty="0"/>
          </a:p>
        </p:txBody>
      </p:sp>
      <p:sp>
        <p:nvSpPr>
          <p:cNvPr id="34" name="Rectangle 33"/>
          <p:cNvSpPr/>
          <p:nvPr/>
        </p:nvSpPr>
        <p:spPr>
          <a:xfrm>
            <a:off x="336990" y="1864442"/>
            <a:ext cx="5396542" cy="523220"/>
          </a:xfrm>
          <a:prstGeom prst="rect">
            <a:avLst/>
          </a:prstGeom>
        </p:spPr>
        <p:txBody>
          <a:bodyPr wrap="none">
            <a:spAutoFit/>
          </a:bodyPr>
          <a:lstStyle/>
          <a:p>
            <a:r>
              <a:rPr lang="id-ID" sz="2800" b="1" dirty="0">
                <a:solidFill>
                  <a:srgbClr val="C00000"/>
                </a:solidFill>
              </a:rPr>
              <a:t>DUKUNGAN PEMERINTAH DAERAH</a:t>
            </a:r>
            <a:endParaRPr lang="id-ID" sz="2800" dirty="0">
              <a:solidFill>
                <a:srgbClr val="C00000"/>
              </a:solidFill>
            </a:endParaRPr>
          </a:p>
        </p:txBody>
      </p:sp>
      <p:sp>
        <p:nvSpPr>
          <p:cNvPr id="35" name="Rectangle 34"/>
          <p:cNvSpPr/>
          <p:nvPr/>
        </p:nvSpPr>
        <p:spPr>
          <a:xfrm>
            <a:off x="6532423" y="1844836"/>
            <a:ext cx="5022914" cy="523220"/>
          </a:xfrm>
          <a:prstGeom prst="rect">
            <a:avLst/>
          </a:prstGeom>
        </p:spPr>
        <p:txBody>
          <a:bodyPr wrap="none">
            <a:spAutoFit/>
          </a:bodyPr>
          <a:lstStyle/>
          <a:p>
            <a:r>
              <a:rPr lang="id-ID" sz="2800" b="1" dirty="0">
                <a:solidFill>
                  <a:srgbClr val="002060"/>
                </a:solidFill>
              </a:rPr>
              <a:t>KEBIJAKAN PEMERINTAH PUSAT </a:t>
            </a:r>
            <a:endParaRPr lang="id-ID" sz="2800" dirty="0">
              <a:solidFill>
                <a:srgbClr val="002060"/>
              </a:solidFill>
            </a:endParaRPr>
          </a:p>
        </p:txBody>
      </p:sp>
    </p:spTree>
    <p:extLst>
      <p:ext uri="{BB962C8B-B14F-4D97-AF65-F5344CB8AC3E}">
        <p14:creationId xmlns:p14="http://schemas.microsoft.com/office/powerpoint/2010/main" xmlns="" val="287578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9584" y="4242815"/>
            <a:ext cx="10026171" cy="923330"/>
          </a:xfrm>
          <a:prstGeom prst="rect">
            <a:avLst/>
          </a:prstGeom>
        </p:spPr>
        <p:txBody>
          <a:bodyPr wrap="square">
            <a:spAutoFit/>
          </a:bodyPr>
          <a:lstStyle/>
          <a:p>
            <a:r>
              <a:rPr lang="id-ID" sz="5400" b="1" dirty="0">
                <a:solidFill>
                  <a:srgbClr val="C00000"/>
                </a:solidFill>
              </a:rPr>
              <a:t>K</a:t>
            </a:r>
            <a:r>
              <a:rPr lang="id-ID" sz="4400" b="1" dirty="0">
                <a:solidFill>
                  <a:srgbClr val="C00000"/>
                </a:solidFill>
              </a:rPr>
              <a:t>EBIJAKAN ANGGARAN</a:t>
            </a: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12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19</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1205" y="-144463"/>
            <a:ext cx="1560795" cy="148699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1818166" y="160338"/>
            <a:ext cx="10026171" cy="584775"/>
          </a:xfrm>
          <a:prstGeom prst="rect">
            <a:avLst/>
          </a:prstGeom>
        </p:spPr>
        <p:txBody>
          <a:bodyPr wrap="square">
            <a:spAutoFit/>
          </a:bodyPr>
          <a:lstStyle/>
          <a:p>
            <a:pPr algn="r"/>
            <a:r>
              <a:rPr lang="id-ID" sz="3200" b="1" dirty="0">
                <a:solidFill>
                  <a:srgbClr val="C00000"/>
                </a:solidFill>
              </a:rPr>
              <a:t>KONDISI FISKAL</a:t>
            </a:r>
            <a:endParaRPr lang="id-ID" sz="2800" b="1" dirty="0">
              <a:solidFill>
                <a:srgbClr val="C00000"/>
              </a:solidFill>
            </a:endParaRPr>
          </a:p>
        </p:txBody>
      </p:sp>
      <p:sp>
        <p:nvSpPr>
          <p:cNvPr id="8" name="Rectangle 7"/>
          <p:cNvSpPr/>
          <p:nvPr/>
        </p:nvSpPr>
        <p:spPr>
          <a:xfrm>
            <a:off x="6026226" y="4089063"/>
            <a:ext cx="5818111" cy="2267287"/>
          </a:xfrm>
          <a:prstGeom prst="rect">
            <a:avLst/>
          </a:prstGeom>
        </p:spPr>
        <p:txBody>
          <a:bodyPr wrap="square">
            <a:spAutoFit/>
          </a:bodyPr>
          <a:lstStyle/>
          <a:p>
            <a:pPr>
              <a:spcBef>
                <a:spcPts val="200"/>
              </a:spcBef>
              <a:spcAft>
                <a:spcPts val="200"/>
              </a:spcAft>
            </a:pPr>
            <a:r>
              <a:rPr lang="id-ID" sz="2000" b="1" dirty="0">
                <a:solidFill>
                  <a:srgbClr val="FF0000"/>
                </a:solidFill>
                <a:latin typeface="Maiandra GD" panose="020E0502030308020204" pitchFamily="34" charset="0"/>
                <a:cs typeface="Times New Roman" pitchFamily="18" charset="0"/>
              </a:rPr>
              <a:t>BEBERAPA RESPON KEBIJAKAN TERKAIT</a:t>
            </a:r>
            <a:endParaRPr lang="id-ID" sz="2000" dirty="0">
              <a:solidFill>
                <a:srgbClr val="FF0000"/>
              </a:solidFill>
              <a:latin typeface="Maiandra GD" panose="020E0502030308020204" pitchFamily="34" charset="0"/>
            </a:endParaRPr>
          </a:p>
          <a:p>
            <a:pPr marL="342900" indent="-342900">
              <a:spcBef>
                <a:spcPts val="200"/>
              </a:spcBef>
              <a:spcAft>
                <a:spcPts val="200"/>
              </a:spcAft>
              <a:buFont typeface="+mj-lt"/>
              <a:buAutoNum type="arabicPeriod"/>
            </a:pPr>
            <a:r>
              <a:rPr lang="en-US" b="1" dirty="0">
                <a:solidFill>
                  <a:srgbClr val="000000"/>
                </a:solidFill>
                <a:latin typeface="Maiandra GD" panose="020E0502030308020204" pitchFamily="34" charset="0"/>
                <a:cs typeface="Times New Roman" pitchFamily="18" charset="0"/>
              </a:rPr>
              <a:t>O</a:t>
            </a:r>
            <a:r>
              <a:rPr lang="id-ID" b="1">
                <a:solidFill>
                  <a:srgbClr val="000000"/>
                </a:solidFill>
                <a:latin typeface="Maiandra GD" panose="020E0502030308020204" pitchFamily="34" charset="0"/>
                <a:cs typeface="Times New Roman" pitchFamily="18" charset="0"/>
              </a:rPr>
              <a:t>ptimalisasi </a:t>
            </a:r>
            <a:r>
              <a:rPr lang="id-ID" b="1" dirty="0">
                <a:solidFill>
                  <a:srgbClr val="000000"/>
                </a:solidFill>
                <a:latin typeface="Maiandra GD" panose="020E0502030308020204" pitchFamily="34" charset="0"/>
                <a:cs typeface="Times New Roman" pitchFamily="18" charset="0"/>
              </a:rPr>
              <a:t>penerimaan pajak : ekstensifikasi, intensifikasi.  tax amnesty </a:t>
            </a:r>
          </a:p>
          <a:p>
            <a:pPr marL="342900" indent="-342900">
              <a:spcBef>
                <a:spcPts val="200"/>
              </a:spcBef>
              <a:spcAft>
                <a:spcPts val="200"/>
              </a:spcAft>
              <a:buFont typeface="+mj-lt"/>
              <a:buAutoNum type="arabicPeriod"/>
            </a:pPr>
            <a:r>
              <a:rPr lang="en-US" b="1" dirty="0">
                <a:solidFill>
                  <a:srgbClr val="000000"/>
                </a:solidFill>
                <a:latin typeface="Maiandra GD" panose="020E0502030308020204" pitchFamily="34" charset="0"/>
                <a:cs typeface="Times New Roman" pitchFamily="18" charset="0"/>
              </a:rPr>
              <a:t>P</a:t>
            </a:r>
            <a:r>
              <a:rPr lang="id-ID" b="1">
                <a:solidFill>
                  <a:srgbClr val="000000"/>
                </a:solidFill>
                <a:latin typeface="Maiandra GD" panose="020E0502030308020204" pitchFamily="34" charset="0"/>
                <a:cs typeface="Times New Roman" pitchFamily="18" charset="0"/>
              </a:rPr>
              <a:t>enundaan </a:t>
            </a:r>
            <a:r>
              <a:rPr lang="id-ID" b="1" dirty="0">
                <a:solidFill>
                  <a:srgbClr val="000000"/>
                </a:solidFill>
                <a:latin typeface="Maiandra GD" panose="020E0502030308020204" pitchFamily="34" charset="0"/>
                <a:cs typeface="Times New Roman" pitchFamily="18" charset="0"/>
              </a:rPr>
              <a:t>penyaluran transfer daerah</a:t>
            </a:r>
          </a:p>
          <a:p>
            <a:pPr marL="342900" indent="-342900">
              <a:spcBef>
                <a:spcPts val="200"/>
              </a:spcBef>
              <a:spcAft>
                <a:spcPts val="200"/>
              </a:spcAft>
              <a:buFont typeface="+mj-lt"/>
              <a:buAutoNum type="arabicPeriod"/>
            </a:pPr>
            <a:r>
              <a:rPr lang="en-US" b="1" dirty="0">
                <a:solidFill>
                  <a:srgbClr val="000000"/>
                </a:solidFill>
                <a:latin typeface="Maiandra GD" panose="020E0502030308020204" pitchFamily="34" charset="0"/>
                <a:cs typeface="Times New Roman" pitchFamily="18" charset="0"/>
              </a:rPr>
              <a:t>P</a:t>
            </a:r>
            <a:r>
              <a:rPr lang="id-ID" b="1">
                <a:solidFill>
                  <a:srgbClr val="000000"/>
                </a:solidFill>
                <a:latin typeface="Maiandra GD" panose="020E0502030308020204" pitchFamily="34" charset="0"/>
                <a:cs typeface="Times New Roman" pitchFamily="18" charset="0"/>
              </a:rPr>
              <a:t>emotongan </a:t>
            </a:r>
            <a:r>
              <a:rPr lang="id-ID" b="1" dirty="0">
                <a:solidFill>
                  <a:srgbClr val="000000"/>
                </a:solidFill>
                <a:latin typeface="Maiandra GD" panose="020E0502030308020204" pitchFamily="34" charset="0"/>
                <a:cs typeface="Times New Roman" pitchFamily="18" charset="0"/>
              </a:rPr>
              <a:t>anggaran k/l</a:t>
            </a:r>
          </a:p>
          <a:p>
            <a:pPr marL="342900" indent="-342900">
              <a:spcBef>
                <a:spcPts val="200"/>
              </a:spcBef>
              <a:spcAft>
                <a:spcPts val="200"/>
              </a:spcAft>
              <a:buFont typeface="+mj-lt"/>
              <a:buAutoNum type="arabicPeriod"/>
            </a:pPr>
            <a:r>
              <a:rPr lang="en-US" b="1" dirty="0">
                <a:solidFill>
                  <a:srgbClr val="000000"/>
                </a:solidFill>
                <a:latin typeface="Maiandra GD" panose="020E0502030308020204" pitchFamily="34" charset="0"/>
                <a:cs typeface="Times New Roman" pitchFamily="18" charset="0"/>
              </a:rPr>
              <a:t>T</a:t>
            </a:r>
            <a:r>
              <a:rPr lang="id-ID" b="1">
                <a:solidFill>
                  <a:srgbClr val="000000"/>
                </a:solidFill>
                <a:latin typeface="Maiandra GD" panose="020E0502030308020204" pitchFamily="34" charset="0"/>
                <a:cs typeface="Times New Roman" pitchFamily="18" charset="0"/>
              </a:rPr>
              <a:t>ambahan </a:t>
            </a:r>
            <a:r>
              <a:rPr lang="id-ID" b="1" dirty="0">
                <a:solidFill>
                  <a:srgbClr val="000000"/>
                </a:solidFill>
                <a:latin typeface="Maiandra GD" panose="020E0502030308020204" pitchFamily="34" charset="0"/>
                <a:cs typeface="Times New Roman" pitchFamily="18" charset="0"/>
              </a:rPr>
              <a:t>pembiayaan APBN dari dalam negeri untuk mengantisipasi pelebaran defisit fiskal</a:t>
            </a:r>
            <a:endParaRPr lang="id-ID" b="1" dirty="0">
              <a:latin typeface="Maiandra GD" panose="020E0502030308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1548453"/>
              </p:ext>
            </p:extLst>
          </p:nvPr>
        </p:nvGraphicFramePr>
        <p:xfrm>
          <a:off x="460376" y="328617"/>
          <a:ext cx="5183188" cy="6362443"/>
        </p:xfrm>
        <a:graphic>
          <a:graphicData uri="http://schemas.openxmlformats.org/drawingml/2006/table">
            <a:tbl>
              <a:tblPr>
                <a:tableStyleId>{5C22544A-7EE6-4342-B048-85BDC9FD1C3A}</a:tableStyleId>
              </a:tblPr>
              <a:tblGrid>
                <a:gridCol w="2443888">
                  <a:extLst>
                    <a:ext uri="{9D8B030D-6E8A-4147-A177-3AD203B41FA5}">
                      <a16:colId xmlns:a16="http://schemas.microsoft.com/office/drawing/2014/main" xmlns="" val="20000"/>
                    </a:ext>
                  </a:extLst>
                </a:gridCol>
                <a:gridCol w="778821">
                  <a:extLst>
                    <a:ext uri="{9D8B030D-6E8A-4147-A177-3AD203B41FA5}">
                      <a16:colId xmlns:a16="http://schemas.microsoft.com/office/drawing/2014/main" xmlns="" val="20001"/>
                    </a:ext>
                  </a:extLst>
                </a:gridCol>
                <a:gridCol w="1060807">
                  <a:extLst>
                    <a:ext uri="{9D8B030D-6E8A-4147-A177-3AD203B41FA5}">
                      <a16:colId xmlns:a16="http://schemas.microsoft.com/office/drawing/2014/main" xmlns="" val="20002"/>
                    </a:ext>
                  </a:extLst>
                </a:gridCol>
                <a:gridCol w="899672">
                  <a:extLst>
                    <a:ext uri="{9D8B030D-6E8A-4147-A177-3AD203B41FA5}">
                      <a16:colId xmlns:a16="http://schemas.microsoft.com/office/drawing/2014/main" xmlns="" val="20003"/>
                    </a:ext>
                  </a:extLst>
                </a:gridCol>
              </a:tblGrid>
              <a:tr h="376960">
                <a:tc>
                  <a:txBody>
                    <a:bodyPr/>
                    <a:lstStyle/>
                    <a:p>
                      <a:pPr algn="ctr" fontAlgn="b"/>
                      <a:r>
                        <a:rPr lang="id-ID" sz="1050" b="1" i="0" u="none" strike="noStrike" dirty="0">
                          <a:solidFill>
                            <a:srgbClr val="000000"/>
                          </a:solidFill>
                          <a:effectLst/>
                          <a:latin typeface="Arial Narrow" pitchFamily="34" charset="0"/>
                        </a:rPr>
                        <a:t>Uraian</a:t>
                      </a:r>
                    </a:p>
                  </a:txBody>
                  <a:tcPr marL="4405" marR="4405" marT="4405" marB="0" anchor="ctr">
                    <a:solidFill>
                      <a:schemeClr val="accent1">
                        <a:lumMod val="75000"/>
                      </a:schemeClr>
                    </a:solidFill>
                  </a:tcPr>
                </a:tc>
                <a:tc>
                  <a:txBody>
                    <a:bodyPr/>
                    <a:lstStyle/>
                    <a:p>
                      <a:pPr algn="ctr" fontAlgn="b"/>
                      <a:r>
                        <a:rPr lang="id-ID" sz="1050" b="1" i="0" u="none" strike="noStrike" dirty="0">
                          <a:solidFill>
                            <a:srgbClr val="000000"/>
                          </a:solidFill>
                          <a:effectLst/>
                          <a:latin typeface="Arial Narrow" pitchFamily="34" charset="0"/>
                        </a:rPr>
                        <a:t>APBNP</a:t>
                      </a:r>
                    </a:p>
                  </a:txBody>
                  <a:tcPr marL="4405" marR="4405" marT="4405" marB="0" anchor="ctr">
                    <a:solidFill>
                      <a:schemeClr val="accent1">
                        <a:lumMod val="75000"/>
                      </a:schemeClr>
                    </a:solidFill>
                  </a:tcPr>
                </a:tc>
                <a:tc>
                  <a:txBody>
                    <a:bodyPr/>
                    <a:lstStyle/>
                    <a:p>
                      <a:pPr algn="ctr" fontAlgn="b"/>
                      <a:r>
                        <a:rPr lang="id-ID" sz="1050" b="1" i="0" u="none" strike="noStrike" dirty="0">
                          <a:solidFill>
                            <a:srgbClr val="000000"/>
                          </a:solidFill>
                          <a:effectLst/>
                          <a:latin typeface="Arial Narrow" pitchFamily="34" charset="0"/>
                        </a:rPr>
                        <a:t>Realisasi</a:t>
                      </a:r>
                    </a:p>
                  </a:txBody>
                  <a:tcPr marL="4405" marR="4405" marT="4405" marB="0" anchor="ctr">
                    <a:solidFill>
                      <a:schemeClr val="accent1">
                        <a:lumMod val="75000"/>
                      </a:schemeClr>
                    </a:solidFill>
                  </a:tcPr>
                </a:tc>
                <a:tc>
                  <a:txBody>
                    <a:bodyPr/>
                    <a:lstStyle/>
                    <a:p>
                      <a:pPr algn="ctr" fontAlgn="b"/>
                      <a:r>
                        <a:rPr lang="id-ID" sz="1050" b="1" i="0" u="none" strike="noStrike" dirty="0">
                          <a:solidFill>
                            <a:srgbClr val="000000"/>
                          </a:solidFill>
                          <a:effectLst/>
                          <a:latin typeface="Arial Narrow" pitchFamily="34" charset="0"/>
                        </a:rPr>
                        <a:t>% thd </a:t>
                      </a:r>
                    </a:p>
                    <a:p>
                      <a:pPr algn="ctr" fontAlgn="b"/>
                      <a:r>
                        <a:rPr lang="id-ID" sz="1050" b="1" i="0" u="none" strike="noStrike" dirty="0">
                          <a:solidFill>
                            <a:srgbClr val="000000"/>
                          </a:solidFill>
                          <a:effectLst/>
                          <a:latin typeface="Arial Narrow" pitchFamily="34" charset="0"/>
                        </a:rPr>
                        <a:t>APBNP</a:t>
                      </a:r>
                    </a:p>
                  </a:txBody>
                  <a:tcPr marL="4405" marR="4405" marT="4405" marB="0" anchor="ctr">
                    <a:solidFill>
                      <a:schemeClr val="accent1">
                        <a:lumMod val="75000"/>
                      </a:schemeClr>
                    </a:solidFill>
                  </a:tcPr>
                </a:tc>
                <a:extLst>
                  <a:ext uri="{0D108BD9-81ED-4DB2-BD59-A6C34878D82A}">
                    <a16:rowId xmlns:a16="http://schemas.microsoft.com/office/drawing/2014/main" xmlns="" val="10000"/>
                  </a:ext>
                </a:extLst>
              </a:tr>
              <a:tr h="207139">
                <a:tc>
                  <a:txBody>
                    <a:bodyPr/>
                    <a:lstStyle/>
                    <a:p>
                      <a:pPr algn="l" fontAlgn="b"/>
                      <a:r>
                        <a:rPr lang="id-ID" sz="1200" u="none" strike="noStrike" dirty="0">
                          <a:effectLst/>
                          <a:latin typeface="Arial Narrow" pitchFamily="34" charset="0"/>
                        </a:rPr>
                        <a:t> A. Pendapatan dan Hibah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1.786.225,0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870.196,1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49%</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extLst>
                  <a:ext uri="{0D108BD9-81ED-4DB2-BD59-A6C34878D82A}">
                    <a16:rowId xmlns:a16="http://schemas.microsoft.com/office/drawing/2014/main" xmlns="" val="10001"/>
                  </a:ext>
                </a:extLst>
              </a:tr>
              <a:tr h="207139">
                <a:tc>
                  <a:txBody>
                    <a:bodyPr/>
                    <a:lstStyle/>
                    <a:p>
                      <a:pPr algn="l" fontAlgn="b"/>
                      <a:r>
                        <a:rPr lang="id-ID" sz="1200" u="none" strike="noStrike" dirty="0">
                          <a:effectLst/>
                          <a:latin typeface="Arial Narrow" pitchFamily="34" charset="0"/>
                        </a:rPr>
                        <a:t>     I. Penerimaan Dalam Negeri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1.784.249,8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869.044,3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49%</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2"/>
                  </a:ext>
                </a:extLst>
              </a:tr>
              <a:tr h="207139">
                <a:tc>
                  <a:txBody>
                    <a:bodyPr/>
                    <a:lstStyle/>
                    <a:p>
                      <a:pPr algn="l" fontAlgn="b"/>
                      <a:r>
                        <a:rPr lang="id-ID" sz="1200" u="none" strike="noStrike" dirty="0">
                          <a:effectLst/>
                          <a:latin typeface="Arial Narrow" pitchFamily="34" charset="0"/>
                        </a:rPr>
                        <a:t>        1. Penerimaan Perpajakan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1.539.166,2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709.463,7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46%</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3"/>
                  </a:ext>
                </a:extLst>
              </a:tr>
              <a:tr h="207139">
                <a:tc>
                  <a:txBody>
                    <a:bodyPr/>
                    <a:lstStyle/>
                    <a:p>
                      <a:pPr algn="l" fontAlgn="b"/>
                      <a:r>
                        <a:rPr lang="id-ID" sz="1200" u="none" strike="noStrike" dirty="0">
                          <a:effectLst/>
                          <a:latin typeface="Arial Narrow" pitchFamily="34" charset="0"/>
                        </a:rPr>
                        <a:t>        2. Penerimaan Bukan Pajak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245.083,6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159.580,6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65%</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4"/>
                  </a:ext>
                </a:extLst>
              </a:tr>
              <a:tr h="237349">
                <a:tc>
                  <a:txBody>
                    <a:bodyPr/>
                    <a:lstStyle/>
                    <a:p>
                      <a:pPr algn="l" fontAlgn="b"/>
                      <a:r>
                        <a:rPr lang="id-ID" sz="1200" u="none" strike="noStrike" dirty="0">
                          <a:effectLst/>
                          <a:latin typeface="Arial Narrow" pitchFamily="34" charset="0"/>
                        </a:rPr>
                        <a:t>     II. Hibah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1.975,2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1.151,8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58%</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5"/>
                  </a:ext>
                </a:extLst>
              </a:tr>
              <a:tr h="207139">
                <a:tc>
                  <a:txBody>
                    <a:bodyPr/>
                    <a:lstStyle/>
                    <a:p>
                      <a:pPr algn="l" fontAlgn="b"/>
                      <a:r>
                        <a:rPr lang="id-ID" sz="1200" u="none" strike="noStrike" dirty="0">
                          <a:effectLst/>
                          <a:latin typeface="Arial Narrow" pitchFamily="34" charset="0"/>
                        </a:rPr>
                        <a:t> B. Belanja Negara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2.082.949,0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1.134.005,9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54%</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extLst>
                  <a:ext uri="{0D108BD9-81ED-4DB2-BD59-A6C34878D82A}">
                    <a16:rowId xmlns:a16="http://schemas.microsoft.com/office/drawing/2014/main" xmlns="" val="10006"/>
                  </a:ext>
                </a:extLst>
              </a:tr>
              <a:tr h="207139">
                <a:tc>
                  <a:txBody>
                    <a:bodyPr/>
                    <a:lstStyle/>
                    <a:p>
                      <a:pPr algn="l" fontAlgn="b"/>
                      <a:r>
                        <a:rPr lang="id-ID" sz="1200" u="none" strike="noStrike" dirty="0">
                          <a:effectLst/>
                          <a:latin typeface="Arial Narrow" pitchFamily="34" charset="0"/>
                        </a:rPr>
                        <a:t>      I. Belanja Pemerintah Pusat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1.306.696,0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643.975,6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49%</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7"/>
                  </a:ext>
                </a:extLst>
              </a:tr>
              <a:tr h="207139">
                <a:tc>
                  <a:txBody>
                    <a:bodyPr/>
                    <a:lstStyle/>
                    <a:p>
                      <a:pPr algn="l" fontAlgn="b"/>
                      <a:r>
                        <a:rPr lang="id-ID" sz="1200" u="none" strike="noStrike" dirty="0">
                          <a:effectLst/>
                          <a:latin typeface="Arial Narrow" pitchFamily="34" charset="0"/>
                        </a:rPr>
                        <a:t>         1. Belanja Pegawai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342.447,4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212.710,6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62%</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8"/>
                  </a:ext>
                </a:extLst>
              </a:tr>
              <a:tr h="207139">
                <a:tc>
                  <a:txBody>
                    <a:bodyPr/>
                    <a:lstStyle/>
                    <a:p>
                      <a:pPr algn="l" fontAlgn="b"/>
                      <a:r>
                        <a:rPr lang="id-ID" sz="1200" u="none" strike="noStrike" dirty="0">
                          <a:effectLst/>
                          <a:latin typeface="Arial Narrow" pitchFamily="34" charset="0"/>
                        </a:rPr>
                        <a:t>         2. Belanja Barang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304.241,8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131.798,2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43%</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09"/>
                  </a:ext>
                </a:extLst>
              </a:tr>
              <a:tr h="237349">
                <a:tc>
                  <a:txBody>
                    <a:bodyPr/>
                    <a:lstStyle/>
                    <a:p>
                      <a:pPr algn="l" fontAlgn="b"/>
                      <a:r>
                        <a:rPr lang="id-ID" sz="1200" u="none" strike="noStrike" dirty="0">
                          <a:effectLst/>
                          <a:latin typeface="Arial Narrow" pitchFamily="34" charset="0"/>
                        </a:rPr>
                        <a:t>         3. Belanja Modal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206.567,4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67.815,6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33%</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0"/>
                  </a:ext>
                </a:extLst>
              </a:tr>
              <a:tr h="207139">
                <a:tc>
                  <a:txBody>
                    <a:bodyPr/>
                    <a:lstStyle/>
                    <a:p>
                      <a:pPr algn="l" fontAlgn="b"/>
                      <a:r>
                        <a:rPr lang="id-ID" sz="1200" u="none" strike="noStrike" dirty="0">
                          <a:effectLst/>
                          <a:latin typeface="Arial Narrow" pitchFamily="34" charset="0"/>
                        </a:rPr>
                        <a:t>         4. Pembayaran Kewajiban Utang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191.218,3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115.993,4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61%</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1"/>
                  </a:ext>
                </a:extLst>
              </a:tr>
              <a:tr h="237349">
                <a:tc>
                  <a:txBody>
                    <a:bodyPr/>
                    <a:lstStyle/>
                    <a:p>
                      <a:pPr algn="l" fontAlgn="b"/>
                      <a:r>
                        <a:rPr lang="id-ID" sz="1200" u="none" strike="noStrike" dirty="0">
                          <a:effectLst/>
                          <a:latin typeface="Arial Narrow" pitchFamily="34" charset="0"/>
                        </a:rPr>
                        <a:t>         5. Subsidi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177.754,5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83.417,8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47%</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2"/>
                  </a:ext>
                </a:extLst>
              </a:tr>
              <a:tr h="237349">
                <a:tc>
                  <a:txBody>
                    <a:bodyPr/>
                    <a:lstStyle/>
                    <a:p>
                      <a:pPr algn="l" fontAlgn="b"/>
                      <a:r>
                        <a:rPr lang="id-ID" sz="1200" u="none" strike="noStrike" dirty="0">
                          <a:effectLst/>
                          <a:latin typeface="Arial Narrow" pitchFamily="34" charset="0"/>
                        </a:rPr>
                        <a:t>              a. Subsidi Energi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94.355,1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57.531,4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61%</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3"/>
                  </a:ext>
                </a:extLst>
              </a:tr>
              <a:tr h="237349">
                <a:tc>
                  <a:txBody>
                    <a:bodyPr/>
                    <a:lstStyle/>
                    <a:p>
                      <a:pPr algn="l" fontAlgn="b"/>
                      <a:r>
                        <a:rPr lang="id-ID" sz="1200" u="none" strike="noStrike" dirty="0">
                          <a:effectLst/>
                          <a:latin typeface="Arial Narrow" pitchFamily="34" charset="0"/>
                        </a:rPr>
                        <a:t>              b. Subsidi Non Energi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83.399,4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              25.886,4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31%</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4"/>
                  </a:ext>
                </a:extLst>
              </a:tr>
              <a:tr h="237349">
                <a:tc>
                  <a:txBody>
                    <a:bodyPr/>
                    <a:lstStyle/>
                    <a:p>
                      <a:pPr algn="l" fontAlgn="b"/>
                      <a:r>
                        <a:rPr lang="id-ID" sz="1200" u="none" strike="noStrike" dirty="0">
                          <a:effectLst/>
                          <a:latin typeface="Arial Narrow" pitchFamily="34" charset="0"/>
                        </a:rPr>
                        <a:t>         6. Belanja Hibah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8.537,3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493,6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6%</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5"/>
                  </a:ext>
                </a:extLst>
              </a:tr>
              <a:tr h="237349">
                <a:tc>
                  <a:txBody>
                    <a:bodyPr/>
                    <a:lstStyle/>
                    <a:p>
                      <a:pPr algn="l" fontAlgn="b"/>
                      <a:r>
                        <a:rPr lang="id-ID" sz="1200" u="none" strike="noStrike" dirty="0">
                          <a:effectLst/>
                          <a:latin typeface="Arial Narrow" pitchFamily="34" charset="0"/>
                        </a:rPr>
                        <a:t>         7. Bantuan Sosial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53.403,8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28.336,1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53%</a:t>
                      </a:r>
                      <a:endParaRPr lang="id-ID" sz="1200" b="0" i="0" u="none" strike="noStrike">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6"/>
                  </a:ext>
                </a:extLst>
              </a:tr>
              <a:tr h="237349">
                <a:tc>
                  <a:txBody>
                    <a:bodyPr/>
                    <a:lstStyle/>
                    <a:p>
                      <a:pPr algn="l" fontAlgn="b"/>
                      <a:r>
                        <a:rPr lang="id-ID" sz="1200" u="none" strike="noStrike" dirty="0">
                          <a:effectLst/>
                          <a:latin typeface="Arial Narrow" pitchFamily="34" charset="0"/>
                        </a:rPr>
                        <a:t>         8. Belanja Lainnya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22.525,5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3.410,3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15%</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7"/>
                  </a:ext>
                </a:extLst>
              </a:tr>
              <a:tr h="207139">
                <a:tc>
                  <a:txBody>
                    <a:bodyPr/>
                    <a:lstStyle/>
                    <a:p>
                      <a:pPr algn="l" fontAlgn="b"/>
                      <a:r>
                        <a:rPr lang="id-ID" sz="1200" u="none" strike="noStrike" dirty="0">
                          <a:effectLst/>
                          <a:latin typeface="Arial Narrow" pitchFamily="34" charset="0"/>
                        </a:rPr>
                        <a:t>     II. Transfer ke Daerah dan Dana Desa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776.253,0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490.030,3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63%</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8"/>
                  </a:ext>
                </a:extLst>
              </a:tr>
              <a:tr h="207139">
                <a:tc>
                  <a:txBody>
                    <a:bodyPr/>
                    <a:lstStyle/>
                    <a:p>
                      <a:pPr algn="l" fontAlgn="b"/>
                      <a:r>
                        <a:rPr lang="id-ID" sz="1200" u="none" strike="noStrike" dirty="0">
                          <a:effectLst/>
                          <a:latin typeface="Arial Narrow" pitchFamily="34" charset="0"/>
                        </a:rPr>
                        <a:t>         1. Transfer ke Daerah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729.270,9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459.623,9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63%</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19"/>
                  </a:ext>
                </a:extLst>
              </a:tr>
              <a:tr h="237349">
                <a:tc>
                  <a:txBody>
                    <a:bodyPr/>
                    <a:lstStyle/>
                    <a:p>
                      <a:pPr algn="l" fontAlgn="b"/>
                      <a:r>
                        <a:rPr lang="id-ID" sz="1200" u="none" strike="noStrike" dirty="0">
                          <a:effectLst/>
                          <a:latin typeface="Arial Narrow" pitchFamily="34" charset="0"/>
                        </a:rPr>
                        <a:t>         2. Dana Desa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46.982,1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30.406,4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65%</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20"/>
                  </a:ext>
                </a:extLst>
              </a:tr>
              <a:tr h="237349">
                <a:tc>
                  <a:txBody>
                    <a:bodyPr/>
                    <a:lstStyle/>
                    <a:p>
                      <a:pPr algn="l" fontAlgn="b"/>
                      <a:r>
                        <a:rPr lang="id-ID" sz="1200" u="none" strike="noStrike" dirty="0">
                          <a:effectLst/>
                          <a:latin typeface="Arial Narrow" pitchFamily="34" charset="0"/>
                        </a:rPr>
                        <a:t> C. Keseimbangan Primer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a:effectLst/>
                          <a:latin typeface="Arial Narrow" pitchFamily="34" charset="0"/>
                        </a:rPr>
                        <a:t> (105.505,7) </a:t>
                      </a:r>
                      <a:endParaRPr lang="id-ID" sz="1200" b="0" i="0" u="none" strike="noStrike">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a:effectLst/>
                          <a:latin typeface="Arial Narrow" pitchFamily="34" charset="0"/>
                        </a:rPr>
                        <a:t>         (147.816,4)</a:t>
                      </a:r>
                      <a:endParaRPr lang="id-ID" sz="1200" b="0" i="0" u="none" strike="noStrike">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140%</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extLst>
                  <a:ext uri="{0D108BD9-81ED-4DB2-BD59-A6C34878D82A}">
                    <a16:rowId xmlns:a16="http://schemas.microsoft.com/office/drawing/2014/main" xmlns="" val="10021"/>
                  </a:ext>
                </a:extLst>
              </a:tr>
              <a:tr h="237349">
                <a:tc>
                  <a:txBody>
                    <a:bodyPr/>
                    <a:lstStyle/>
                    <a:p>
                      <a:pPr algn="l" fontAlgn="b"/>
                      <a:r>
                        <a:rPr lang="id-ID" sz="1200" u="none" strike="noStrike" dirty="0">
                          <a:effectLst/>
                          <a:latin typeface="Arial Narrow" pitchFamily="34" charset="0"/>
                        </a:rPr>
                        <a:t> D. Surplus/Defisit Anggaran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(296.724,0)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         (263.809,8)</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89%</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extLst>
                  <a:ext uri="{0D108BD9-81ED-4DB2-BD59-A6C34878D82A}">
                    <a16:rowId xmlns:a16="http://schemas.microsoft.com/office/drawing/2014/main" xmlns="" val="10022"/>
                  </a:ext>
                </a:extLst>
              </a:tr>
              <a:tr h="207139">
                <a:tc>
                  <a:txBody>
                    <a:bodyPr/>
                    <a:lstStyle/>
                    <a:p>
                      <a:pPr algn="l" fontAlgn="b"/>
                      <a:r>
                        <a:rPr lang="id-ID" sz="1200" u="none" strike="noStrike" dirty="0">
                          <a:effectLst/>
                          <a:latin typeface="Arial Narrow" pitchFamily="34" charset="0"/>
                        </a:rPr>
                        <a:t> E. Pembiayaan </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a:effectLst/>
                          <a:latin typeface="Arial Narrow" pitchFamily="34" charset="0"/>
                        </a:rPr>
                        <a:t> 296.723,9 </a:t>
                      </a:r>
                      <a:endParaRPr lang="id-ID" sz="1200" b="0" i="0" u="none" strike="noStrike">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a:effectLst/>
                          <a:latin typeface="Arial Narrow" pitchFamily="34" charset="0"/>
                        </a:rPr>
                        <a:t>           336.479,0 </a:t>
                      </a:r>
                      <a:endParaRPr lang="id-ID" sz="1200" b="0" i="0" u="none" strike="noStrike">
                        <a:solidFill>
                          <a:srgbClr val="000000"/>
                        </a:solidFill>
                        <a:effectLst/>
                        <a:latin typeface="Arial Narrow" pitchFamily="34" charset="0"/>
                      </a:endParaRPr>
                    </a:p>
                  </a:txBody>
                  <a:tcPr marL="4405" marR="4405" marT="4405" marB="0" anchor="b">
                    <a:solidFill>
                      <a:schemeClr val="accent1">
                        <a:lumMod val="60000"/>
                        <a:lumOff val="40000"/>
                      </a:schemeClr>
                    </a:solidFill>
                  </a:tcPr>
                </a:tc>
                <a:tc>
                  <a:txBody>
                    <a:bodyPr/>
                    <a:lstStyle/>
                    <a:p>
                      <a:pPr algn="r" fontAlgn="b"/>
                      <a:r>
                        <a:rPr lang="id-ID" sz="1200" u="none" strike="noStrike" dirty="0">
                          <a:effectLst/>
                          <a:latin typeface="Arial Narrow" pitchFamily="34" charset="0"/>
                        </a:rPr>
                        <a:t>113%</a:t>
                      </a:r>
                      <a:endParaRPr lang="id-ID" sz="1200" b="0" i="0" u="none" strike="noStrike" dirty="0">
                        <a:solidFill>
                          <a:srgbClr val="000000"/>
                        </a:solidFill>
                        <a:effectLst/>
                        <a:latin typeface="Arial Narrow" pitchFamily="34" charset="0"/>
                      </a:endParaRPr>
                    </a:p>
                  </a:txBody>
                  <a:tcPr marL="4405" marR="4405" marT="4405" marB="0" anchor="b">
                    <a:solidFill>
                      <a:schemeClr val="accent1">
                        <a:lumMod val="60000"/>
                        <a:lumOff val="40000"/>
                      </a:schemeClr>
                    </a:solidFill>
                  </a:tcPr>
                </a:tc>
                <a:extLst>
                  <a:ext uri="{0D108BD9-81ED-4DB2-BD59-A6C34878D82A}">
                    <a16:rowId xmlns:a16="http://schemas.microsoft.com/office/drawing/2014/main" xmlns="" val="10023"/>
                  </a:ext>
                </a:extLst>
              </a:tr>
              <a:tr h="207139">
                <a:tc>
                  <a:txBody>
                    <a:bodyPr/>
                    <a:lstStyle/>
                    <a:p>
                      <a:pPr algn="l" fontAlgn="b"/>
                      <a:r>
                        <a:rPr lang="id-ID" sz="1200" u="none" strike="noStrike" dirty="0">
                          <a:effectLst/>
                          <a:latin typeface="Arial Narrow" pitchFamily="34" charset="0"/>
                        </a:rPr>
                        <a:t>      I. Pembiayaan Dalam Negeri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299.250,8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353.649,4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118%</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24"/>
                  </a:ext>
                </a:extLst>
              </a:tr>
              <a:tr h="237349">
                <a:tc>
                  <a:txBody>
                    <a:bodyPr/>
                    <a:lstStyle/>
                    <a:p>
                      <a:pPr algn="l" fontAlgn="b"/>
                      <a:r>
                        <a:rPr lang="id-ID" sz="1200" u="none" strike="noStrike" dirty="0">
                          <a:effectLst/>
                          <a:latin typeface="Arial Narrow" pitchFamily="34" charset="0"/>
                        </a:rPr>
                        <a:t>         1. Perbankan Dalam Negeri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25.360,7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3.163,6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12%</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25"/>
                  </a:ext>
                </a:extLst>
              </a:tr>
              <a:tr h="207139">
                <a:tc>
                  <a:txBody>
                    <a:bodyPr/>
                    <a:lstStyle/>
                    <a:p>
                      <a:pPr algn="l" fontAlgn="b"/>
                      <a:r>
                        <a:rPr lang="id-ID" sz="1200" u="none" strike="noStrike" dirty="0">
                          <a:effectLst/>
                          <a:latin typeface="Arial Narrow" pitchFamily="34" charset="0"/>
                        </a:rPr>
                        <a:t>         2. Non Perbankan Dalam Negeri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273.890,1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350.485,8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128%</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26"/>
                  </a:ext>
                </a:extLst>
              </a:tr>
              <a:tr h="237349">
                <a:tc>
                  <a:txBody>
                    <a:bodyPr/>
                    <a:lstStyle/>
                    <a:p>
                      <a:pPr algn="l" fontAlgn="b"/>
                      <a:r>
                        <a:rPr lang="id-ID" sz="1200" u="none" strike="noStrike" dirty="0">
                          <a:effectLst/>
                          <a:latin typeface="Arial Narrow" pitchFamily="34" charset="0"/>
                        </a:rPr>
                        <a:t>     II. Pembiayaan Luar Negeri (neto) </a:t>
                      </a:r>
                      <a:endParaRPr lang="id-ID" sz="1200" b="0" i="0" u="none" strike="noStrike" dirty="0">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(2.526,9) </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a:effectLst/>
                          <a:latin typeface="Arial Narrow" pitchFamily="34" charset="0"/>
                        </a:rPr>
                        <a:t>           (17.170,3)</a:t>
                      </a:r>
                      <a:endParaRPr lang="id-ID" sz="1200" b="0" i="0" u="none" strike="noStrike">
                        <a:solidFill>
                          <a:srgbClr val="000000"/>
                        </a:solidFill>
                        <a:effectLst/>
                        <a:latin typeface="Arial Narrow" pitchFamily="34" charset="0"/>
                      </a:endParaRPr>
                    </a:p>
                  </a:txBody>
                  <a:tcPr marL="4405" marR="4405" marT="4405" marB="0" anchor="b"/>
                </a:tc>
                <a:tc>
                  <a:txBody>
                    <a:bodyPr/>
                    <a:lstStyle/>
                    <a:p>
                      <a:pPr algn="r" fontAlgn="b"/>
                      <a:r>
                        <a:rPr lang="id-ID" sz="1200" u="none" strike="noStrike" dirty="0">
                          <a:effectLst/>
                          <a:latin typeface="Arial Narrow" pitchFamily="34" charset="0"/>
                        </a:rPr>
                        <a:t>680%</a:t>
                      </a:r>
                      <a:endParaRPr lang="id-ID" sz="1200" b="0" i="0" u="none" strike="noStrike" dirty="0">
                        <a:solidFill>
                          <a:srgbClr val="000000"/>
                        </a:solidFill>
                        <a:effectLst/>
                        <a:latin typeface="Arial Narrow" pitchFamily="34" charset="0"/>
                      </a:endParaRPr>
                    </a:p>
                  </a:txBody>
                  <a:tcPr marL="4405" marR="4405" marT="4405" marB="0" anchor="b"/>
                </a:tc>
                <a:extLst>
                  <a:ext uri="{0D108BD9-81ED-4DB2-BD59-A6C34878D82A}">
                    <a16:rowId xmlns:a16="http://schemas.microsoft.com/office/drawing/2014/main" xmlns="" val="10027"/>
                  </a:ext>
                </a:extLst>
              </a:tr>
            </a:tbl>
          </a:graphicData>
        </a:graphic>
      </p:graphicFrame>
      <p:sp>
        <p:nvSpPr>
          <p:cNvPr id="10" name="TextBox 9"/>
          <p:cNvSpPr txBox="1"/>
          <p:nvPr/>
        </p:nvSpPr>
        <p:spPr>
          <a:xfrm>
            <a:off x="7121528" y="599035"/>
            <a:ext cx="5892800" cy="338554"/>
          </a:xfrm>
          <a:prstGeom prst="rect">
            <a:avLst/>
          </a:prstGeom>
          <a:noFill/>
        </p:spPr>
        <p:txBody>
          <a:bodyPr wrap="square" rtlCol="0">
            <a:spAutoFit/>
          </a:bodyPr>
          <a:lstStyle/>
          <a:p>
            <a:pPr algn="ctr"/>
            <a:r>
              <a:rPr lang="id-ID" sz="1600" b="1" dirty="0">
                <a:effectLst>
                  <a:glow rad="63500">
                    <a:schemeClr val="accent5">
                      <a:satMod val="175000"/>
                      <a:alpha val="40000"/>
                    </a:schemeClr>
                  </a:glow>
                </a:effectLst>
                <a:latin typeface="Agency FB" pitchFamily="34" charset="0"/>
              </a:rPr>
              <a:t>REALIASASI APBN-P 2016 PER 31 AGUSTUS 2016</a:t>
            </a:r>
          </a:p>
        </p:txBody>
      </p:sp>
      <p:graphicFrame>
        <p:nvGraphicFramePr>
          <p:cNvPr id="12" name="Chart 11"/>
          <p:cNvGraphicFramePr/>
          <p:nvPr>
            <p:extLst>
              <p:ext uri="{D42A27DB-BD31-4B8C-83A1-F6EECF244321}">
                <p14:modId xmlns:p14="http://schemas.microsoft.com/office/powerpoint/2010/main" xmlns="" val="1189694543"/>
              </p:ext>
            </p:extLst>
          </p:nvPr>
        </p:nvGraphicFramePr>
        <p:xfrm>
          <a:off x="6026226" y="1191907"/>
          <a:ext cx="5681307" cy="2794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4959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9"/>
          <p:cNvSpPr/>
          <p:nvPr/>
        </p:nvSpPr>
        <p:spPr>
          <a:xfrm>
            <a:off x="307975" y="2521410"/>
            <a:ext cx="6617010" cy="1581972"/>
          </a:xfrm>
          <a:prstGeom prst="rect">
            <a:avLst/>
          </a:prstGeom>
        </p:spPr>
        <p:txBody>
          <a:bodyPr wrap="square">
            <a:spAutoFit/>
          </a:bodyPr>
          <a:lstStyle/>
          <a:p>
            <a:pPr algn="r">
              <a:lnSpc>
                <a:spcPct val="80000"/>
              </a:lnSpc>
            </a:pPr>
            <a:r>
              <a:rPr lang="id-ID" sz="4000" b="1" i="1"/>
              <a:t>“</a:t>
            </a:r>
            <a:r>
              <a:rPr lang="sv-SE" sz="4000" b="1" i="1" dirty="0"/>
              <a:t>M</a:t>
            </a:r>
            <a:r>
              <a:rPr lang="sv-SE" sz="4000" b="1" i="1"/>
              <a:t>akanan </a:t>
            </a:r>
            <a:r>
              <a:rPr lang="sv-SE" sz="4000" b="1" i="1" dirty="0"/>
              <a:t>sehari-hari saya </a:t>
            </a:r>
            <a:endParaRPr lang="id-ID" sz="4000" b="1" i="1" dirty="0"/>
          </a:p>
          <a:p>
            <a:pPr algn="r">
              <a:lnSpc>
                <a:spcPct val="80000"/>
              </a:lnSpc>
            </a:pPr>
            <a:r>
              <a:rPr lang="sv-SE" sz="4000" b="1" i="1" dirty="0"/>
              <a:t>A</a:t>
            </a:r>
            <a:r>
              <a:rPr lang="sv-SE" sz="4000" b="1" i="1"/>
              <a:t>ngka </a:t>
            </a:r>
            <a:r>
              <a:rPr lang="sv-SE" sz="4000" b="1" i="1" dirty="0"/>
              <a:t>Inflasi </a:t>
            </a:r>
            <a:r>
              <a:rPr lang="sv-SE" sz="4000" b="1" i="1"/>
              <a:t>dan Pertumbuhan </a:t>
            </a:r>
            <a:r>
              <a:rPr lang="sv-SE" sz="4000" b="1" i="1" dirty="0"/>
              <a:t>E</a:t>
            </a:r>
            <a:r>
              <a:rPr lang="sv-SE" sz="4000" b="1" i="1"/>
              <a:t>konomi</a:t>
            </a:r>
            <a:r>
              <a:rPr lang="id-ID" sz="4000" b="1" i="1" dirty="0"/>
              <a:t>”</a:t>
            </a:r>
            <a:endParaRPr lang="sv-SE" sz="4000" b="1" i="1" dirty="0"/>
          </a:p>
        </p:txBody>
      </p:sp>
      <p:sp>
        <p:nvSpPr>
          <p:cNvPr id="8" name="Rectangle 7"/>
          <p:cNvSpPr/>
          <p:nvPr/>
        </p:nvSpPr>
        <p:spPr>
          <a:xfrm>
            <a:off x="1718725" y="3964882"/>
            <a:ext cx="5178008" cy="276999"/>
          </a:xfrm>
          <a:prstGeom prst="rect">
            <a:avLst/>
          </a:prstGeom>
        </p:spPr>
        <p:txBody>
          <a:bodyPr wrap="square">
            <a:spAutoFit/>
          </a:bodyPr>
          <a:lstStyle/>
          <a:p>
            <a:pPr algn="r"/>
            <a:r>
              <a:rPr lang="id-ID" sz="1200" i="1" dirty="0"/>
              <a:t>- Presiden Joko Widodo, disampaikan dalam Rakornas TPID VII, 4 Agustus 2016</a:t>
            </a:r>
            <a:endParaRPr lang="sv-SE" sz="1200" i="1" dirty="0"/>
          </a:p>
        </p:txBody>
      </p:sp>
      <p:pic>
        <p:nvPicPr>
          <p:cNvPr id="3074" name="Picture 2" descr="Hasil gambar untuk jokowi makan"/>
          <p:cNvPicPr>
            <a:picLocks noChangeAspect="1" noChangeArrowheads="1"/>
          </p:cNvPicPr>
          <p:nvPr/>
        </p:nvPicPr>
        <p:blipFill rotWithShape="1">
          <a:blip r:embed="rId3">
            <a:grayscl/>
            <a:extLst>
              <a:ext uri="{BEBA8EAE-BF5A-486C-A8C5-ECC9F3942E4B}">
                <a14:imgProps xmlns:a14="http://schemas.microsoft.com/office/drawing/2010/main" xmlns="">
                  <a14:imgLayer r:embed="rId4">
                    <a14:imgEffect>
                      <a14:backgroundRemoval t="0" b="100000" l="49183" r="91382">
                        <a14:foregroundMark x1="75632" y1="87131" x2="58395" y2="69437"/>
                        <a14:foregroundMark x1="75929" y1="72654" x2="68053" y2="84182"/>
                        <a14:foregroundMark x1="61367" y1="87936" x2="60773" y2="98660"/>
                        <a14:foregroundMark x1="59733" y1="93834" x2="58395" y2="99732"/>
                        <a14:foregroundMark x1="60327" y1="89008" x2="58247" y2="99196"/>
                        <a14:backgroundMark x1="84547" y1="14477" x2="87221" y2="31903"/>
                        <a14:backgroundMark x1="83655" y1="25737" x2="84398" y2="35389"/>
                        <a14:backgroundMark x1="65230" y1="19303" x2="65082" y2="31903"/>
                        <a14:backgroundMark x1="63744" y1="32440" x2="59733" y2="38338"/>
                        <a14:backgroundMark x1="61070" y1="40214" x2="58990" y2="43968"/>
                        <a14:backgroundMark x1="53789" y1="19303" x2="50817" y2="36461"/>
                        <a14:backgroundMark x1="56166" y1="15282" x2="56166" y2="20375"/>
                        <a14:backgroundMark x1="54532" y1="29759" x2="54383" y2="31635"/>
                        <a14:backgroundMark x1="60327" y1="64611" x2="53492" y2="68365"/>
                        <a14:backgroundMark x1="61664" y1="61662" x2="60921" y2="63807"/>
                        <a14:backgroundMark x1="61961" y1="60590" x2="58098" y2="64879"/>
                        <a14:backgroundMark x1="59733" y1="68633" x2="56166" y2="70241"/>
                        <a14:backgroundMark x1="60327" y1="68901" x2="56018" y2="70241"/>
                        <a14:backgroundMark x1="68499" y1="31099" x2="69094" y2="33512"/>
                      </a14:backgroundRemoval>
                    </a14:imgEffect>
                    <a14:imgEffect>
                      <a14:sharpenSoften amount="50000"/>
                    </a14:imgEffect>
                    <a14:imgEffect>
                      <a14:saturation sat="400000"/>
                    </a14:imgEffect>
                    <a14:imgEffect>
                      <a14:brightnessContrast bright="40000" contrast="20000"/>
                    </a14:imgEffect>
                  </a14:imgLayer>
                </a14:imgProps>
              </a:ext>
              <a:ext uri="{28A0092B-C50C-407E-A947-70E740481C1C}">
                <a14:useLocalDpi xmlns:a14="http://schemas.microsoft.com/office/drawing/2010/main" xmlns="" val="0"/>
              </a:ext>
            </a:extLst>
          </a:blip>
          <a:srcRect l="48168" r="7032" b="8794"/>
          <a:stretch/>
        </p:blipFill>
        <p:spPr bwMode="auto">
          <a:xfrm>
            <a:off x="7139074" y="784051"/>
            <a:ext cx="4254953" cy="4801071"/>
          </a:xfrm>
          <a:prstGeom prst="rect">
            <a:avLst/>
          </a:prstGeom>
          <a:noFill/>
          <a:ln>
            <a:noFill/>
          </a:ln>
          <a:effectLst>
            <a:softEdge rad="127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109224" y="5713824"/>
            <a:ext cx="1000595" cy="215444"/>
          </a:xfrm>
          <a:prstGeom prst="rect">
            <a:avLst/>
          </a:prstGeom>
        </p:spPr>
        <p:txBody>
          <a:bodyPr wrap="none">
            <a:spAutoFit/>
          </a:bodyPr>
          <a:lstStyle/>
          <a:p>
            <a:r>
              <a:rPr lang="id-ID" sz="800" dirty="0"/>
              <a:t>Bisnis.liputan6.com</a:t>
            </a:r>
          </a:p>
        </p:txBody>
      </p:sp>
    </p:spTree>
    <p:extLst>
      <p:ext uri="{BB962C8B-B14F-4D97-AF65-F5344CB8AC3E}">
        <p14:creationId xmlns:p14="http://schemas.microsoft.com/office/powerpoint/2010/main" xmlns="" val="90845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C5940F-52BA-4018-B13B-B36621709A35}" type="slidenum">
              <a:rPr lang="id-ID" smtClean="0">
                <a:solidFill>
                  <a:prstClr val="black">
                    <a:tint val="75000"/>
                  </a:prstClr>
                </a:solidFill>
              </a:rPr>
              <a:pPr/>
              <a:t>20</a:t>
            </a:fld>
            <a:endParaRPr lang="id-ID">
              <a:solidFill>
                <a:prstClr val="black">
                  <a:tint val="75000"/>
                </a:prstClr>
              </a:solidFill>
            </a:endParaRPr>
          </a:p>
        </p:txBody>
      </p:sp>
      <p:graphicFrame>
        <p:nvGraphicFramePr>
          <p:cNvPr id="16" name="Chart 15"/>
          <p:cNvGraphicFramePr>
            <a:graphicFrameLocks/>
          </p:cNvGraphicFramePr>
          <p:nvPr>
            <p:extLst>
              <p:ext uri="{D42A27DB-BD31-4B8C-83A1-F6EECF244321}">
                <p14:modId xmlns:p14="http://schemas.microsoft.com/office/powerpoint/2010/main" xmlns="" val="682208035"/>
              </p:ext>
            </p:extLst>
          </p:nvPr>
        </p:nvGraphicFramePr>
        <p:xfrm>
          <a:off x="593060" y="873772"/>
          <a:ext cx="5261832" cy="294014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3"/>
          <p:cNvSpPr txBox="1"/>
          <p:nvPr/>
        </p:nvSpPr>
        <p:spPr>
          <a:xfrm>
            <a:off x="426996" y="565689"/>
            <a:ext cx="1844308" cy="2543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d-ID" sz="1800" b="1" dirty="0">
                <a:solidFill>
                  <a:srgbClr val="0070C0"/>
                </a:solidFill>
              </a:rPr>
              <a:t>SUBSIDI PANGAN</a:t>
            </a:r>
          </a:p>
        </p:txBody>
      </p:sp>
      <p:sp>
        <p:nvSpPr>
          <p:cNvPr id="18" name="TextBox 11"/>
          <p:cNvSpPr txBox="1"/>
          <p:nvPr/>
        </p:nvSpPr>
        <p:spPr>
          <a:xfrm>
            <a:off x="1214448" y="1101245"/>
            <a:ext cx="824052" cy="2136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id-ID" sz="900" dirty="0">
                <a:solidFill>
                  <a:prstClr val="black"/>
                </a:solidFill>
              </a:rPr>
              <a:t>Rp Miliar</a:t>
            </a:r>
          </a:p>
        </p:txBody>
      </p:sp>
      <p:graphicFrame>
        <p:nvGraphicFramePr>
          <p:cNvPr id="22" name="Chart 21"/>
          <p:cNvGraphicFramePr>
            <a:graphicFrameLocks/>
          </p:cNvGraphicFramePr>
          <p:nvPr>
            <p:extLst>
              <p:ext uri="{D42A27DB-BD31-4B8C-83A1-F6EECF244321}">
                <p14:modId xmlns:p14="http://schemas.microsoft.com/office/powerpoint/2010/main" xmlns="" val="1034672386"/>
              </p:ext>
            </p:extLst>
          </p:nvPr>
        </p:nvGraphicFramePr>
        <p:xfrm>
          <a:off x="567636" y="4072618"/>
          <a:ext cx="5287255" cy="264885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6"/>
          <p:cNvSpPr txBox="1"/>
          <p:nvPr/>
        </p:nvSpPr>
        <p:spPr>
          <a:xfrm>
            <a:off x="246847" y="3814247"/>
            <a:ext cx="1877779" cy="2381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id-ID" sz="1800" b="1" dirty="0">
                <a:solidFill>
                  <a:srgbClr val="0070C0"/>
                </a:solidFill>
              </a:rPr>
              <a:t>SUBSIDI PUPUK</a:t>
            </a:r>
          </a:p>
        </p:txBody>
      </p:sp>
      <p:sp>
        <p:nvSpPr>
          <p:cNvPr id="24" name="TextBox 23"/>
          <p:cNvSpPr txBox="1"/>
          <p:nvPr/>
        </p:nvSpPr>
        <p:spPr>
          <a:xfrm>
            <a:off x="1155430" y="4230654"/>
            <a:ext cx="839008" cy="200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id-ID" sz="900" dirty="0">
                <a:solidFill>
                  <a:prstClr val="black"/>
                </a:solidFill>
              </a:rPr>
              <a:t>Rp Miliar</a:t>
            </a:r>
          </a:p>
        </p:txBody>
      </p:sp>
      <p:graphicFrame>
        <p:nvGraphicFramePr>
          <p:cNvPr id="25" name="Chart 24"/>
          <p:cNvGraphicFramePr>
            <a:graphicFrameLocks/>
          </p:cNvGraphicFramePr>
          <p:nvPr>
            <p:extLst>
              <p:ext uri="{D42A27DB-BD31-4B8C-83A1-F6EECF244321}">
                <p14:modId xmlns:p14="http://schemas.microsoft.com/office/powerpoint/2010/main" xmlns="" val="1973710948"/>
              </p:ext>
            </p:extLst>
          </p:nvPr>
        </p:nvGraphicFramePr>
        <p:xfrm>
          <a:off x="6508697" y="1168447"/>
          <a:ext cx="5278610" cy="2949454"/>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8"/>
          <p:cNvSpPr txBox="1"/>
          <p:nvPr/>
        </p:nvSpPr>
        <p:spPr>
          <a:xfrm>
            <a:off x="6282447" y="858623"/>
            <a:ext cx="1747552" cy="23469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id-ID"/>
            </a:defPPr>
            <a:lvl1pPr indent="0" algn="ctr">
              <a:defRPr sz="1600" b="1">
                <a:solidFill>
                  <a:prstClr val="black"/>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d-ID" sz="1800" dirty="0">
                <a:solidFill>
                  <a:srgbClr val="0070C0"/>
                </a:solidFill>
              </a:rPr>
              <a:t>SUBSIDI BENIH</a:t>
            </a:r>
          </a:p>
        </p:txBody>
      </p:sp>
      <p:sp>
        <p:nvSpPr>
          <p:cNvPr id="27" name="TextBox 10"/>
          <p:cNvSpPr txBox="1"/>
          <p:nvPr/>
        </p:nvSpPr>
        <p:spPr>
          <a:xfrm>
            <a:off x="6765813" y="3604592"/>
            <a:ext cx="780821" cy="19714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id-ID" sz="900" dirty="0">
                <a:solidFill>
                  <a:prstClr val="black"/>
                </a:solidFill>
              </a:rPr>
              <a:t>Rp Miliar</a:t>
            </a:r>
          </a:p>
        </p:txBody>
      </p:sp>
      <p:sp>
        <p:nvSpPr>
          <p:cNvPr id="3" name="TextBox 2"/>
          <p:cNvSpPr txBox="1"/>
          <p:nvPr/>
        </p:nvSpPr>
        <p:spPr>
          <a:xfrm>
            <a:off x="6360953" y="6225545"/>
            <a:ext cx="5281683" cy="261610"/>
          </a:xfrm>
          <a:prstGeom prst="rect">
            <a:avLst/>
          </a:prstGeom>
          <a:noFill/>
        </p:spPr>
        <p:txBody>
          <a:bodyPr wrap="square" rtlCol="0">
            <a:spAutoFit/>
          </a:bodyPr>
          <a:lstStyle/>
          <a:p>
            <a:r>
              <a:rPr lang="id-ID" sz="1050" dirty="0">
                <a:solidFill>
                  <a:prstClr val="black"/>
                </a:solidFill>
              </a:rPr>
              <a:t>Sumber: Kementerian Keuangan, 2016 * : real unaudit</a:t>
            </a:r>
          </a:p>
        </p:txBody>
      </p:sp>
      <p:pic>
        <p:nvPicPr>
          <p:cNvPr id="31" name="Picture 4" descr="Hasil gambar untuk transparent GLASS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44009" y="-170710"/>
            <a:ext cx="1697640" cy="161737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ctangle 31"/>
          <p:cNvSpPr/>
          <p:nvPr/>
        </p:nvSpPr>
        <p:spPr>
          <a:xfrm>
            <a:off x="5854891" y="266153"/>
            <a:ext cx="5791374" cy="584775"/>
          </a:xfrm>
          <a:prstGeom prst="rect">
            <a:avLst/>
          </a:prstGeom>
        </p:spPr>
        <p:txBody>
          <a:bodyPr wrap="square">
            <a:spAutoFit/>
          </a:bodyPr>
          <a:lstStyle/>
          <a:p>
            <a:pPr algn="r"/>
            <a:r>
              <a:rPr lang="id-ID" sz="3200" b="1" dirty="0">
                <a:solidFill>
                  <a:srgbClr val="C00000"/>
                </a:solidFill>
              </a:rPr>
              <a:t>SUBSIDI NON ENERGI</a:t>
            </a:r>
          </a:p>
        </p:txBody>
      </p:sp>
      <p:sp>
        <p:nvSpPr>
          <p:cNvPr id="2" name="Rectangle 1"/>
          <p:cNvSpPr/>
          <p:nvPr/>
        </p:nvSpPr>
        <p:spPr>
          <a:xfrm>
            <a:off x="6077701" y="4905953"/>
            <a:ext cx="6063947" cy="1323439"/>
          </a:xfrm>
          <a:prstGeom prst="rect">
            <a:avLst/>
          </a:prstGeom>
        </p:spPr>
        <p:txBody>
          <a:bodyPr wrap="square">
            <a:spAutoFit/>
          </a:bodyPr>
          <a:lstStyle/>
          <a:p>
            <a:pPr marL="357188" indent="-246063" fontAlgn="b">
              <a:buFont typeface="Arial" pitchFamily="34" charset="0"/>
              <a:buChar char="•"/>
            </a:pPr>
            <a:r>
              <a:rPr lang="en-US" sz="2000" b="1">
                <a:solidFill>
                  <a:srgbClr val="000000"/>
                </a:solidFill>
                <a:cs typeface="Times New Roman" pitchFamily="18" charset="0"/>
              </a:rPr>
              <a:t>Masih terbatasnya pasokan gas untuk industri pupuk</a:t>
            </a:r>
          </a:p>
          <a:p>
            <a:pPr marL="357188" indent="-246063" fontAlgn="b">
              <a:buFont typeface="Arial" pitchFamily="34" charset="0"/>
              <a:buChar char="•"/>
            </a:pPr>
            <a:r>
              <a:rPr lang="en-US" sz="2000" b="1">
                <a:solidFill>
                  <a:srgbClr val="000000"/>
                </a:solidFill>
                <a:cs typeface="Times New Roman" pitchFamily="18" charset="0"/>
              </a:rPr>
              <a:t>Masih adanya peredaran pupuk palsu yang dicampur pupuk subsidi</a:t>
            </a:r>
            <a:endParaRPr lang="en-US" sz="2000" b="1" dirty="0">
              <a:solidFill>
                <a:srgbClr val="000000"/>
              </a:solidFill>
              <a:cs typeface="Times New Roman" pitchFamily="18" charset="0"/>
            </a:endParaRPr>
          </a:p>
        </p:txBody>
      </p:sp>
      <p:sp>
        <p:nvSpPr>
          <p:cNvPr id="5" name="Rectangle 4"/>
          <p:cNvSpPr/>
          <p:nvPr/>
        </p:nvSpPr>
        <p:spPr>
          <a:xfrm>
            <a:off x="6282447" y="4417267"/>
            <a:ext cx="4570931" cy="461665"/>
          </a:xfrm>
          <a:prstGeom prst="rect">
            <a:avLst/>
          </a:prstGeom>
        </p:spPr>
        <p:txBody>
          <a:bodyPr wrap="none">
            <a:spAutoFit/>
          </a:bodyPr>
          <a:lstStyle/>
          <a:p>
            <a:r>
              <a:rPr lang="id-ID" sz="2400" b="1" dirty="0">
                <a:solidFill>
                  <a:srgbClr val="0070C0"/>
                </a:solidFill>
                <a:cs typeface="Times New Roman" pitchFamily="18" charset="0"/>
              </a:rPr>
              <a:t>BEBERAPA ISU STRATEGIS TERKAIT</a:t>
            </a:r>
            <a:endParaRPr lang="id-ID" sz="2400" b="1" dirty="0">
              <a:solidFill>
                <a:srgbClr val="0070C0"/>
              </a:solidFill>
            </a:endParaRPr>
          </a:p>
        </p:txBody>
      </p:sp>
    </p:spTree>
    <p:extLst>
      <p:ext uri="{BB962C8B-B14F-4D97-AF65-F5344CB8AC3E}">
        <p14:creationId xmlns:p14="http://schemas.microsoft.com/office/powerpoint/2010/main" xmlns="" val="337833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42" y="0"/>
            <a:ext cx="1455066" cy="13862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60375" y="363865"/>
            <a:ext cx="9654263" cy="523220"/>
          </a:xfrm>
          <a:prstGeom prst="rect">
            <a:avLst/>
          </a:prstGeom>
        </p:spPr>
        <p:txBody>
          <a:bodyPr wrap="square">
            <a:spAutoFit/>
          </a:bodyPr>
          <a:lstStyle/>
          <a:p>
            <a:r>
              <a:rPr lang="id-ID" sz="2800" b="1" dirty="0">
                <a:solidFill>
                  <a:srgbClr val="C00000"/>
                </a:solidFill>
              </a:rPr>
              <a:t>KEBIJAKAN ANGGARAN : </a:t>
            </a:r>
            <a:r>
              <a:rPr lang="en-US" sz="2800" b="1" dirty="0">
                <a:solidFill>
                  <a:srgbClr val="C00000"/>
                </a:solidFill>
              </a:rPr>
              <a:t>PENUNDAAN TRANSFER DAERAH</a:t>
            </a:r>
            <a:endParaRPr lang="id-ID" sz="2800" b="1" dirty="0">
              <a:solidFill>
                <a:srgbClr val="C00000"/>
              </a:solidFill>
            </a:endParaRPr>
          </a:p>
        </p:txBody>
      </p:sp>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8538030" y="6396286"/>
            <a:ext cx="2743200" cy="365125"/>
          </a:xfrm>
        </p:spPr>
        <p:txBody>
          <a:bodyPr/>
          <a:lstStyle/>
          <a:p>
            <a:fld id="{38C5940F-52BA-4018-B13B-B36621709A35}" type="slidenum">
              <a:rPr lang="id-ID" smtClean="0"/>
              <a:pPr/>
              <a:t>21</a:t>
            </a:fld>
            <a:endParaRPr lang="id-ID" dirty="0"/>
          </a:p>
        </p:txBody>
      </p:sp>
      <p:sp>
        <p:nvSpPr>
          <p:cNvPr id="9" name="Rectangle 8"/>
          <p:cNvSpPr/>
          <p:nvPr/>
        </p:nvSpPr>
        <p:spPr>
          <a:xfrm>
            <a:off x="155575" y="729735"/>
            <a:ext cx="10152083" cy="369332"/>
          </a:xfrm>
          <a:prstGeom prst="rect">
            <a:avLst/>
          </a:prstGeom>
        </p:spPr>
        <p:txBody>
          <a:bodyPr wrap="square">
            <a:spAutoFit/>
          </a:bodyPr>
          <a:lstStyle/>
          <a:p>
            <a:pPr algn="ctr"/>
            <a:r>
              <a:rPr lang="en-US" dirty="0">
                <a:solidFill>
                  <a:schemeClr val="accent5">
                    <a:lumMod val="75000"/>
                  </a:schemeClr>
                </a:solidFill>
              </a:rPr>
              <a:t>PMK NOMOR 125/PMK.07/2016 TENTANG </a:t>
            </a:r>
            <a:r>
              <a:rPr lang="id-ID" dirty="0">
                <a:solidFill>
                  <a:schemeClr val="accent5">
                    <a:lumMod val="75000"/>
                  </a:schemeClr>
                </a:solidFill>
              </a:rPr>
              <a:t> </a:t>
            </a:r>
            <a:r>
              <a:rPr lang="en-US" dirty="0">
                <a:solidFill>
                  <a:schemeClr val="accent5">
                    <a:lumMod val="75000"/>
                  </a:schemeClr>
                </a:solidFill>
              </a:rPr>
              <a:t>PENUNDAAN PENYALURAN SEBAGIAN DAU TAHUN 2016</a:t>
            </a:r>
            <a:endParaRPr lang="id-ID" dirty="0">
              <a:solidFill>
                <a:schemeClr val="accent5">
                  <a:lumMod val="75000"/>
                </a:schemeClr>
              </a:solidFill>
            </a:endParaRPr>
          </a:p>
        </p:txBody>
      </p:sp>
      <p:sp>
        <p:nvSpPr>
          <p:cNvPr id="10" name="Rectangle 9"/>
          <p:cNvSpPr/>
          <p:nvPr/>
        </p:nvSpPr>
        <p:spPr>
          <a:xfrm>
            <a:off x="322489" y="1295793"/>
            <a:ext cx="5396139" cy="5293757"/>
          </a:xfrm>
          <a:prstGeom prst="rect">
            <a:avLst/>
          </a:prstGeom>
        </p:spPr>
        <p:txBody>
          <a:bodyPr wrap="square">
            <a:spAutoFit/>
          </a:bodyPr>
          <a:lstStyle/>
          <a:p>
            <a:pPr marL="342900" indent="-342900" algn="just">
              <a:spcAft>
                <a:spcPts val="600"/>
              </a:spcAft>
              <a:buFont typeface="+mj-lt"/>
              <a:buAutoNum type="arabicPeriod"/>
            </a:pPr>
            <a:r>
              <a:rPr lang="en-US" sz="1700" b="1" dirty="0" err="1">
                <a:latin typeface="Maiandra GD" panose="020E0502030308020204" pitchFamily="34" charset="0"/>
              </a:rPr>
              <a:t>penundaan</a:t>
            </a:r>
            <a:r>
              <a:rPr lang="en-US" sz="1700" b="1" dirty="0">
                <a:latin typeface="Maiandra GD" panose="020E0502030308020204" pitchFamily="34" charset="0"/>
              </a:rPr>
              <a:t> </a:t>
            </a:r>
            <a:r>
              <a:rPr lang="en-US" sz="1700" b="1" dirty="0" err="1">
                <a:latin typeface="Maiandra GD" panose="020E0502030308020204" pitchFamily="34" charset="0"/>
              </a:rPr>
              <a:t>dilakukan</a:t>
            </a:r>
            <a:r>
              <a:rPr lang="en-US" sz="1700" b="1" dirty="0">
                <a:latin typeface="Maiandra GD" panose="020E0502030308020204" pitchFamily="34" charset="0"/>
              </a:rPr>
              <a:t> </a:t>
            </a:r>
            <a:r>
              <a:rPr lang="en-US" sz="1700" b="1" dirty="0" err="1">
                <a:latin typeface="Maiandra GD" panose="020E0502030308020204" pitchFamily="34" charset="0"/>
              </a:rPr>
              <a:t>untuk</a:t>
            </a:r>
            <a:r>
              <a:rPr lang="en-US" sz="1700" b="1" dirty="0">
                <a:latin typeface="Maiandra GD" panose="020E0502030308020204" pitchFamily="34" charset="0"/>
              </a:rPr>
              <a:t> 169 </a:t>
            </a:r>
            <a:r>
              <a:rPr lang="en-US" sz="1700" b="1" dirty="0" err="1">
                <a:latin typeface="Maiandra GD" panose="020E0502030308020204" pitchFamily="34" charset="0"/>
              </a:rPr>
              <a:t>daerah</a:t>
            </a:r>
            <a:r>
              <a:rPr lang="en-US" sz="1700" b="1" dirty="0">
                <a:latin typeface="Maiandra GD" panose="020E0502030308020204" pitchFamily="34" charset="0"/>
              </a:rPr>
              <a:t> </a:t>
            </a:r>
            <a:r>
              <a:rPr lang="en-US" sz="1700" b="1" dirty="0" err="1">
                <a:latin typeface="Maiandra GD" panose="020E0502030308020204" pitchFamily="34" charset="0"/>
              </a:rPr>
              <a:t>sebesar</a:t>
            </a:r>
            <a:r>
              <a:rPr lang="en-US" sz="1700" b="1" dirty="0">
                <a:latin typeface="Maiandra GD" panose="020E0502030308020204" pitchFamily="34" charset="0"/>
              </a:rPr>
              <a:t> </a:t>
            </a:r>
            <a:r>
              <a:rPr lang="id-ID" sz="1700" b="1" dirty="0">
                <a:latin typeface="Maiandra GD" panose="020E0502030308020204" pitchFamily="34" charset="0"/>
              </a:rPr>
              <a:t>Rp.</a:t>
            </a:r>
            <a:r>
              <a:rPr lang="en-US" sz="1700" b="1" dirty="0">
                <a:latin typeface="Maiandra GD" panose="020E0502030308020204" pitchFamily="34" charset="0"/>
              </a:rPr>
              <a:t>9.418.975.064.500,00</a:t>
            </a:r>
          </a:p>
          <a:p>
            <a:pPr marL="342900" indent="-342900" algn="just">
              <a:spcAft>
                <a:spcPts val="600"/>
              </a:spcAft>
              <a:buFont typeface="+mj-lt"/>
              <a:buAutoNum type="arabicPeriod"/>
            </a:pPr>
            <a:r>
              <a:rPr lang="en-US" sz="1700" b="1" dirty="0" err="1">
                <a:latin typeface="Maiandra GD" panose="020E0502030308020204" pitchFamily="34" charset="0"/>
              </a:rPr>
              <a:t>penentuan</a:t>
            </a:r>
            <a:r>
              <a:rPr lang="en-US" sz="1700" b="1" dirty="0">
                <a:latin typeface="Maiandra GD" panose="020E0502030308020204" pitchFamily="34" charset="0"/>
              </a:rPr>
              <a:t> </a:t>
            </a:r>
            <a:r>
              <a:rPr lang="en-US" sz="1700" b="1" dirty="0" err="1">
                <a:latin typeface="Maiandra GD" panose="020E0502030308020204" pitchFamily="34" charset="0"/>
              </a:rPr>
              <a:t>daerah</a:t>
            </a:r>
            <a:r>
              <a:rPr lang="en-US" sz="1700" b="1" dirty="0">
                <a:latin typeface="Maiandra GD" panose="020E0502030308020204" pitchFamily="34" charset="0"/>
              </a:rPr>
              <a:t> </a:t>
            </a:r>
            <a:r>
              <a:rPr lang="en-US" sz="1700" b="1" dirty="0" err="1">
                <a:latin typeface="Maiandra GD" panose="020E0502030308020204" pitchFamily="34" charset="0"/>
              </a:rPr>
              <a:t>dan</a:t>
            </a:r>
            <a:r>
              <a:rPr lang="en-US" sz="1700" b="1" dirty="0">
                <a:latin typeface="Maiandra GD" panose="020E0502030308020204" pitchFamily="34" charset="0"/>
              </a:rPr>
              <a:t> </a:t>
            </a:r>
            <a:r>
              <a:rPr lang="en-US" sz="1700" b="1" dirty="0" err="1">
                <a:latin typeface="Maiandra GD" panose="020E0502030308020204" pitchFamily="34" charset="0"/>
              </a:rPr>
              <a:t>besaran</a:t>
            </a:r>
            <a:r>
              <a:rPr lang="en-US" sz="1700" b="1" dirty="0">
                <a:latin typeface="Maiandra GD" panose="020E0502030308020204" pitchFamily="34" charset="0"/>
              </a:rPr>
              <a:t> </a:t>
            </a:r>
            <a:r>
              <a:rPr lang="en-US" sz="1700" b="1" dirty="0" err="1">
                <a:latin typeface="Maiandra GD" panose="020E0502030308020204" pitchFamily="34" charset="0"/>
              </a:rPr>
              <a:t>penundaan</a:t>
            </a:r>
            <a:r>
              <a:rPr lang="en-US" sz="1700" b="1" dirty="0">
                <a:latin typeface="Maiandra GD" panose="020E0502030308020204" pitchFamily="34" charset="0"/>
              </a:rPr>
              <a:t> </a:t>
            </a:r>
            <a:r>
              <a:rPr lang="en-US" sz="1700" b="1" dirty="0" err="1">
                <a:latin typeface="Maiandra GD" panose="020E0502030308020204" pitchFamily="34" charset="0"/>
              </a:rPr>
              <a:t>penyaluran</a:t>
            </a:r>
            <a:r>
              <a:rPr lang="en-US" sz="1700" b="1" dirty="0">
                <a:latin typeface="Maiandra GD" panose="020E0502030308020204" pitchFamily="34" charset="0"/>
              </a:rPr>
              <a:t> </a:t>
            </a:r>
            <a:r>
              <a:rPr lang="en-US" sz="1700" b="1" dirty="0" err="1">
                <a:latin typeface="Maiandra GD" panose="020E0502030308020204" pitchFamily="34" charset="0"/>
              </a:rPr>
              <a:t>sebagian</a:t>
            </a:r>
            <a:r>
              <a:rPr lang="en-US" sz="1700" b="1" dirty="0">
                <a:latin typeface="Maiandra GD" panose="020E0502030308020204" pitchFamily="34" charset="0"/>
              </a:rPr>
              <a:t> </a:t>
            </a:r>
            <a:r>
              <a:rPr lang="en-US" sz="1700" b="1" dirty="0" err="1">
                <a:latin typeface="Maiandra GD" panose="020E0502030308020204" pitchFamily="34" charset="0"/>
              </a:rPr>
              <a:t>dau</a:t>
            </a:r>
            <a:r>
              <a:rPr lang="en-US" sz="1700" b="1" dirty="0">
                <a:latin typeface="Maiandra GD" panose="020E0502030308020204" pitchFamily="34" charset="0"/>
              </a:rPr>
              <a:t> </a:t>
            </a:r>
            <a:r>
              <a:rPr lang="en-US" sz="1700" b="1" dirty="0" err="1">
                <a:latin typeface="Maiandra GD" panose="020E0502030308020204" pitchFamily="34" charset="0"/>
              </a:rPr>
              <a:t>didasarkan</a:t>
            </a:r>
            <a:r>
              <a:rPr lang="en-US" sz="1700" b="1" dirty="0">
                <a:latin typeface="Maiandra GD" panose="020E0502030308020204" pitchFamily="34" charset="0"/>
              </a:rPr>
              <a:t> </a:t>
            </a:r>
            <a:r>
              <a:rPr lang="en-US" sz="1700" b="1" dirty="0" err="1">
                <a:latin typeface="Maiandra GD" panose="020E0502030308020204" pitchFamily="34" charset="0"/>
              </a:rPr>
              <a:t>pada</a:t>
            </a:r>
            <a:r>
              <a:rPr lang="en-US" sz="1700" b="1" dirty="0">
                <a:latin typeface="Maiandra GD" panose="020E0502030308020204" pitchFamily="34" charset="0"/>
              </a:rPr>
              <a:t> </a:t>
            </a:r>
            <a:r>
              <a:rPr lang="en-US" sz="1700" b="1" dirty="0" err="1">
                <a:latin typeface="Maiandra GD" panose="020E0502030308020204" pitchFamily="34" charset="0"/>
              </a:rPr>
              <a:t>perkiraan</a:t>
            </a:r>
            <a:r>
              <a:rPr lang="en-US" sz="1700" b="1" dirty="0">
                <a:latin typeface="Maiandra GD" panose="020E0502030308020204" pitchFamily="34" charset="0"/>
              </a:rPr>
              <a:t> </a:t>
            </a:r>
            <a:r>
              <a:rPr lang="en-US" sz="1700" b="1" dirty="0" err="1">
                <a:latin typeface="Maiandra GD" panose="020E0502030308020204" pitchFamily="34" charset="0"/>
              </a:rPr>
              <a:t>kapasitas</a:t>
            </a:r>
            <a:r>
              <a:rPr lang="en-US" sz="1700" b="1" dirty="0">
                <a:latin typeface="Maiandra GD" panose="020E0502030308020204" pitchFamily="34" charset="0"/>
              </a:rPr>
              <a:t> </a:t>
            </a:r>
            <a:r>
              <a:rPr lang="en-US" sz="1700" b="1" dirty="0" err="1">
                <a:latin typeface="Maiandra GD" panose="020E0502030308020204" pitchFamily="34" charset="0"/>
              </a:rPr>
              <a:t>fiskal</a:t>
            </a:r>
            <a:r>
              <a:rPr lang="en-US" sz="1700" b="1" dirty="0">
                <a:latin typeface="Maiandra GD" panose="020E0502030308020204" pitchFamily="34" charset="0"/>
              </a:rPr>
              <a:t>, </a:t>
            </a:r>
            <a:r>
              <a:rPr lang="en-US" sz="1700" b="1" dirty="0" err="1">
                <a:latin typeface="Maiandra GD" panose="020E0502030308020204" pitchFamily="34" charset="0"/>
              </a:rPr>
              <a:t>kebutuhan</a:t>
            </a:r>
            <a:r>
              <a:rPr lang="en-US" sz="1700" b="1" dirty="0">
                <a:latin typeface="Maiandra GD" panose="020E0502030308020204" pitchFamily="34" charset="0"/>
              </a:rPr>
              <a:t> </a:t>
            </a:r>
            <a:r>
              <a:rPr lang="en-US" sz="1700" b="1" dirty="0" err="1">
                <a:latin typeface="Maiandra GD" panose="020E0502030308020204" pitchFamily="34" charset="0"/>
              </a:rPr>
              <a:t>belanja</a:t>
            </a:r>
            <a:r>
              <a:rPr lang="en-US" sz="1700" b="1" dirty="0">
                <a:latin typeface="Maiandra GD" panose="020E0502030308020204" pitchFamily="34" charset="0"/>
              </a:rPr>
              <a:t>, </a:t>
            </a:r>
            <a:r>
              <a:rPr lang="en-US" sz="1700" b="1" dirty="0" err="1">
                <a:latin typeface="Maiandra GD" panose="020E0502030308020204" pitchFamily="34" charset="0"/>
              </a:rPr>
              <a:t>dan</a:t>
            </a:r>
            <a:r>
              <a:rPr lang="en-US" sz="1700" b="1" dirty="0">
                <a:latin typeface="Maiandra GD" panose="020E0502030308020204" pitchFamily="34" charset="0"/>
              </a:rPr>
              <a:t> </a:t>
            </a:r>
            <a:r>
              <a:rPr lang="en-US" sz="1700" b="1" dirty="0" err="1">
                <a:latin typeface="Maiandra GD" panose="020E0502030308020204" pitchFamily="34" charset="0"/>
              </a:rPr>
              <a:t>posisi</a:t>
            </a:r>
            <a:r>
              <a:rPr lang="en-US" sz="1700" b="1" dirty="0">
                <a:latin typeface="Maiandra GD" panose="020E0502030308020204" pitchFamily="34" charset="0"/>
              </a:rPr>
              <a:t> </a:t>
            </a:r>
            <a:r>
              <a:rPr lang="en-US" sz="1700" b="1" dirty="0" err="1">
                <a:latin typeface="Maiandra GD" panose="020E0502030308020204" pitchFamily="34" charset="0"/>
              </a:rPr>
              <a:t>saldo</a:t>
            </a:r>
            <a:r>
              <a:rPr lang="en-US" sz="1700" b="1" dirty="0">
                <a:latin typeface="Maiandra GD" panose="020E0502030308020204" pitchFamily="34" charset="0"/>
              </a:rPr>
              <a:t> </a:t>
            </a:r>
            <a:r>
              <a:rPr lang="en-US" sz="1700" b="1" dirty="0" err="1">
                <a:latin typeface="Maiandra GD" panose="020E0502030308020204" pitchFamily="34" charset="0"/>
              </a:rPr>
              <a:t>kas</a:t>
            </a:r>
            <a:r>
              <a:rPr lang="en-US" sz="1700" b="1" dirty="0">
                <a:latin typeface="Maiandra GD" panose="020E0502030308020204" pitchFamily="34" charset="0"/>
              </a:rPr>
              <a:t> di </a:t>
            </a:r>
            <a:r>
              <a:rPr lang="en-US" sz="1700" b="1" dirty="0" err="1">
                <a:latin typeface="Maiandra GD" panose="020E0502030308020204" pitchFamily="34" charset="0"/>
              </a:rPr>
              <a:t>daerah</a:t>
            </a:r>
            <a:r>
              <a:rPr lang="en-US" sz="1700" b="1" dirty="0">
                <a:latin typeface="Maiandra GD" panose="020E0502030308020204" pitchFamily="34" charset="0"/>
              </a:rPr>
              <a:t> </a:t>
            </a:r>
            <a:r>
              <a:rPr lang="en-US" sz="1700" b="1" dirty="0" err="1">
                <a:latin typeface="Maiandra GD" panose="020E0502030308020204" pitchFamily="34" charset="0"/>
              </a:rPr>
              <a:t>pada</a:t>
            </a:r>
            <a:r>
              <a:rPr lang="en-US" sz="1700" b="1" dirty="0">
                <a:latin typeface="Maiandra GD" panose="020E0502030308020204" pitchFamily="34" charset="0"/>
              </a:rPr>
              <a:t> </a:t>
            </a:r>
            <a:r>
              <a:rPr lang="en-US" sz="1700" b="1" dirty="0" err="1">
                <a:latin typeface="Maiandra GD" panose="020E0502030308020204" pitchFamily="34" charset="0"/>
              </a:rPr>
              <a:t>akhir</a:t>
            </a:r>
            <a:r>
              <a:rPr lang="en-US" sz="1700" b="1" dirty="0">
                <a:latin typeface="Maiandra GD" panose="020E0502030308020204" pitchFamily="34" charset="0"/>
              </a:rPr>
              <a:t> </a:t>
            </a:r>
            <a:r>
              <a:rPr lang="en-US" sz="1700" b="1" dirty="0" err="1">
                <a:latin typeface="Maiandra GD" panose="020E0502030308020204" pitchFamily="34" charset="0"/>
              </a:rPr>
              <a:t>tahun</a:t>
            </a:r>
            <a:r>
              <a:rPr lang="en-US" sz="1700" b="1" dirty="0">
                <a:latin typeface="Maiandra GD" panose="020E0502030308020204" pitchFamily="34" charset="0"/>
              </a:rPr>
              <a:t> 2016, yang </a:t>
            </a:r>
            <a:r>
              <a:rPr lang="en-US" sz="1700" b="1" dirty="0" err="1">
                <a:latin typeface="Maiandra GD" panose="020E0502030308020204" pitchFamily="34" charset="0"/>
              </a:rPr>
              <a:t>dikategorikan</a:t>
            </a:r>
            <a:r>
              <a:rPr lang="en-US" sz="1700" b="1" dirty="0">
                <a:latin typeface="Maiandra GD" panose="020E0502030308020204" pitchFamily="34" charset="0"/>
              </a:rPr>
              <a:t> </a:t>
            </a:r>
            <a:r>
              <a:rPr lang="en-US" sz="1700" b="1" dirty="0" err="1">
                <a:latin typeface="Maiandra GD" panose="020E0502030308020204" pitchFamily="34" charset="0"/>
              </a:rPr>
              <a:t>sangat</a:t>
            </a:r>
            <a:r>
              <a:rPr lang="en-US" sz="1700" b="1" dirty="0">
                <a:latin typeface="Maiandra GD" panose="020E0502030308020204" pitchFamily="34" charset="0"/>
              </a:rPr>
              <a:t> </a:t>
            </a:r>
            <a:r>
              <a:rPr lang="en-US" sz="1700" b="1" dirty="0" err="1">
                <a:latin typeface="Maiandra GD" panose="020E0502030308020204" pitchFamily="34" charset="0"/>
              </a:rPr>
              <a:t>tinggi</a:t>
            </a:r>
            <a:r>
              <a:rPr lang="en-US" sz="1700" b="1" dirty="0">
                <a:latin typeface="Maiandra GD" panose="020E0502030308020204" pitchFamily="34" charset="0"/>
              </a:rPr>
              <a:t>, </a:t>
            </a:r>
            <a:r>
              <a:rPr lang="en-US" sz="1700" b="1" dirty="0" err="1">
                <a:latin typeface="Maiandra GD" panose="020E0502030308020204" pitchFamily="34" charset="0"/>
              </a:rPr>
              <a:t>tinggi</a:t>
            </a:r>
            <a:r>
              <a:rPr lang="en-US" sz="1700" b="1" dirty="0">
                <a:latin typeface="Maiandra GD" panose="020E0502030308020204" pitchFamily="34" charset="0"/>
              </a:rPr>
              <a:t>, </a:t>
            </a:r>
            <a:r>
              <a:rPr lang="en-US" sz="1700" b="1" dirty="0" err="1">
                <a:latin typeface="Maiandra GD" panose="020E0502030308020204" pitchFamily="34" charset="0"/>
              </a:rPr>
              <a:t>cukup</a:t>
            </a:r>
            <a:r>
              <a:rPr lang="en-US" sz="1700" b="1" dirty="0">
                <a:latin typeface="Maiandra GD" panose="020E0502030308020204" pitchFamily="34" charset="0"/>
              </a:rPr>
              <a:t> </a:t>
            </a:r>
            <a:r>
              <a:rPr lang="en-US" sz="1700" b="1" dirty="0" err="1">
                <a:latin typeface="Maiandra GD" panose="020E0502030308020204" pitchFamily="34" charset="0"/>
              </a:rPr>
              <a:t>tinggi</a:t>
            </a:r>
            <a:r>
              <a:rPr lang="en-US" sz="1700" b="1" dirty="0">
                <a:latin typeface="Maiandra GD" panose="020E0502030308020204" pitchFamily="34" charset="0"/>
              </a:rPr>
              <a:t> </a:t>
            </a:r>
            <a:r>
              <a:rPr lang="en-US" sz="1700" b="1" dirty="0" err="1">
                <a:latin typeface="Maiandra GD" panose="020E0502030308020204" pitchFamily="34" charset="0"/>
              </a:rPr>
              <a:t>dan</a:t>
            </a:r>
            <a:r>
              <a:rPr lang="en-US" sz="1700" b="1" dirty="0">
                <a:latin typeface="Maiandra GD" panose="020E0502030308020204" pitchFamily="34" charset="0"/>
              </a:rPr>
              <a:t> </a:t>
            </a:r>
            <a:r>
              <a:rPr lang="en-US" sz="1700" b="1" dirty="0" err="1">
                <a:latin typeface="Maiandra GD" panose="020E0502030308020204" pitchFamily="34" charset="0"/>
              </a:rPr>
              <a:t>sedang</a:t>
            </a:r>
            <a:endParaRPr lang="id-ID" sz="1700" b="1" dirty="0">
              <a:latin typeface="Maiandra GD" panose="020E0502030308020204" pitchFamily="34" charset="0"/>
            </a:endParaRPr>
          </a:p>
          <a:p>
            <a:pPr marL="342900" indent="-342900" algn="just">
              <a:spcAft>
                <a:spcPts val="600"/>
              </a:spcAft>
              <a:buFont typeface="+mj-lt"/>
              <a:buAutoNum type="arabicPeriod"/>
            </a:pPr>
            <a:r>
              <a:rPr lang="en-US" sz="1700" b="1" dirty="0" err="1">
                <a:latin typeface="Maiandra GD" panose="020E0502030308020204" pitchFamily="34" charset="0"/>
              </a:rPr>
              <a:t>dana</a:t>
            </a:r>
            <a:r>
              <a:rPr lang="en-US" sz="1700" b="1" dirty="0">
                <a:latin typeface="Maiandra GD" panose="020E0502030308020204" pitchFamily="34" charset="0"/>
              </a:rPr>
              <a:t> </a:t>
            </a:r>
            <a:r>
              <a:rPr lang="en-US" sz="1700" b="1" dirty="0" err="1">
                <a:latin typeface="Maiandra GD" panose="020E0502030308020204" pitchFamily="34" charset="0"/>
              </a:rPr>
              <a:t>alokasi</a:t>
            </a:r>
            <a:r>
              <a:rPr lang="en-US" sz="1700" b="1" dirty="0">
                <a:latin typeface="Maiandra GD" panose="020E0502030308020204" pitchFamily="34" charset="0"/>
              </a:rPr>
              <a:t> </a:t>
            </a:r>
            <a:r>
              <a:rPr lang="en-US" sz="1700" b="1" dirty="0" err="1">
                <a:latin typeface="Maiandra GD" panose="020E0502030308020204" pitchFamily="34" charset="0"/>
              </a:rPr>
              <a:t>umum</a:t>
            </a:r>
            <a:r>
              <a:rPr lang="en-US" sz="1700" b="1" dirty="0">
                <a:latin typeface="Maiandra GD" panose="020E0502030308020204" pitchFamily="34" charset="0"/>
              </a:rPr>
              <a:t> yang </a:t>
            </a:r>
            <a:r>
              <a:rPr lang="en-US" sz="1700" b="1" dirty="0" err="1">
                <a:latin typeface="Maiandra GD" panose="020E0502030308020204" pitchFamily="34" charset="0"/>
              </a:rPr>
              <a:t>sebagian</a:t>
            </a:r>
            <a:r>
              <a:rPr lang="en-US" sz="1700" b="1" dirty="0">
                <a:latin typeface="Maiandra GD" panose="020E0502030308020204" pitchFamily="34" charset="0"/>
              </a:rPr>
              <a:t> </a:t>
            </a:r>
            <a:r>
              <a:rPr lang="en-US" sz="1700" b="1" dirty="0" err="1">
                <a:latin typeface="Maiandra GD" panose="020E0502030308020204" pitchFamily="34" charset="0"/>
              </a:rPr>
              <a:t>penyalurannya</a:t>
            </a:r>
            <a:r>
              <a:rPr lang="en-US" sz="1700" b="1" dirty="0">
                <a:latin typeface="Maiandra GD" panose="020E0502030308020204" pitchFamily="34" charset="0"/>
              </a:rPr>
              <a:t> </a:t>
            </a:r>
            <a:r>
              <a:rPr lang="en-US" sz="1700" b="1" dirty="0" err="1">
                <a:latin typeface="Maiandra GD" panose="020E0502030308020204" pitchFamily="34" charset="0"/>
              </a:rPr>
              <a:t>ditunda</a:t>
            </a:r>
            <a:r>
              <a:rPr lang="en-US" sz="1700" b="1" dirty="0">
                <a:latin typeface="Maiandra GD" panose="020E0502030308020204" pitchFamily="34" charset="0"/>
              </a:rPr>
              <a:t> </a:t>
            </a:r>
            <a:r>
              <a:rPr lang="en-US" sz="1700" b="1" dirty="0" err="1">
                <a:latin typeface="Maiandra GD" panose="020E0502030308020204" pitchFamily="34" charset="0"/>
              </a:rPr>
              <a:t>itu</a:t>
            </a:r>
            <a:r>
              <a:rPr lang="en-US" sz="1700" b="1" dirty="0">
                <a:latin typeface="Maiandra GD" panose="020E0502030308020204" pitchFamily="34" charset="0"/>
              </a:rPr>
              <a:t>  </a:t>
            </a:r>
            <a:r>
              <a:rPr lang="en-US" sz="1700" b="1" dirty="0" err="1">
                <a:latin typeface="Maiandra GD" panose="020E0502030308020204" pitchFamily="34" charset="0"/>
              </a:rPr>
              <a:t>dapat</a:t>
            </a:r>
            <a:r>
              <a:rPr lang="en-US" sz="1700" b="1" dirty="0">
                <a:latin typeface="Maiandra GD" panose="020E0502030308020204" pitchFamily="34" charset="0"/>
              </a:rPr>
              <a:t> </a:t>
            </a:r>
            <a:r>
              <a:rPr lang="en-US" sz="1700" b="1" dirty="0" err="1">
                <a:latin typeface="Maiandra GD" panose="020E0502030308020204" pitchFamily="34" charset="0"/>
              </a:rPr>
              <a:t>disalurkan</a:t>
            </a:r>
            <a:r>
              <a:rPr lang="en-US" sz="1700" b="1" dirty="0">
                <a:latin typeface="Maiandra GD" panose="020E0502030308020204" pitchFamily="34" charset="0"/>
              </a:rPr>
              <a:t> </a:t>
            </a:r>
            <a:r>
              <a:rPr lang="en-US" sz="1700" b="1" dirty="0" err="1">
                <a:latin typeface="Maiandra GD" panose="020E0502030308020204" pitchFamily="34" charset="0"/>
              </a:rPr>
              <a:t>kembali</a:t>
            </a:r>
            <a:r>
              <a:rPr lang="en-US" sz="1700" b="1" dirty="0">
                <a:latin typeface="Maiandra GD" panose="020E0502030308020204" pitchFamily="34" charset="0"/>
              </a:rPr>
              <a:t> </a:t>
            </a:r>
            <a:r>
              <a:rPr lang="en-US" sz="1700" b="1" dirty="0" err="1">
                <a:latin typeface="Maiandra GD" panose="020E0502030308020204" pitchFamily="34" charset="0"/>
              </a:rPr>
              <a:t>pada</a:t>
            </a:r>
            <a:r>
              <a:rPr lang="en-US" sz="1700" b="1" dirty="0">
                <a:latin typeface="Maiandra GD" panose="020E0502030308020204" pitchFamily="34" charset="0"/>
              </a:rPr>
              <a:t> </a:t>
            </a:r>
            <a:r>
              <a:rPr lang="en-US" sz="1700" b="1" dirty="0" err="1">
                <a:latin typeface="Maiandra GD" panose="020E0502030308020204" pitchFamily="34" charset="0"/>
              </a:rPr>
              <a:t>tahun</a:t>
            </a:r>
            <a:r>
              <a:rPr lang="en-US" sz="1700" b="1" dirty="0">
                <a:latin typeface="Maiandra GD" panose="020E0502030308020204" pitchFamily="34" charset="0"/>
              </a:rPr>
              <a:t> </a:t>
            </a:r>
            <a:r>
              <a:rPr lang="en-US" sz="1700" b="1" dirty="0" err="1">
                <a:latin typeface="Maiandra GD" panose="020E0502030308020204" pitchFamily="34" charset="0"/>
              </a:rPr>
              <a:t>anggaran</a:t>
            </a:r>
            <a:r>
              <a:rPr lang="en-US" sz="1700" b="1" dirty="0">
                <a:latin typeface="Maiandra GD" panose="020E0502030308020204" pitchFamily="34" charset="0"/>
              </a:rPr>
              <a:t> 2016 </a:t>
            </a:r>
            <a:r>
              <a:rPr lang="en-US" sz="1700" b="1" dirty="0" err="1">
                <a:latin typeface="Maiandra GD" panose="020E0502030308020204" pitchFamily="34" charset="0"/>
              </a:rPr>
              <a:t>dalam</a:t>
            </a:r>
            <a:r>
              <a:rPr lang="en-US" sz="1700" b="1" dirty="0">
                <a:latin typeface="Maiandra GD" panose="020E0502030308020204" pitchFamily="34" charset="0"/>
              </a:rPr>
              <a:t> </a:t>
            </a:r>
            <a:r>
              <a:rPr lang="en-US" sz="1700" b="1" dirty="0" err="1">
                <a:latin typeface="Maiandra GD" panose="020E0502030308020204" pitchFamily="34" charset="0"/>
              </a:rPr>
              <a:t>hal</a:t>
            </a:r>
            <a:r>
              <a:rPr lang="en-US" sz="1700" b="1" dirty="0">
                <a:latin typeface="Maiandra GD" panose="020E0502030308020204" pitchFamily="34" charset="0"/>
              </a:rPr>
              <a:t> </a:t>
            </a:r>
            <a:r>
              <a:rPr lang="en-US" sz="1700" b="1" dirty="0" err="1">
                <a:latin typeface="Maiandra GD" panose="020E0502030308020204" pitchFamily="34" charset="0"/>
              </a:rPr>
              <a:t>realisasi</a:t>
            </a:r>
            <a:r>
              <a:rPr lang="en-US" sz="1700" b="1" dirty="0">
                <a:latin typeface="Maiandra GD" panose="020E0502030308020204" pitchFamily="34" charset="0"/>
              </a:rPr>
              <a:t> </a:t>
            </a:r>
            <a:r>
              <a:rPr lang="en-US" sz="1700" b="1" dirty="0" err="1">
                <a:latin typeface="Maiandra GD" panose="020E0502030308020204" pitchFamily="34" charset="0"/>
              </a:rPr>
              <a:t>penerimaan</a:t>
            </a:r>
            <a:r>
              <a:rPr lang="en-US" sz="1700" b="1" dirty="0">
                <a:latin typeface="Maiandra GD" panose="020E0502030308020204" pitchFamily="34" charset="0"/>
              </a:rPr>
              <a:t> </a:t>
            </a:r>
            <a:r>
              <a:rPr lang="en-US" sz="1700" b="1" dirty="0" err="1">
                <a:latin typeface="Maiandra GD" panose="020E0502030308020204" pitchFamily="34" charset="0"/>
              </a:rPr>
              <a:t>negara</a:t>
            </a:r>
            <a:r>
              <a:rPr lang="en-US" sz="1700" b="1" dirty="0">
                <a:latin typeface="Maiandra GD" panose="020E0502030308020204" pitchFamily="34" charset="0"/>
              </a:rPr>
              <a:t> </a:t>
            </a:r>
            <a:r>
              <a:rPr lang="en-US" sz="1700" b="1" dirty="0" err="1">
                <a:latin typeface="Maiandra GD" panose="020E0502030308020204" pitchFamily="34" charset="0"/>
              </a:rPr>
              <a:t>mencukupi</a:t>
            </a:r>
            <a:endParaRPr lang="en-US" sz="1700" b="1" dirty="0">
              <a:latin typeface="Maiandra GD" panose="020E0502030308020204" pitchFamily="34" charset="0"/>
            </a:endParaRPr>
          </a:p>
          <a:p>
            <a:pPr marL="342900" indent="-342900" algn="just">
              <a:spcAft>
                <a:spcPts val="600"/>
              </a:spcAft>
              <a:buFont typeface="+mj-lt"/>
              <a:buAutoNum type="arabicPeriod"/>
            </a:pPr>
            <a:r>
              <a:rPr lang="en-US" sz="1700" b="1" dirty="0" err="1">
                <a:latin typeface="Maiandra GD" panose="020E0502030308020204" pitchFamily="34" charset="0"/>
              </a:rPr>
              <a:t>dalam</a:t>
            </a:r>
            <a:r>
              <a:rPr lang="en-US" sz="1700" b="1" dirty="0">
                <a:latin typeface="Maiandra GD" panose="020E0502030308020204" pitchFamily="34" charset="0"/>
              </a:rPr>
              <a:t> </a:t>
            </a:r>
            <a:r>
              <a:rPr lang="en-US" sz="1700" b="1" dirty="0" err="1">
                <a:latin typeface="Maiandra GD" panose="020E0502030308020204" pitchFamily="34" charset="0"/>
              </a:rPr>
              <a:t>hal</a:t>
            </a:r>
            <a:r>
              <a:rPr lang="en-US" sz="1700" b="1" dirty="0">
                <a:latin typeface="Maiandra GD" panose="020E0502030308020204" pitchFamily="34" charset="0"/>
              </a:rPr>
              <a:t> </a:t>
            </a:r>
            <a:r>
              <a:rPr lang="en-US" sz="1700" b="1" dirty="0" err="1">
                <a:latin typeface="Maiandra GD" panose="020E0502030308020204" pitchFamily="34" charset="0"/>
              </a:rPr>
              <a:t>penyaluran</a:t>
            </a:r>
            <a:r>
              <a:rPr lang="en-US" sz="1700" b="1" dirty="0">
                <a:latin typeface="Maiandra GD" panose="020E0502030308020204" pitchFamily="34" charset="0"/>
              </a:rPr>
              <a:t> </a:t>
            </a:r>
            <a:r>
              <a:rPr lang="en-US" sz="1700" b="1" dirty="0" err="1">
                <a:latin typeface="Maiandra GD" panose="020E0502030308020204" pitchFamily="34" charset="0"/>
              </a:rPr>
              <a:t>kembali</a:t>
            </a:r>
            <a:r>
              <a:rPr lang="en-US" sz="1700" b="1" dirty="0">
                <a:latin typeface="Maiandra GD" panose="020E0502030308020204" pitchFamily="34" charset="0"/>
              </a:rPr>
              <a:t> </a:t>
            </a:r>
            <a:r>
              <a:rPr lang="en-US" sz="1700" b="1" dirty="0" err="1">
                <a:latin typeface="Maiandra GD" panose="020E0502030308020204" pitchFamily="34" charset="0"/>
              </a:rPr>
              <a:t>sebagian</a:t>
            </a:r>
            <a:r>
              <a:rPr lang="en-US" sz="1700" b="1" dirty="0">
                <a:latin typeface="Maiandra GD" panose="020E0502030308020204" pitchFamily="34" charset="0"/>
              </a:rPr>
              <a:t> </a:t>
            </a:r>
            <a:r>
              <a:rPr lang="en-US" sz="1700" b="1" dirty="0" err="1">
                <a:latin typeface="Maiandra GD" panose="020E0502030308020204" pitchFamily="34" charset="0"/>
              </a:rPr>
              <a:t>dana</a:t>
            </a:r>
            <a:r>
              <a:rPr lang="en-US" sz="1700" b="1" dirty="0">
                <a:latin typeface="Maiandra GD" panose="020E0502030308020204" pitchFamily="34" charset="0"/>
              </a:rPr>
              <a:t> </a:t>
            </a:r>
            <a:r>
              <a:rPr lang="en-US" sz="1700" b="1" dirty="0" err="1">
                <a:latin typeface="Maiandra GD" panose="020E0502030308020204" pitchFamily="34" charset="0"/>
              </a:rPr>
              <a:t>alokasi</a:t>
            </a:r>
            <a:r>
              <a:rPr lang="en-US" sz="1700" b="1" dirty="0">
                <a:latin typeface="Maiandra GD" panose="020E0502030308020204" pitchFamily="34" charset="0"/>
              </a:rPr>
              <a:t> </a:t>
            </a:r>
            <a:r>
              <a:rPr lang="en-US" sz="1700" b="1" dirty="0" err="1">
                <a:latin typeface="Maiandra GD" panose="020E0502030308020204" pitchFamily="34" charset="0"/>
              </a:rPr>
              <a:t>umum</a:t>
            </a:r>
            <a:r>
              <a:rPr lang="en-US" sz="1700" b="1" dirty="0">
                <a:latin typeface="Maiandra GD" panose="020E0502030308020204" pitchFamily="34" charset="0"/>
              </a:rPr>
              <a:t> </a:t>
            </a:r>
            <a:r>
              <a:rPr lang="en-US" sz="1700" b="1" dirty="0" err="1">
                <a:latin typeface="Maiandra GD" panose="020E0502030308020204" pitchFamily="34" charset="0"/>
              </a:rPr>
              <a:t>sebagaimana</a:t>
            </a:r>
            <a:r>
              <a:rPr lang="en-US" sz="1700" b="1" dirty="0">
                <a:latin typeface="Maiandra GD" panose="020E0502030308020204" pitchFamily="34" charset="0"/>
              </a:rPr>
              <a:t> </a:t>
            </a:r>
            <a:r>
              <a:rPr lang="en-US" sz="1700" b="1" dirty="0" err="1">
                <a:latin typeface="Maiandra GD" panose="020E0502030308020204" pitchFamily="34" charset="0"/>
              </a:rPr>
              <a:t>dimaksud</a:t>
            </a:r>
            <a:r>
              <a:rPr lang="en-US" sz="1700" b="1" dirty="0">
                <a:latin typeface="Maiandra GD" panose="020E0502030308020204" pitchFamily="34" charset="0"/>
              </a:rPr>
              <a:t> </a:t>
            </a:r>
            <a:r>
              <a:rPr lang="en-US" sz="1700" b="1" dirty="0" err="1">
                <a:latin typeface="Maiandra GD" panose="020E0502030308020204" pitchFamily="34" charset="0"/>
              </a:rPr>
              <a:t>tidak</a:t>
            </a:r>
            <a:r>
              <a:rPr lang="en-US" sz="1700" b="1" dirty="0">
                <a:latin typeface="Maiandra GD" panose="020E0502030308020204" pitchFamily="34" charset="0"/>
              </a:rPr>
              <a:t> </a:t>
            </a:r>
            <a:r>
              <a:rPr lang="en-US" sz="1700" b="1" dirty="0" err="1">
                <a:latin typeface="Maiandra GD" panose="020E0502030308020204" pitchFamily="34" charset="0"/>
              </a:rPr>
              <a:t>dapat</a:t>
            </a:r>
            <a:r>
              <a:rPr lang="en-US" sz="1700" b="1" dirty="0">
                <a:latin typeface="Maiandra GD" panose="020E0502030308020204" pitchFamily="34" charset="0"/>
              </a:rPr>
              <a:t> </a:t>
            </a:r>
            <a:r>
              <a:rPr lang="en-US" sz="1700" b="1" dirty="0" err="1">
                <a:latin typeface="Maiandra GD" panose="020E0502030308020204" pitchFamily="34" charset="0"/>
              </a:rPr>
              <a:t>dilakukan</a:t>
            </a:r>
            <a:r>
              <a:rPr lang="en-US" sz="1700" b="1" dirty="0">
                <a:latin typeface="Maiandra GD" panose="020E0502030308020204" pitchFamily="34" charset="0"/>
              </a:rPr>
              <a:t> </a:t>
            </a:r>
            <a:r>
              <a:rPr lang="en-US" sz="1700" b="1" dirty="0" err="1">
                <a:latin typeface="Maiandra GD" panose="020E0502030308020204" pitchFamily="34" charset="0"/>
              </a:rPr>
              <a:t>pada</a:t>
            </a:r>
            <a:r>
              <a:rPr lang="en-US" sz="1700" b="1" dirty="0">
                <a:latin typeface="Maiandra GD" panose="020E0502030308020204" pitchFamily="34" charset="0"/>
              </a:rPr>
              <a:t> </a:t>
            </a:r>
            <a:r>
              <a:rPr lang="en-US" sz="1700" b="1" dirty="0" err="1">
                <a:latin typeface="Maiandra GD" panose="020E0502030308020204" pitchFamily="34" charset="0"/>
              </a:rPr>
              <a:t>tahun</a:t>
            </a:r>
            <a:r>
              <a:rPr lang="en-US" sz="1700" b="1" dirty="0">
                <a:latin typeface="Maiandra GD" panose="020E0502030308020204" pitchFamily="34" charset="0"/>
              </a:rPr>
              <a:t> </a:t>
            </a:r>
            <a:r>
              <a:rPr lang="en-US" sz="1700" b="1" dirty="0" err="1">
                <a:latin typeface="Maiandra GD" panose="020E0502030308020204" pitchFamily="34" charset="0"/>
              </a:rPr>
              <a:t>anggaran</a:t>
            </a:r>
            <a:r>
              <a:rPr lang="en-US" sz="1700" b="1" dirty="0">
                <a:latin typeface="Maiandra GD" panose="020E0502030308020204" pitchFamily="34" charset="0"/>
              </a:rPr>
              <a:t> 2016, </a:t>
            </a:r>
            <a:r>
              <a:rPr lang="en-US" sz="1700" b="1" dirty="0" err="1">
                <a:latin typeface="Maiandra GD" panose="020E0502030308020204" pitchFamily="34" charset="0"/>
              </a:rPr>
              <a:t>maka</a:t>
            </a:r>
            <a:r>
              <a:rPr lang="en-US" sz="1700" b="1" dirty="0">
                <a:latin typeface="Maiandra GD" panose="020E0502030308020204" pitchFamily="34" charset="0"/>
              </a:rPr>
              <a:t> </a:t>
            </a:r>
            <a:r>
              <a:rPr lang="en-US" sz="1700" b="1" dirty="0" err="1">
                <a:latin typeface="Maiandra GD" panose="020E0502030308020204" pitchFamily="34" charset="0"/>
              </a:rPr>
              <a:t>akan</a:t>
            </a:r>
            <a:r>
              <a:rPr lang="en-US" sz="1700" b="1" dirty="0">
                <a:latin typeface="Maiandra GD" panose="020E0502030308020204" pitchFamily="34" charset="0"/>
              </a:rPr>
              <a:t> </a:t>
            </a:r>
            <a:r>
              <a:rPr lang="en-US" sz="1700" b="1" dirty="0" err="1">
                <a:latin typeface="Maiandra GD" panose="020E0502030308020204" pitchFamily="34" charset="0"/>
              </a:rPr>
              <a:t>diperhitungkan</a:t>
            </a:r>
            <a:r>
              <a:rPr lang="en-US" sz="1700" b="1" dirty="0">
                <a:latin typeface="Maiandra GD" panose="020E0502030308020204" pitchFamily="34" charset="0"/>
              </a:rPr>
              <a:t> </a:t>
            </a:r>
            <a:r>
              <a:rPr lang="en-US" sz="1700" b="1" dirty="0" err="1">
                <a:latin typeface="Maiandra GD" panose="020E0502030308020204" pitchFamily="34" charset="0"/>
              </a:rPr>
              <a:t>sebagai</a:t>
            </a:r>
            <a:r>
              <a:rPr lang="en-US" sz="1700" b="1" dirty="0">
                <a:latin typeface="Maiandra GD" panose="020E0502030308020204" pitchFamily="34" charset="0"/>
              </a:rPr>
              <a:t> </a:t>
            </a:r>
            <a:r>
              <a:rPr lang="en-US" sz="1700" b="1" dirty="0" err="1">
                <a:latin typeface="Maiandra GD" panose="020E0502030308020204" pitchFamily="34" charset="0"/>
              </a:rPr>
              <a:t>kurang</a:t>
            </a:r>
            <a:r>
              <a:rPr lang="en-US" sz="1700" b="1" dirty="0">
                <a:latin typeface="Maiandra GD" panose="020E0502030308020204" pitchFamily="34" charset="0"/>
              </a:rPr>
              <a:t> </a:t>
            </a:r>
            <a:r>
              <a:rPr lang="en-US" sz="1700" b="1" dirty="0" err="1">
                <a:latin typeface="Maiandra GD" panose="020E0502030308020204" pitchFamily="34" charset="0"/>
              </a:rPr>
              <a:t>bayar</a:t>
            </a:r>
            <a:r>
              <a:rPr lang="en-US" sz="1700" b="1" dirty="0">
                <a:latin typeface="Maiandra GD" panose="020E0502030308020204" pitchFamily="34" charset="0"/>
              </a:rPr>
              <a:t> </a:t>
            </a:r>
            <a:r>
              <a:rPr lang="en-US" sz="1700" b="1" dirty="0" err="1">
                <a:latin typeface="Maiandra GD" panose="020E0502030308020204" pitchFamily="34" charset="0"/>
              </a:rPr>
              <a:t>untuk</a:t>
            </a:r>
            <a:r>
              <a:rPr lang="en-US" sz="1700" b="1" dirty="0">
                <a:latin typeface="Maiandra GD" panose="020E0502030308020204" pitchFamily="34" charset="0"/>
              </a:rPr>
              <a:t> </a:t>
            </a:r>
            <a:r>
              <a:rPr lang="en-US" sz="1700" b="1" dirty="0" err="1">
                <a:latin typeface="Maiandra GD" panose="020E0502030308020204" pitchFamily="34" charset="0"/>
              </a:rPr>
              <a:t>dianggarkan</a:t>
            </a:r>
            <a:r>
              <a:rPr lang="en-US" sz="1700" b="1" dirty="0">
                <a:latin typeface="Maiandra GD" panose="020E0502030308020204" pitchFamily="34" charset="0"/>
              </a:rPr>
              <a:t> </a:t>
            </a:r>
            <a:r>
              <a:rPr lang="en-US" sz="1700" b="1" dirty="0" err="1">
                <a:latin typeface="Maiandra GD" panose="020E0502030308020204" pitchFamily="34" charset="0"/>
              </a:rPr>
              <a:t>dan</a:t>
            </a:r>
            <a:r>
              <a:rPr lang="en-US" sz="1700" b="1" dirty="0">
                <a:latin typeface="Maiandra GD" panose="020E0502030308020204" pitchFamily="34" charset="0"/>
              </a:rPr>
              <a:t> </a:t>
            </a:r>
            <a:r>
              <a:rPr lang="en-US" sz="1700" b="1" dirty="0" err="1">
                <a:latin typeface="Maiandra GD" panose="020E0502030308020204" pitchFamily="34" charset="0"/>
              </a:rPr>
              <a:t>disalurkan</a:t>
            </a:r>
            <a:r>
              <a:rPr lang="en-US" sz="1700" b="1" dirty="0">
                <a:latin typeface="Maiandra GD" panose="020E0502030308020204" pitchFamily="34" charset="0"/>
              </a:rPr>
              <a:t> </a:t>
            </a:r>
            <a:r>
              <a:rPr lang="en-US" sz="1700" b="1" dirty="0" err="1">
                <a:latin typeface="Maiandra GD" panose="020E0502030308020204" pitchFamily="34" charset="0"/>
              </a:rPr>
              <a:t>pada</a:t>
            </a:r>
            <a:r>
              <a:rPr lang="en-US" sz="1700" b="1" dirty="0">
                <a:latin typeface="Maiandra GD" panose="020E0502030308020204" pitchFamily="34" charset="0"/>
              </a:rPr>
              <a:t> </a:t>
            </a:r>
            <a:r>
              <a:rPr lang="en-US" sz="1700" b="1" dirty="0" err="1">
                <a:latin typeface="Maiandra GD" panose="020E0502030308020204" pitchFamily="34" charset="0"/>
              </a:rPr>
              <a:t>tahun</a:t>
            </a:r>
            <a:r>
              <a:rPr lang="en-US" sz="1700" b="1" dirty="0">
                <a:latin typeface="Maiandra GD" panose="020E0502030308020204" pitchFamily="34" charset="0"/>
              </a:rPr>
              <a:t> </a:t>
            </a:r>
            <a:r>
              <a:rPr lang="en-US" sz="1700" b="1" dirty="0" err="1">
                <a:latin typeface="Maiandra GD" panose="020E0502030308020204" pitchFamily="34" charset="0"/>
              </a:rPr>
              <a:t>anggaran</a:t>
            </a:r>
            <a:r>
              <a:rPr lang="en-US" sz="1700" b="1" dirty="0">
                <a:latin typeface="Maiandra GD" panose="020E0502030308020204" pitchFamily="34" charset="0"/>
              </a:rPr>
              <a:t> </a:t>
            </a:r>
            <a:r>
              <a:rPr lang="en-US" sz="1700" b="1" dirty="0" err="1">
                <a:latin typeface="Maiandra GD" panose="020E0502030308020204" pitchFamily="34" charset="0"/>
              </a:rPr>
              <a:t>berikutnya</a:t>
            </a:r>
            <a:r>
              <a:rPr lang="en-US" sz="1700" b="1" dirty="0">
                <a:latin typeface="Maiandra GD" panose="020E0502030308020204" pitchFamily="34" charset="0"/>
              </a:rPr>
              <a:t> </a:t>
            </a:r>
            <a:r>
              <a:rPr lang="en-US" sz="1700" b="1" dirty="0" err="1">
                <a:latin typeface="Maiandra GD" panose="020E0502030308020204" pitchFamily="34" charset="0"/>
              </a:rPr>
              <a:t>dengan</a:t>
            </a:r>
            <a:r>
              <a:rPr lang="en-US" sz="1700" b="1" dirty="0">
                <a:latin typeface="Maiandra GD" panose="020E0502030308020204" pitchFamily="34" charset="0"/>
              </a:rPr>
              <a:t> </a:t>
            </a:r>
            <a:r>
              <a:rPr lang="en-US" sz="1700" b="1" dirty="0" err="1">
                <a:latin typeface="Maiandra GD" panose="020E0502030308020204" pitchFamily="34" charset="0"/>
              </a:rPr>
              <a:t>memperhatikan</a:t>
            </a:r>
            <a:r>
              <a:rPr lang="en-US" sz="1700" b="1" dirty="0">
                <a:latin typeface="Maiandra GD" panose="020E0502030308020204" pitchFamily="34" charset="0"/>
              </a:rPr>
              <a:t> </a:t>
            </a:r>
            <a:r>
              <a:rPr lang="en-US" sz="1700" b="1" dirty="0" err="1">
                <a:latin typeface="Maiandra GD" panose="020E0502030308020204" pitchFamily="34" charset="0"/>
              </a:rPr>
              <a:t>kemampuan</a:t>
            </a:r>
            <a:r>
              <a:rPr lang="en-US" sz="1700" b="1" dirty="0">
                <a:latin typeface="Maiandra GD" panose="020E0502030308020204" pitchFamily="34" charset="0"/>
              </a:rPr>
              <a:t> </a:t>
            </a:r>
            <a:r>
              <a:rPr lang="en-US" sz="1700" b="1" dirty="0" err="1">
                <a:latin typeface="Maiandra GD" panose="020E0502030308020204" pitchFamily="34" charset="0"/>
              </a:rPr>
              <a:t>keuangan</a:t>
            </a:r>
            <a:r>
              <a:rPr lang="en-US" sz="1700" b="1" dirty="0">
                <a:latin typeface="Maiandra GD" panose="020E0502030308020204" pitchFamily="34" charset="0"/>
              </a:rPr>
              <a:t> </a:t>
            </a:r>
            <a:r>
              <a:rPr lang="en-US" sz="1700" b="1" dirty="0" err="1">
                <a:latin typeface="Maiandra GD" panose="020E0502030308020204" pitchFamily="34" charset="0"/>
              </a:rPr>
              <a:t>negara</a:t>
            </a:r>
            <a:endParaRPr lang="id-ID" sz="1700" b="1" dirty="0">
              <a:latin typeface="Maiandra GD" panose="020E0502030308020204" pitchFamily="34" charset="0"/>
            </a:endParaRPr>
          </a:p>
        </p:txBody>
      </p:sp>
      <p:sp>
        <p:nvSpPr>
          <p:cNvPr id="7" name="AutoShape 2" descr="Image result for legislation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887360" y="1320122"/>
            <a:ext cx="5330367" cy="1646605"/>
          </a:xfrm>
          <a:prstGeom prst="rect">
            <a:avLst/>
          </a:prstGeom>
        </p:spPr>
        <p:txBody>
          <a:bodyPr wrap="square">
            <a:spAutoFit/>
          </a:bodyPr>
          <a:lstStyle/>
          <a:p>
            <a:pPr algn="just">
              <a:spcAft>
                <a:spcPts val="600"/>
              </a:spcAft>
            </a:pPr>
            <a:r>
              <a:rPr lang="id-ID" sz="1600" b="1" dirty="0">
                <a:latin typeface="Maiandra GD" panose="020E0502030308020204" pitchFamily="34" charset="0"/>
              </a:rPr>
              <a:t>5.  Daerah dengan </a:t>
            </a:r>
            <a:r>
              <a:rPr lang="en-US" sz="1600" b="1" dirty="0" err="1">
                <a:latin typeface="Maiandra GD" panose="020E0502030308020204" pitchFamily="34" charset="0"/>
              </a:rPr>
              <a:t>penundaan</a:t>
            </a:r>
            <a:r>
              <a:rPr lang="en-US" sz="1600" b="1" dirty="0">
                <a:latin typeface="Maiandra GD" panose="020E0502030308020204" pitchFamily="34" charset="0"/>
              </a:rPr>
              <a:t> </a:t>
            </a:r>
            <a:r>
              <a:rPr lang="en-US" sz="1600" b="1" dirty="0" err="1">
                <a:latin typeface="Maiandra GD" panose="020E0502030308020204" pitchFamily="34" charset="0"/>
              </a:rPr>
              <a:t>dau</a:t>
            </a:r>
            <a:r>
              <a:rPr lang="en-US" sz="1600" b="1" dirty="0">
                <a:latin typeface="Maiandra GD" panose="020E0502030308020204" pitchFamily="34" charset="0"/>
              </a:rPr>
              <a:t> </a:t>
            </a:r>
            <a:r>
              <a:rPr lang="en-US" sz="1600" b="1" dirty="0" err="1">
                <a:latin typeface="Maiandra GD" panose="020E0502030308020204" pitchFamily="34" charset="0"/>
              </a:rPr>
              <a:t>terbesar</a:t>
            </a:r>
            <a:endParaRPr lang="id-ID" sz="1600" b="1" dirty="0">
              <a:latin typeface="Maiandra GD" panose="020E0502030308020204" pitchFamily="34" charset="0"/>
            </a:endParaRPr>
          </a:p>
          <a:p>
            <a:pPr marL="711200" indent="-342900" algn="just">
              <a:buFont typeface="Arial" panose="020B0604020202020204" pitchFamily="34" charset="0"/>
              <a:buChar char="•"/>
              <a:tabLst>
                <a:tab pos="3143250" algn="l"/>
              </a:tabLst>
            </a:pPr>
            <a:r>
              <a:rPr lang="en-US" sz="1600" b="1" dirty="0" err="1">
                <a:latin typeface="Maiandra GD" panose="020E0502030308020204" pitchFamily="34" charset="0"/>
              </a:rPr>
              <a:t>Provinsi</a:t>
            </a:r>
            <a:r>
              <a:rPr lang="en-US" sz="1600" b="1" dirty="0">
                <a:latin typeface="Maiandra GD" panose="020E0502030308020204" pitchFamily="34" charset="0"/>
              </a:rPr>
              <a:t> </a:t>
            </a:r>
            <a:r>
              <a:rPr lang="en-US" sz="1600" b="1" dirty="0" err="1">
                <a:latin typeface="Maiandra GD" panose="020E0502030308020204" pitchFamily="34" charset="0"/>
              </a:rPr>
              <a:t>Jawa</a:t>
            </a:r>
            <a:r>
              <a:rPr lang="en-US" sz="1600" b="1" dirty="0">
                <a:latin typeface="Maiandra GD" panose="020E0502030308020204" pitchFamily="34" charset="0"/>
              </a:rPr>
              <a:t> Tengah </a:t>
            </a:r>
            <a:r>
              <a:rPr lang="id-ID" sz="1600" b="1" dirty="0">
                <a:latin typeface="Maiandra GD" panose="020E0502030308020204" pitchFamily="34" charset="0"/>
              </a:rPr>
              <a:t>	: </a:t>
            </a:r>
            <a:r>
              <a:rPr lang="en-US" sz="1600" b="1" dirty="0">
                <a:latin typeface="Maiandra GD" panose="020E0502030308020204" pitchFamily="34" charset="0"/>
              </a:rPr>
              <a:t>RP 336,8 </a:t>
            </a:r>
            <a:r>
              <a:rPr lang="en-US" sz="1600" b="1" dirty="0" err="1">
                <a:latin typeface="Maiandra GD" panose="020E0502030308020204" pitchFamily="34" charset="0"/>
              </a:rPr>
              <a:t>Miliar</a:t>
            </a:r>
            <a:endParaRPr lang="id-ID" sz="1600" b="1" dirty="0">
              <a:latin typeface="Maiandra GD" panose="020E0502030308020204" pitchFamily="34" charset="0"/>
            </a:endParaRPr>
          </a:p>
          <a:p>
            <a:pPr marL="711200" indent="-342900" algn="just">
              <a:buFont typeface="Arial" panose="020B0604020202020204" pitchFamily="34" charset="0"/>
              <a:buChar char="•"/>
              <a:tabLst>
                <a:tab pos="3143250" algn="l"/>
              </a:tabLst>
            </a:pPr>
            <a:r>
              <a:rPr lang="en-US" sz="1600" b="1" dirty="0" err="1">
                <a:latin typeface="Maiandra GD" panose="020E0502030308020204" pitchFamily="34" charset="0"/>
              </a:rPr>
              <a:t>Provinsi</a:t>
            </a:r>
            <a:r>
              <a:rPr lang="en-US" sz="1600" b="1" dirty="0">
                <a:latin typeface="Maiandra GD" panose="020E0502030308020204" pitchFamily="34" charset="0"/>
              </a:rPr>
              <a:t>  </a:t>
            </a:r>
            <a:r>
              <a:rPr lang="en-US" sz="1600" b="1" dirty="0" err="1">
                <a:latin typeface="Maiandra GD" panose="020E0502030308020204" pitchFamily="34" charset="0"/>
              </a:rPr>
              <a:t>Jawa</a:t>
            </a:r>
            <a:r>
              <a:rPr lang="en-US" sz="1600" b="1" dirty="0">
                <a:latin typeface="Maiandra GD" panose="020E0502030308020204" pitchFamily="34" charset="0"/>
              </a:rPr>
              <a:t> </a:t>
            </a:r>
            <a:r>
              <a:rPr lang="en-US" sz="1600" b="1" dirty="0" err="1">
                <a:latin typeface="Maiandra GD" panose="020E0502030308020204" pitchFamily="34" charset="0"/>
              </a:rPr>
              <a:t>Timur</a:t>
            </a:r>
            <a:r>
              <a:rPr lang="en-US" sz="1600" b="1" dirty="0">
                <a:latin typeface="Maiandra GD" panose="020E0502030308020204" pitchFamily="34" charset="0"/>
              </a:rPr>
              <a:t> </a:t>
            </a:r>
            <a:r>
              <a:rPr lang="id-ID" sz="1600" b="1" dirty="0">
                <a:latin typeface="Maiandra GD" panose="020E0502030308020204" pitchFamily="34" charset="0"/>
              </a:rPr>
              <a:t>	: </a:t>
            </a:r>
            <a:r>
              <a:rPr lang="en-US" sz="1600" b="1" dirty="0">
                <a:latin typeface="Maiandra GD" panose="020E0502030308020204" pitchFamily="34" charset="0"/>
              </a:rPr>
              <a:t>RP 302,9 </a:t>
            </a:r>
            <a:r>
              <a:rPr lang="en-US" sz="1600" b="1" dirty="0" err="1">
                <a:latin typeface="Maiandra GD" panose="020E0502030308020204" pitchFamily="34" charset="0"/>
              </a:rPr>
              <a:t>Miliar</a:t>
            </a:r>
            <a:endParaRPr lang="id-ID" sz="1600" b="1" dirty="0">
              <a:latin typeface="Maiandra GD" panose="020E0502030308020204" pitchFamily="34" charset="0"/>
            </a:endParaRPr>
          </a:p>
          <a:p>
            <a:pPr marL="711200" indent="-342900" algn="just">
              <a:buFont typeface="Arial" panose="020B0604020202020204" pitchFamily="34" charset="0"/>
              <a:buChar char="•"/>
              <a:tabLst>
                <a:tab pos="3143250" algn="l"/>
              </a:tabLst>
            </a:pPr>
            <a:r>
              <a:rPr lang="en-US" sz="1600" b="1" dirty="0" err="1">
                <a:latin typeface="Maiandra GD" panose="020E0502030308020204" pitchFamily="34" charset="0"/>
              </a:rPr>
              <a:t>Kabupaten</a:t>
            </a:r>
            <a:r>
              <a:rPr lang="en-US" sz="1600" b="1" dirty="0">
                <a:latin typeface="Maiandra GD" panose="020E0502030308020204" pitchFamily="34" charset="0"/>
              </a:rPr>
              <a:t> Bogor</a:t>
            </a:r>
            <a:r>
              <a:rPr lang="id-ID" sz="1600" b="1" dirty="0">
                <a:latin typeface="Maiandra GD" panose="020E0502030308020204" pitchFamily="34" charset="0"/>
              </a:rPr>
              <a:t>	: </a:t>
            </a:r>
            <a:r>
              <a:rPr lang="en-US" sz="1600" b="1" dirty="0">
                <a:latin typeface="Maiandra GD" panose="020E0502030308020204" pitchFamily="34" charset="0"/>
              </a:rPr>
              <a:t>RP 347,2 </a:t>
            </a:r>
            <a:r>
              <a:rPr lang="en-US" sz="1600" b="1" dirty="0" err="1">
                <a:latin typeface="Maiandra GD" panose="020E0502030308020204" pitchFamily="34" charset="0"/>
              </a:rPr>
              <a:t>miliar</a:t>
            </a:r>
            <a:endParaRPr lang="id-ID" sz="1600" b="1" dirty="0">
              <a:latin typeface="Maiandra GD" panose="020E0502030308020204" pitchFamily="34" charset="0"/>
            </a:endParaRPr>
          </a:p>
          <a:p>
            <a:pPr marL="711200" indent="-342900" algn="just">
              <a:buFont typeface="Arial" panose="020B0604020202020204" pitchFamily="34" charset="0"/>
              <a:buChar char="•"/>
              <a:tabLst>
                <a:tab pos="3143250" algn="l"/>
              </a:tabLst>
            </a:pPr>
            <a:r>
              <a:rPr lang="en-US" sz="1600" b="1" dirty="0" err="1">
                <a:latin typeface="Maiandra GD" panose="020E0502030308020204" pitchFamily="34" charset="0"/>
              </a:rPr>
              <a:t>Kabupaten</a:t>
            </a:r>
            <a:r>
              <a:rPr lang="en-US" sz="1600" b="1" dirty="0">
                <a:latin typeface="Maiandra GD" panose="020E0502030308020204" pitchFamily="34" charset="0"/>
              </a:rPr>
              <a:t> </a:t>
            </a:r>
            <a:r>
              <a:rPr lang="en-US" sz="1600" b="1" dirty="0" err="1">
                <a:latin typeface="Maiandra GD" panose="020E0502030308020204" pitchFamily="34" charset="0"/>
              </a:rPr>
              <a:t>Garut</a:t>
            </a:r>
            <a:r>
              <a:rPr lang="en-US" sz="1600" b="1" dirty="0">
                <a:latin typeface="Maiandra GD" panose="020E0502030308020204" pitchFamily="34" charset="0"/>
              </a:rPr>
              <a:t> </a:t>
            </a:r>
            <a:r>
              <a:rPr lang="id-ID" sz="1600" b="1" dirty="0">
                <a:latin typeface="Maiandra GD" panose="020E0502030308020204" pitchFamily="34" charset="0"/>
              </a:rPr>
              <a:t>	: </a:t>
            </a:r>
            <a:r>
              <a:rPr lang="en-US" sz="1600" b="1" dirty="0">
                <a:latin typeface="Maiandra GD" panose="020E0502030308020204" pitchFamily="34" charset="0"/>
              </a:rPr>
              <a:t>RP 327,6 </a:t>
            </a:r>
            <a:r>
              <a:rPr lang="en-US" sz="1600" b="1" dirty="0" err="1">
                <a:latin typeface="Maiandra GD" panose="020E0502030308020204" pitchFamily="34" charset="0"/>
              </a:rPr>
              <a:t>miliar</a:t>
            </a:r>
            <a:endParaRPr lang="id-ID" sz="1600" b="1" dirty="0">
              <a:latin typeface="Maiandra GD" panose="020E0502030308020204" pitchFamily="34" charset="0"/>
            </a:endParaRPr>
          </a:p>
          <a:p>
            <a:pPr marL="711200" indent="-342900" algn="just">
              <a:buFont typeface="Arial" panose="020B0604020202020204" pitchFamily="34" charset="0"/>
              <a:buChar char="•"/>
              <a:tabLst>
                <a:tab pos="3143250" algn="l"/>
              </a:tabLst>
            </a:pPr>
            <a:r>
              <a:rPr lang="en-US" sz="1600" b="1" dirty="0">
                <a:latin typeface="Maiandra GD" panose="020E0502030308020204" pitchFamily="34" charset="0"/>
              </a:rPr>
              <a:t>Kota Bandung </a:t>
            </a:r>
            <a:r>
              <a:rPr lang="id-ID" sz="1600" b="1" dirty="0">
                <a:latin typeface="Maiandra GD" panose="020E0502030308020204" pitchFamily="34" charset="0"/>
              </a:rPr>
              <a:t>	: </a:t>
            </a:r>
            <a:r>
              <a:rPr lang="en-US" sz="1600" b="1" dirty="0">
                <a:latin typeface="Maiandra GD" panose="020E0502030308020204" pitchFamily="34" charset="0"/>
              </a:rPr>
              <a:t>RP 302,8 </a:t>
            </a:r>
            <a:r>
              <a:rPr lang="en-US" sz="1600" b="1" dirty="0" err="1">
                <a:latin typeface="Maiandra GD" panose="020E0502030308020204" pitchFamily="34" charset="0"/>
              </a:rPr>
              <a:t>miliar</a:t>
            </a:r>
            <a:endParaRPr lang="en-US" sz="1600" b="1" dirty="0">
              <a:latin typeface="Maiandra GD" panose="020E0502030308020204" pitchFamily="34" charset="0"/>
            </a:endParaRPr>
          </a:p>
        </p:txBody>
      </p:sp>
      <p:sp>
        <p:nvSpPr>
          <p:cNvPr id="14" name="Rectangle 13"/>
          <p:cNvSpPr/>
          <p:nvPr/>
        </p:nvSpPr>
        <p:spPr>
          <a:xfrm>
            <a:off x="5718628" y="2966727"/>
            <a:ext cx="5896424" cy="3524042"/>
          </a:xfrm>
          <a:prstGeom prst="rect">
            <a:avLst/>
          </a:prstGeom>
        </p:spPr>
        <p:txBody>
          <a:bodyPr wrap="square">
            <a:spAutoFit/>
          </a:bodyPr>
          <a:lstStyle/>
          <a:p>
            <a:pPr marL="363538" indent="-300038" algn="just" fontAlgn="b">
              <a:spcBef>
                <a:spcPts val="300"/>
              </a:spcBef>
              <a:spcAft>
                <a:spcPts val="300"/>
              </a:spcAft>
            </a:pPr>
            <a:r>
              <a:rPr lang="id-ID" sz="1600" b="1" dirty="0">
                <a:solidFill>
                  <a:srgbClr val="000000"/>
                </a:solidFill>
                <a:latin typeface="Maiandra GD" panose="020E0502030308020204" pitchFamily="34" charset="0"/>
                <a:cs typeface="Times New Roman" pitchFamily="18" charset="0"/>
              </a:rPr>
              <a:t>6. Dalam rangka optimalisasi penggunaan APBD sekalihus untuk mengantisipasi tekanan inflasi, diharapkan Pemerintah Daerah dapat mengoptimalkan APBDnya untuk hal-hal yang bersifat lebih Produktif sesuai kewenangan yang dimiliki :</a:t>
            </a:r>
          </a:p>
          <a:p>
            <a:pPr marL="623888" indent="-198438" algn="just" fontAlgn="b">
              <a:spcBef>
                <a:spcPts val="300"/>
              </a:spcBef>
              <a:spcAft>
                <a:spcPts val="300"/>
              </a:spcAft>
              <a:buFont typeface="Arial" panose="020B0604020202020204" pitchFamily="34" charset="0"/>
              <a:buChar char="•"/>
            </a:pPr>
            <a:r>
              <a:rPr lang="nn-NO" sz="1600" b="1" dirty="0">
                <a:solidFill>
                  <a:srgbClr val="000000"/>
                </a:solidFill>
                <a:latin typeface="Maiandra GD" panose="020E0502030308020204" pitchFamily="34" charset="0"/>
                <a:cs typeface="Times New Roman" pitchFamily="18" charset="0"/>
              </a:rPr>
              <a:t>Dukungan cadangan beras dari Pemda melalui pembentukan  Cadangan Beras Pemerintah Daerah (CBPD) ataupun pengawasan stok.</a:t>
            </a:r>
          </a:p>
          <a:p>
            <a:pPr marL="623888" indent="-198438" algn="just" fontAlgn="b">
              <a:spcBef>
                <a:spcPts val="300"/>
              </a:spcBef>
              <a:spcAft>
                <a:spcPts val="300"/>
              </a:spcAft>
              <a:buFont typeface="Arial" panose="020B0604020202020204" pitchFamily="34" charset="0"/>
              <a:buChar char="•"/>
            </a:pPr>
            <a:r>
              <a:rPr lang="nn-NO" sz="1600" b="1" dirty="0">
                <a:solidFill>
                  <a:srgbClr val="000000"/>
                </a:solidFill>
                <a:latin typeface="Maiandra GD" panose="020E0502030308020204" pitchFamily="34" charset="0"/>
                <a:cs typeface="Times New Roman" pitchFamily="18" charset="0"/>
              </a:rPr>
              <a:t>Anggaran untuk Cadangan Pangan Pemda (antara lain untuk Operasi Pasar) dapat dialokasikan dalam pos Belanja Langsung APBD (Belanja Barang dan Jasa) sementara anggaran untuk Subsidi dan Pasar Murah dapat dialokasikan dalam pos Belanja Subsidi APBD</a:t>
            </a:r>
          </a:p>
          <a:p>
            <a:pPr marL="623888" indent="-198438" algn="just" fontAlgn="b">
              <a:spcBef>
                <a:spcPts val="300"/>
              </a:spcBef>
              <a:spcAft>
                <a:spcPts val="300"/>
              </a:spcAft>
              <a:buFont typeface="Arial" panose="020B0604020202020204" pitchFamily="34" charset="0"/>
              <a:buChar char="•"/>
            </a:pPr>
            <a:r>
              <a:rPr lang="nn-NO" sz="1600" b="1" dirty="0">
                <a:solidFill>
                  <a:srgbClr val="000000"/>
                </a:solidFill>
                <a:latin typeface="Maiandra GD" panose="020E0502030308020204" pitchFamily="34" charset="0"/>
                <a:cs typeface="Times New Roman" pitchFamily="18" charset="0"/>
              </a:rPr>
              <a:t>Mendorong peran BUMD dalam stabilisasi pangan</a:t>
            </a:r>
            <a:endParaRPr lang="id-ID" sz="1600" b="1" dirty="0">
              <a:latin typeface="Maiandra GD" panose="020E0502030308020204" pitchFamily="34" charset="0"/>
            </a:endParaRPr>
          </a:p>
        </p:txBody>
      </p:sp>
    </p:spTree>
    <p:extLst>
      <p:ext uri="{BB962C8B-B14F-4D97-AF65-F5344CB8AC3E}">
        <p14:creationId xmlns:p14="http://schemas.microsoft.com/office/powerpoint/2010/main" xmlns="" val="423318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6349" y="177939"/>
            <a:ext cx="10219267" cy="760413"/>
          </a:xfrm>
        </p:spPr>
        <p:txBody>
          <a:bodyPr>
            <a:normAutofit/>
          </a:bodyPr>
          <a:lstStyle/>
          <a:p>
            <a:r>
              <a:rPr lang="id-ID" altLang="id-ID" sz="3200" dirty="0">
                <a:solidFill>
                  <a:srgbClr val="C00000"/>
                </a:solidFill>
                <a:effectLst/>
                <a:latin typeface="Agency FB" pitchFamily="34" charset="0"/>
                <a:ea typeface="+mn-ea"/>
                <a:cs typeface="+mn-cs"/>
              </a:rPr>
              <a:t>PERKEMBANGAN PASOKAN DAN HARGA PANGAN (1)</a:t>
            </a:r>
          </a:p>
        </p:txBody>
      </p:sp>
      <p:sp>
        <p:nvSpPr>
          <p:cNvPr id="8" name="Rectangle 7"/>
          <p:cNvSpPr/>
          <p:nvPr/>
        </p:nvSpPr>
        <p:spPr bwMode="auto">
          <a:xfrm>
            <a:off x="239186" y="1740807"/>
            <a:ext cx="5624585" cy="5314949"/>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6339" tIns="66339" rIns="66339" bIns="66339" anchor="ctr" anchorCtr="1"/>
          <a:lstStyle/>
          <a:p>
            <a:pPr marL="315286" indent="-260580" algn="just">
              <a:spcBef>
                <a:spcPts val="600"/>
              </a:spcBef>
              <a:spcAft>
                <a:spcPts val="600"/>
              </a:spcAft>
              <a:buFont typeface="+mj-lt"/>
              <a:buAutoNum type="arabicPeriod"/>
              <a:defRPr/>
            </a:pPr>
            <a:r>
              <a:rPr lang="id-ID" sz="1500" dirty="0">
                <a:solidFill>
                  <a:prstClr val="black"/>
                </a:solidFill>
                <a:latin typeface="Maiandra GD" panose="020E0502030308020204" pitchFamily="34" charset="0"/>
                <a:cs typeface="Lao UI" panose="020B0502040204020203" pitchFamily="34" charset="0"/>
              </a:rPr>
              <a:t>Rata-rata harga komoditas pangan secara nasional (laporan BPS) bulan September 2016 (s.d Minggu I) pada umumnya mengalami penurunan dibandingkan bulan sebelumnya. </a:t>
            </a:r>
            <a:r>
              <a:rPr lang="id-ID" sz="1500" b="1" dirty="0">
                <a:solidFill>
                  <a:srgbClr val="0000FF"/>
                </a:solidFill>
                <a:latin typeface="Maiandra GD" panose="020E0502030308020204" pitchFamily="34" charset="0"/>
                <a:cs typeface="Lao UI" panose="020B0502040204020203" pitchFamily="34" charset="0"/>
              </a:rPr>
              <a:t>Harga komoditas yang naik di atas 1% antara lain cabe merah 28,36%; minytak goreng curah 3,10%; dan minyak goreng umum 1,59%. </a:t>
            </a:r>
          </a:p>
          <a:p>
            <a:pPr marL="315286" indent="-260580" algn="just">
              <a:spcBef>
                <a:spcPts val="600"/>
              </a:spcBef>
              <a:spcAft>
                <a:spcPts val="600"/>
              </a:spcAft>
              <a:buFont typeface="+mj-lt"/>
              <a:buAutoNum type="arabicPeriod"/>
              <a:defRPr/>
            </a:pPr>
            <a:r>
              <a:rPr lang="id-ID" altLang="id-ID" sz="1500" dirty="0">
                <a:solidFill>
                  <a:srgbClr val="000000"/>
                </a:solidFill>
                <a:latin typeface="Maiandra GD" panose="020E0502030308020204" pitchFamily="34" charset="0"/>
                <a:ea typeface="Lao UI" pitchFamily="34" charset="0"/>
                <a:cs typeface="Lao UI" pitchFamily="34" charset="0"/>
              </a:rPr>
              <a:t>Rata-rata </a:t>
            </a:r>
            <a:r>
              <a:rPr lang="id-ID" altLang="id-ID" sz="1500" b="1" dirty="0">
                <a:solidFill>
                  <a:srgbClr val="0000FF"/>
                </a:solidFill>
                <a:latin typeface="Maiandra GD" panose="020E0502030308020204" pitchFamily="34" charset="0"/>
                <a:cs typeface="Lao UI" panose="020B0502040204020203" pitchFamily="34" charset="0"/>
              </a:rPr>
              <a:t>pasokan beras ke PIBC </a:t>
            </a:r>
            <a:r>
              <a:rPr lang="id-ID" altLang="id-ID" sz="1500" dirty="0">
                <a:solidFill>
                  <a:srgbClr val="000000"/>
                </a:solidFill>
                <a:latin typeface="Maiandra GD" panose="020E0502030308020204" pitchFamily="34" charset="0"/>
                <a:ea typeface="Lao UI" pitchFamily="34" charset="0"/>
                <a:cs typeface="Lao UI" pitchFamily="34" charset="0"/>
              </a:rPr>
              <a:t>pada bulan September 2016 (s.d tanggal 8) naik 37,96% bila dibandingkan dengan periode yang sama tahun sebelumnya. Stok beras di PIBC per tanggal </a:t>
            </a:r>
            <a:r>
              <a:rPr lang="id-ID" sz="1500" dirty="0">
                <a:solidFill>
                  <a:prstClr val="black"/>
                </a:solidFill>
                <a:latin typeface="Maiandra GD" panose="020E0502030308020204" pitchFamily="34" charset="0"/>
                <a:cs typeface="Lao UI" panose="020B0502040204020203" pitchFamily="34" charset="0"/>
              </a:rPr>
              <a:t>8 September 2016 </a:t>
            </a:r>
            <a:r>
              <a:rPr lang="id-ID" altLang="id-ID" sz="1500" dirty="0">
                <a:solidFill>
                  <a:srgbClr val="000000"/>
                </a:solidFill>
                <a:latin typeface="Maiandra GD" panose="020E0502030308020204" pitchFamily="34" charset="0"/>
                <a:ea typeface="Lao UI" pitchFamily="34" charset="0"/>
                <a:cs typeface="Lao UI" pitchFamily="34" charset="0"/>
              </a:rPr>
              <a:t>sebesar </a:t>
            </a:r>
            <a:r>
              <a:rPr lang="id-ID" altLang="id-ID" sz="1500" b="1" dirty="0">
                <a:solidFill>
                  <a:srgbClr val="0000FF"/>
                </a:solidFill>
                <a:latin typeface="Maiandra GD" panose="020E0502030308020204" pitchFamily="34" charset="0"/>
                <a:cs typeface="Lao UI" panose="020B0502040204020203" pitchFamily="34" charset="0"/>
              </a:rPr>
              <a:t>43.024 ton </a:t>
            </a:r>
            <a:r>
              <a:rPr lang="id-ID" altLang="id-ID" sz="1500" dirty="0">
                <a:solidFill>
                  <a:srgbClr val="000000"/>
                </a:solidFill>
                <a:latin typeface="Maiandra GD" panose="020E0502030308020204" pitchFamily="34" charset="0"/>
                <a:ea typeface="Lao UI" pitchFamily="34" charset="0"/>
                <a:cs typeface="Lao UI" pitchFamily="34" charset="0"/>
              </a:rPr>
              <a:t>masih di atas stok normal (30.000 ton) dan </a:t>
            </a:r>
            <a:r>
              <a:rPr lang="id-ID" altLang="id-ID" sz="1500" b="1" dirty="0">
                <a:solidFill>
                  <a:srgbClr val="0000FF"/>
                </a:solidFill>
                <a:latin typeface="Maiandra GD" panose="020E0502030308020204" pitchFamily="34" charset="0"/>
                <a:cs typeface="Lao UI" panose="020B0502040204020203" pitchFamily="34" charset="0"/>
              </a:rPr>
              <a:t>diperkirakan cukup untuk memenuhi kebutuhan DKI Jakarta selama ± 14 hari ke depan</a:t>
            </a:r>
            <a:r>
              <a:rPr lang="id-ID" altLang="id-ID" sz="1500" b="1" dirty="0">
                <a:solidFill>
                  <a:srgbClr val="FF0000"/>
                </a:solidFill>
                <a:latin typeface="Maiandra GD" panose="020E0502030308020204" pitchFamily="34" charset="0"/>
                <a:ea typeface="Lao UI" pitchFamily="34" charset="0"/>
                <a:cs typeface="Lao UI" pitchFamily="34" charset="0"/>
              </a:rPr>
              <a:t>. </a:t>
            </a:r>
          </a:p>
          <a:p>
            <a:pPr marL="315286" indent="-260580" algn="just">
              <a:spcBef>
                <a:spcPts val="600"/>
              </a:spcBef>
              <a:spcAft>
                <a:spcPts val="600"/>
              </a:spcAft>
              <a:buFont typeface="+mj-lt"/>
              <a:buAutoNum type="arabicPeriod"/>
              <a:defRPr/>
            </a:pPr>
            <a:r>
              <a:rPr lang="id-ID" sz="1500" dirty="0"/>
              <a:t>Pasokan Cabe di Pasar Induk Kramat Jati pada 9 September 2016 sebesar 91 ton, naik 26,39% dari pasokan sehari sebelumnya </a:t>
            </a:r>
            <a:r>
              <a:rPr lang="id-ID" sz="1500" dirty="0">
                <a:solidFill>
                  <a:prstClr val="black"/>
                </a:solidFill>
                <a:latin typeface="Maiandra GD" panose="020E0502030308020204" pitchFamily="34" charset="0"/>
                <a:cs typeface="Lao UI" panose="020B0502040204020203" pitchFamily="34" charset="0"/>
              </a:rPr>
              <a:t>sebesar 72 ton. Pasokan rata-rata Cabe dalam seminggu terakhir sebesar 95 ton/hari. Pasokan tersebut berada </a:t>
            </a:r>
            <a:r>
              <a:rPr lang="id-ID" sz="1500" b="1" dirty="0">
                <a:solidFill>
                  <a:srgbClr val="0000FF"/>
                </a:solidFill>
                <a:latin typeface="Maiandra GD" panose="020E0502030308020204" pitchFamily="34" charset="0"/>
                <a:cs typeface="Lao UI" panose="020B0502040204020203" pitchFamily="34" charset="0"/>
              </a:rPr>
              <a:t>di bawah jumlah pasokan normal</a:t>
            </a:r>
            <a:r>
              <a:rPr lang="id-ID" sz="1500" b="1" dirty="0">
                <a:solidFill>
                  <a:srgbClr val="FF0000"/>
                </a:solidFill>
                <a:latin typeface="Maiandra GD" panose="020E0502030308020204" pitchFamily="34" charset="0"/>
                <a:cs typeface="Lao UI" panose="020B0502040204020203" pitchFamily="34" charset="0"/>
              </a:rPr>
              <a:t> </a:t>
            </a:r>
            <a:r>
              <a:rPr lang="id-ID" sz="1500" dirty="0">
                <a:solidFill>
                  <a:prstClr val="black"/>
                </a:solidFill>
                <a:latin typeface="Maiandra GD" panose="020E0502030308020204" pitchFamily="34" charset="0"/>
                <a:cs typeface="Lao UI" panose="020B0502040204020203" pitchFamily="34" charset="0"/>
              </a:rPr>
              <a:t>yang berkisar 150-200 ton/hari.</a:t>
            </a:r>
          </a:p>
          <a:p>
            <a:pPr marL="315286" indent="-260580" algn="just">
              <a:spcBef>
                <a:spcPts val="600"/>
              </a:spcBef>
              <a:spcAft>
                <a:spcPts val="600"/>
              </a:spcAft>
              <a:buFont typeface="+mj-lt"/>
              <a:buAutoNum type="arabicPeriod"/>
              <a:defRPr/>
            </a:pPr>
            <a:r>
              <a:rPr lang="id-ID" sz="1500" dirty="0">
                <a:solidFill>
                  <a:prstClr val="black"/>
                </a:solidFill>
                <a:latin typeface="Maiandra GD" panose="020E0502030308020204" pitchFamily="34" charset="0"/>
                <a:cs typeface="Lao UI" panose="020B0502040204020203" pitchFamily="34" charset="0"/>
              </a:rPr>
              <a:t>Pasokan Bawang Merah di Pasar Induk Kramat Jati pada 9 September 2016 sebesar 70 ton. Pasokan rata-rata Bawang Merah dalam seminggu terakhir sebesar 80 ton/hari. Pasokan tersebut </a:t>
            </a:r>
            <a:r>
              <a:rPr lang="id-ID" sz="1500" b="1" dirty="0">
                <a:solidFill>
                  <a:srgbClr val="0000FF"/>
                </a:solidFill>
                <a:latin typeface="Maiandra GD" panose="020E0502030308020204" pitchFamily="34" charset="0"/>
                <a:cs typeface="Lao UI" panose="020B0502040204020203" pitchFamily="34" charset="0"/>
              </a:rPr>
              <a:t>berada di bawah jumlah pasokan normal </a:t>
            </a:r>
            <a:r>
              <a:rPr lang="id-ID" sz="1500" dirty="0">
                <a:solidFill>
                  <a:prstClr val="black"/>
                </a:solidFill>
                <a:latin typeface="Maiandra GD" panose="020E0502030308020204" pitchFamily="34" charset="0"/>
                <a:cs typeface="Lao UI" panose="020B0502040204020203" pitchFamily="34" charset="0"/>
              </a:rPr>
              <a:t>yang berkisar 85-100 ton/hari.</a:t>
            </a:r>
          </a:p>
          <a:p>
            <a:pPr marL="315286" indent="-260580" algn="just">
              <a:spcBef>
                <a:spcPts val="600"/>
              </a:spcBef>
              <a:spcAft>
                <a:spcPts val="600"/>
              </a:spcAft>
              <a:buFont typeface="+mj-lt"/>
              <a:buAutoNum type="arabicPeriod"/>
              <a:defRPr/>
            </a:pPr>
            <a:endParaRPr lang="id-ID" sz="1500" dirty="0">
              <a:solidFill>
                <a:prstClr val="black"/>
              </a:solidFill>
              <a:latin typeface="Maiandra GD" panose="020E0502030308020204" pitchFamily="34" charset="0"/>
              <a:cs typeface="Lao UI" panose="020B0502040204020203" pitchFamily="34" charset="0"/>
            </a:endParaRPr>
          </a:p>
          <a:p>
            <a:pPr marL="315286" indent="-260580" algn="just">
              <a:spcBef>
                <a:spcPts val="600"/>
              </a:spcBef>
              <a:spcAft>
                <a:spcPts val="600"/>
              </a:spcAft>
              <a:buFont typeface="+mj-lt"/>
              <a:buAutoNum type="arabicPeriod"/>
              <a:defRPr/>
            </a:pPr>
            <a:endParaRPr lang="id-ID" altLang="id-ID" sz="1500" b="1" dirty="0">
              <a:solidFill>
                <a:srgbClr val="FF0000"/>
              </a:solidFill>
              <a:latin typeface="Maiandra GD" panose="020E0502030308020204" pitchFamily="34" charset="0"/>
              <a:ea typeface="Lao UI" pitchFamily="34" charset="0"/>
              <a:cs typeface="Lao UI" pitchFamily="34" charset="0"/>
            </a:endParaRPr>
          </a:p>
          <a:p>
            <a:pPr marL="315286" indent="-260580" algn="just">
              <a:spcBef>
                <a:spcPts val="600"/>
              </a:spcBef>
              <a:spcAft>
                <a:spcPts val="600"/>
              </a:spcAft>
              <a:buFont typeface="+mj-lt"/>
              <a:buAutoNum type="arabicPeriod"/>
              <a:defRPr/>
            </a:pPr>
            <a:endParaRPr lang="id-ID" sz="1500" b="1" dirty="0">
              <a:solidFill>
                <a:srgbClr val="FF0000"/>
              </a:solidFill>
              <a:latin typeface="Maiandra GD" panose="020E0502030308020204" pitchFamily="34" charset="0"/>
              <a:ea typeface="MS PGothic" charset="-128"/>
              <a:cs typeface="Arial" panose="020B0604020202020204" pitchFamily="34" charset="0"/>
            </a:endParaRPr>
          </a:p>
        </p:txBody>
      </p:sp>
      <p:sp>
        <p:nvSpPr>
          <p:cNvPr id="7" name="Slide Number Placeholder 4"/>
          <p:cNvSpPr txBox="1">
            <a:spLocks/>
          </p:cNvSpPr>
          <p:nvPr/>
        </p:nvSpPr>
        <p:spPr>
          <a:xfrm>
            <a:off x="11616183" y="6487796"/>
            <a:ext cx="533875" cy="365125"/>
          </a:xfrm>
          <a:prstGeom prst="rect">
            <a:avLst/>
          </a:prstGeom>
        </p:spPr>
        <p:txBody>
          <a:bodyPr anchor="b"/>
          <a:lstStyle>
            <a:defPPr>
              <a:defRPr lang="id-ID"/>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6" algn="l" defTabSz="914172" rtl="0" eaLnBrk="1" latinLnBrk="0" hangingPunct="1">
              <a:defRPr sz="1800" kern="1200">
                <a:solidFill>
                  <a:schemeClr val="tx1"/>
                </a:solidFill>
                <a:latin typeface="+mn-lt"/>
                <a:ea typeface="+mn-ea"/>
                <a:cs typeface="+mn-cs"/>
              </a:defRPr>
            </a:lvl5pPr>
            <a:lvl6pPr marL="2285431" algn="l" defTabSz="914172" rtl="0" eaLnBrk="1" latinLnBrk="0" hangingPunct="1">
              <a:defRPr sz="1800" kern="1200">
                <a:solidFill>
                  <a:schemeClr val="tx1"/>
                </a:solidFill>
                <a:latin typeface="+mn-lt"/>
                <a:ea typeface="+mn-ea"/>
                <a:cs typeface="+mn-cs"/>
              </a:defRPr>
            </a:lvl6pPr>
            <a:lvl7pPr marL="2742518" algn="l" defTabSz="914172" rtl="0" eaLnBrk="1" latinLnBrk="0" hangingPunct="1">
              <a:defRPr sz="1800" kern="1200">
                <a:solidFill>
                  <a:schemeClr val="tx1"/>
                </a:solidFill>
                <a:latin typeface="+mn-lt"/>
                <a:ea typeface="+mn-ea"/>
                <a:cs typeface="+mn-cs"/>
              </a:defRPr>
            </a:lvl7pPr>
            <a:lvl8pPr marL="3199604" algn="l" defTabSz="914172" rtl="0" eaLnBrk="1" latinLnBrk="0" hangingPunct="1">
              <a:defRPr sz="1800" kern="1200">
                <a:solidFill>
                  <a:schemeClr val="tx1"/>
                </a:solidFill>
                <a:latin typeface="+mn-lt"/>
                <a:ea typeface="+mn-ea"/>
                <a:cs typeface="+mn-cs"/>
              </a:defRPr>
            </a:lvl8pPr>
            <a:lvl9pPr marL="3656691" algn="l" defTabSz="914172" rtl="0" eaLnBrk="1" latinLnBrk="0" hangingPunct="1">
              <a:defRPr sz="1800" kern="1200">
                <a:solidFill>
                  <a:schemeClr val="tx1"/>
                </a:solidFill>
                <a:latin typeface="+mn-lt"/>
                <a:ea typeface="+mn-ea"/>
                <a:cs typeface="+mn-cs"/>
              </a:defRPr>
            </a:lvl9pPr>
          </a:lstStyle>
          <a:p>
            <a:fld id="{828D68F2-15AD-CF40-B1AF-9323FCB4E4AE}" type="slidenum">
              <a:rPr lang="en-US" sz="1000" smtClean="0">
                <a:solidFill>
                  <a:prstClr val="black"/>
                </a:solidFill>
              </a:rPr>
              <a:pPr/>
              <a:t>22</a:t>
            </a:fld>
            <a:endParaRPr lang="en-US" sz="1000" dirty="0">
              <a:solidFill>
                <a:prstClr val="black"/>
              </a:solidFill>
            </a:endParaRPr>
          </a:p>
        </p:txBody>
      </p:sp>
      <p:sp>
        <p:nvSpPr>
          <p:cNvPr id="2" name="Rectangle 1"/>
          <p:cNvSpPr/>
          <p:nvPr/>
        </p:nvSpPr>
        <p:spPr>
          <a:xfrm>
            <a:off x="5863771" y="938352"/>
            <a:ext cx="5752412" cy="4078039"/>
          </a:xfrm>
          <a:prstGeom prst="rect">
            <a:avLst/>
          </a:prstGeom>
        </p:spPr>
        <p:txBody>
          <a:bodyPr wrap="square">
            <a:spAutoFit/>
          </a:bodyPr>
          <a:lstStyle/>
          <a:p>
            <a:pPr marL="397521" indent="-342813" algn="just">
              <a:buFont typeface="+mj-lt"/>
              <a:buAutoNum type="arabicPeriod" startAt="5"/>
              <a:defRPr/>
            </a:pPr>
            <a:r>
              <a:rPr lang="id-ID" sz="1400" dirty="0">
                <a:solidFill>
                  <a:prstClr val="black"/>
                </a:solidFill>
                <a:latin typeface="Maiandra GD" panose="020E0502030308020204" pitchFamily="34" charset="0"/>
                <a:cs typeface="Lao UI" panose="020B0502040204020203" pitchFamily="34" charset="0"/>
              </a:rPr>
              <a:t>Pasokan Bawang Putih di Pasar Induk Kramat Jati pada 9 September 2016 sebesar 12 ton. Pasokan Bawang Putih rata-rata dalam seminggu terakhir sebesar 12 ton/hari. Pasokan tersebut </a:t>
            </a:r>
            <a:r>
              <a:rPr lang="id-ID" sz="1400" b="1" dirty="0">
                <a:solidFill>
                  <a:srgbClr val="FF0000"/>
                </a:solidFill>
                <a:latin typeface="Maiandra GD" panose="020E0502030308020204" pitchFamily="34" charset="0"/>
                <a:cs typeface="Lao UI" panose="020B0502040204020203" pitchFamily="34" charset="0"/>
              </a:rPr>
              <a:t>berada</a:t>
            </a:r>
            <a:r>
              <a:rPr lang="id-ID" sz="1400" dirty="0">
                <a:solidFill>
                  <a:prstClr val="black"/>
                </a:solidFill>
                <a:latin typeface="Maiandra GD" panose="020E0502030308020204" pitchFamily="34" charset="0"/>
                <a:cs typeface="Lao UI" panose="020B0502040204020203" pitchFamily="34" charset="0"/>
              </a:rPr>
              <a:t> </a:t>
            </a:r>
            <a:r>
              <a:rPr lang="id-ID" sz="1400" b="1" dirty="0">
                <a:solidFill>
                  <a:srgbClr val="FF0000"/>
                </a:solidFill>
                <a:latin typeface="Maiandra GD" panose="020E0502030308020204" pitchFamily="34" charset="0"/>
                <a:cs typeface="Lao UI" panose="020B0502040204020203" pitchFamily="34" charset="0"/>
              </a:rPr>
              <a:t>di bawah jumlah pasokan normal </a:t>
            </a:r>
            <a:r>
              <a:rPr lang="id-ID" sz="1400" dirty="0">
                <a:solidFill>
                  <a:prstClr val="black"/>
                </a:solidFill>
                <a:latin typeface="Maiandra GD" panose="020E0502030308020204" pitchFamily="34" charset="0"/>
                <a:cs typeface="Lao UI" panose="020B0502040204020203" pitchFamily="34" charset="0"/>
              </a:rPr>
              <a:t>yang berkisar 15-20 ton/hari.</a:t>
            </a:r>
          </a:p>
          <a:p>
            <a:pPr marL="397521" indent="-342813" algn="just">
              <a:buFont typeface="+mj-lt"/>
              <a:buAutoNum type="arabicPeriod" startAt="5"/>
              <a:defRPr/>
            </a:pPr>
            <a:endParaRPr lang="id-ID" sz="1400" dirty="0">
              <a:solidFill>
                <a:prstClr val="black"/>
              </a:solidFill>
              <a:latin typeface="Maiandra GD" panose="020E0502030308020204" pitchFamily="34" charset="0"/>
              <a:cs typeface="Lao UI" panose="020B0502040204020203" pitchFamily="34" charset="0"/>
            </a:endParaRPr>
          </a:p>
          <a:p>
            <a:pPr algn="just">
              <a:spcBef>
                <a:spcPts val="600"/>
              </a:spcBef>
              <a:spcAft>
                <a:spcPts val="600"/>
              </a:spcAft>
              <a:defRPr/>
            </a:pPr>
            <a:r>
              <a:rPr lang="id-ID" sz="1400" b="1" dirty="0">
                <a:solidFill>
                  <a:prstClr val="black"/>
                </a:solidFill>
                <a:latin typeface="Cambria" panose="02040503050406030204" pitchFamily="18" charset="0"/>
                <a:cs typeface="Lao UI" panose="020B0502040204020203" pitchFamily="34" charset="0"/>
              </a:rPr>
              <a:t>6.     </a:t>
            </a:r>
            <a:r>
              <a:rPr lang="id-ID" sz="1400" b="1" dirty="0">
                <a:solidFill>
                  <a:prstClr val="black"/>
                </a:solidFill>
                <a:latin typeface="Maiandra GD" panose="020E0502030308020204" pitchFamily="34" charset="0"/>
                <a:cs typeface="Lao UI" panose="020B0502040204020203" pitchFamily="34" charset="0"/>
              </a:rPr>
              <a:t>Manajerial BULOG (8 September 2016)</a:t>
            </a:r>
          </a:p>
          <a:p>
            <a:pPr marL="588823" indent="-259139" algn="just">
              <a:spcBef>
                <a:spcPts val="600"/>
              </a:spcBef>
              <a:spcAft>
                <a:spcPts val="600"/>
              </a:spcAft>
              <a:buFont typeface="Wingdings" panose="05000000000000000000" pitchFamily="2" charset="2"/>
              <a:buChar char="§"/>
              <a:defRPr/>
            </a:pPr>
            <a:r>
              <a:rPr lang="id-ID" sz="1400" b="1" dirty="0">
                <a:solidFill>
                  <a:srgbClr val="0000FF"/>
                </a:solidFill>
                <a:latin typeface="Maiandra GD" panose="020E0502030308020204" pitchFamily="34" charset="0"/>
                <a:cs typeface="Lao UI" panose="020B0502040204020203" pitchFamily="34" charset="0"/>
              </a:rPr>
              <a:t>Pengadaan</a:t>
            </a:r>
            <a:r>
              <a:rPr lang="id-ID" sz="1400" dirty="0">
                <a:solidFill>
                  <a:prstClr val="black"/>
                </a:solidFill>
                <a:latin typeface="Maiandra GD" panose="020E0502030308020204" pitchFamily="34" charset="0"/>
                <a:cs typeface="Lao UI" panose="020B0502040204020203" pitchFamily="34" charset="0"/>
              </a:rPr>
              <a:t> beras PSO sebesar </a:t>
            </a:r>
            <a:r>
              <a:rPr lang="id-ID" sz="1400" b="1" dirty="0">
                <a:solidFill>
                  <a:srgbClr val="0000FF"/>
                </a:solidFill>
                <a:latin typeface="Maiandra GD" panose="020E0502030308020204" pitchFamily="34" charset="0"/>
                <a:cs typeface="Lao UI" panose="020B0502040204020203" pitchFamily="34" charset="0"/>
              </a:rPr>
              <a:t>2.322.429 ton</a:t>
            </a:r>
            <a:r>
              <a:rPr lang="id-ID" sz="1400" dirty="0">
                <a:solidFill>
                  <a:prstClr val="black"/>
                </a:solidFill>
                <a:latin typeface="Maiandra GD" panose="020E0502030308020204" pitchFamily="34" charset="0"/>
                <a:cs typeface="Lao UI" panose="020B0502040204020203" pitchFamily="34" charset="0"/>
              </a:rPr>
              <a:t> (72,58% dari target sampai dengan bulan Desember 2016). </a:t>
            </a:r>
          </a:p>
          <a:p>
            <a:pPr marL="588823" indent="-259139" algn="just">
              <a:spcBef>
                <a:spcPts val="600"/>
              </a:spcBef>
              <a:spcAft>
                <a:spcPts val="600"/>
              </a:spcAft>
              <a:buFont typeface="Wingdings" panose="05000000000000000000" pitchFamily="2" charset="2"/>
              <a:buChar char="§"/>
              <a:defRPr/>
            </a:pPr>
            <a:r>
              <a:rPr lang="id-ID" sz="1400" b="1" dirty="0">
                <a:solidFill>
                  <a:srgbClr val="0000FF"/>
                </a:solidFill>
                <a:latin typeface="Maiandra GD" panose="020E0502030308020204" pitchFamily="34" charset="0"/>
              </a:rPr>
              <a:t>Pengadaan beras LN</a:t>
            </a:r>
            <a:r>
              <a:rPr lang="id-ID" sz="1400" dirty="0">
                <a:solidFill>
                  <a:prstClr val="black"/>
                </a:solidFill>
                <a:latin typeface="Maiandra GD" panose="020E0502030308020204" pitchFamily="34" charset="0"/>
              </a:rPr>
              <a:t> sebesar </a:t>
            </a:r>
            <a:r>
              <a:rPr lang="en-US" sz="1400" b="1" dirty="0">
                <a:solidFill>
                  <a:srgbClr val="0000FF"/>
                </a:solidFill>
                <a:latin typeface="Maiandra GD" panose="020E0502030308020204" pitchFamily="34" charset="0"/>
              </a:rPr>
              <a:t>676.695 </a:t>
            </a:r>
            <a:r>
              <a:rPr lang="id-ID" sz="1400" b="1" dirty="0">
                <a:solidFill>
                  <a:srgbClr val="0000FF"/>
                </a:solidFill>
                <a:latin typeface="Maiandra GD" panose="020E0502030308020204" pitchFamily="34" charset="0"/>
              </a:rPr>
              <a:t>ton </a:t>
            </a:r>
            <a:r>
              <a:rPr lang="id-ID" sz="1400" dirty="0">
                <a:solidFill>
                  <a:prstClr val="black"/>
                </a:solidFill>
                <a:latin typeface="Maiandra GD" panose="020E0502030308020204" pitchFamily="34" charset="0"/>
              </a:rPr>
              <a:t>berasal dari Vietnam (broken 15%: </a:t>
            </a:r>
            <a:r>
              <a:rPr lang="en-US" sz="1400" dirty="0">
                <a:solidFill>
                  <a:prstClr val="black"/>
                </a:solidFill>
                <a:latin typeface="Maiandra GD" panose="020E0502030308020204" pitchFamily="34" charset="0"/>
              </a:rPr>
              <a:t>313.500 </a:t>
            </a:r>
            <a:r>
              <a:rPr lang="id-ID" sz="1400" dirty="0">
                <a:solidFill>
                  <a:prstClr val="black"/>
                </a:solidFill>
                <a:latin typeface="Maiandra GD" panose="020E0502030308020204" pitchFamily="34" charset="0"/>
              </a:rPr>
              <a:t>ton; broken 5%: </a:t>
            </a:r>
            <a:r>
              <a:rPr lang="en-US" sz="1400" dirty="0">
                <a:solidFill>
                  <a:prstClr val="black"/>
                </a:solidFill>
                <a:latin typeface="Maiandra GD" panose="020E0502030308020204" pitchFamily="34" charset="0"/>
              </a:rPr>
              <a:t>88.300</a:t>
            </a:r>
            <a:r>
              <a:rPr lang="id-ID" sz="1400" dirty="0">
                <a:solidFill>
                  <a:prstClr val="black"/>
                </a:solidFill>
                <a:latin typeface="Maiandra GD" panose="020E0502030308020204" pitchFamily="34" charset="0"/>
              </a:rPr>
              <a:t> ton) dan Thailand (broken 15%: </a:t>
            </a:r>
            <a:r>
              <a:rPr lang="en-US" sz="1400" dirty="0">
                <a:solidFill>
                  <a:prstClr val="black"/>
                </a:solidFill>
                <a:latin typeface="Maiandra GD" panose="020E0502030308020204" pitchFamily="34" charset="0"/>
              </a:rPr>
              <a:t>211.120</a:t>
            </a:r>
            <a:r>
              <a:rPr lang="id-ID" sz="1400" dirty="0">
                <a:solidFill>
                  <a:prstClr val="black"/>
                </a:solidFill>
                <a:latin typeface="Maiandra GD" panose="020E0502030308020204" pitchFamily="34" charset="0"/>
              </a:rPr>
              <a:t> ton; broken 5%: </a:t>
            </a:r>
            <a:r>
              <a:rPr lang="en-US" sz="1400" dirty="0">
                <a:solidFill>
                  <a:prstClr val="black"/>
                </a:solidFill>
                <a:latin typeface="Maiandra GD" panose="020E0502030308020204" pitchFamily="34" charset="0"/>
              </a:rPr>
              <a:t>50.000</a:t>
            </a:r>
            <a:r>
              <a:rPr lang="id-ID" sz="1400" dirty="0">
                <a:solidFill>
                  <a:prstClr val="black"/>
                </a:solidFill>
                <a:latin typeface="Maiandra GD" panose="020E0502030308020204" pitchFamily="34" charset="0"/>
              </a:rPr>
              <a:t> ton) serta Myanmar (broken 15%: 13.775 ton).</a:t>
            </a:r>
          </a:p>
          <a:p>
            <a:pPr marL="588823" indent="-259139" algn="just">
              <a:spcBef>
                <a:spcPts val="600"/>
              </a:spcBef>
              <a:spcAft>
                <a:spcPts val="600"/>
              </a:spcAft>
              <a:buFont typeface="Wingdings" panose="05000000000000000000" pitchFamily="2" charset="2"/>
              <a:buChar char="§"/>
              <a:defRPr/>
            </a:pPr>
            <a:r>
              <a:rPr lang="id-ID" sz="1400" b="1" dirty="0">
                <a:solidFill>
                  <a:srgbClr val="0000FF"/>
                </a:solidFill>
                <a:latin typeface="Maiandra GD" panose="020E0502030308020204" pitchFamily="34" charset="0"/>
              </a:rPr>
              <a:t>Stok beras </a:t>
            </a:r>
            <a:r>
              <a:rPr lang="id-ID" sz="1400" dirty="0">
                <a:solidFill>
                  <a:prstClr val="black"/>
                </a:solidFill>
                <a:latin typeface="Maiandra GD" panose="020E0502030308020204" pitchFamily="34" charset="0"/>
              </a:rPr>
              <a:t>BULOG sebesar </a:t>
            </a:r>
            <a:r>
              <a:rPr lang="id-ID" sz="1400" b="1" dirty="0">
                <a:solidFill>
                  <a:srgbClr val="0000FF"/>
                </a:solidFill>
                <a:latin typeface="Maiandra GD" panose="020E0502030308020204" pitchFamily="34" charset="0"/>
              </a:rPr>
              <a:t>1.998.699 ton </a:t>
            </a:r>
            <a:r>
              <a:rPr lang="id-ID" sz="1400" dirty="0">
                <a:solidFill>
                  <a:prstClr val="black"/>
                </a:solidFill>
                <a:latin typeface="Maiandra GD" panose="020E0502030308020204" pitchFamily="34" charset="0"/>
              </a:rPr>
              <a:t>(ketahanan stok: </a:t>
            </a:r>
            <a:r>
              <a:rPr lang="id-ID" sz="1400" b="1" dirty="0">
                <a:solidFill>
                  <a:srgbClr val="0000FF"/>
                </a:solidFill>
                <a:latin typeface="Maiandra GD" panose="020E0502030308020204" pitchFamily="34" charset="0"/>
              </a:rPr>
              <a:t>7,22 bulan</a:t>
            </a:r>
            <a:r>
              <a:rPr lang="id-ID" sz="1400" dirty="0">
                <a:solidFill>
                  <a:prstClr val="black"/>
                </a:solidFill>
                <a:latin typeface="Maiandra GD" panose="020E0502030308020204" pitchFamily="34" charset="0"/>
              </a:rPr>
              <a:t>) terdiri dari stok PSO sebesar </a:t>
            </a:r>
            <a:r>
              <a:rPr lang="id-ID" sz="1400" b="1" dirty="0">
                <a:solidFill>
                  <a:srgbClr val="0000FF"/>
                </a:solidFill>
                <a:latin typeface="Maiandra GD" panose="020E0502030308020204" pitchFamily="34" charset="0"/>
              </a:rPr>
              <a:t>1.812.518 ton</a:t>
            </a:r>
            <a:r>
              <a:rPr lang="id-ID" sz="1400" dirty="0">
                <a:solidFill>
                  <a:prstClr val="black"/>
                </a:solidFill>
                <a:latin typeface="Maiandra GD" panose="020E0502030308020204" pitchFamily="34" charset="0"/>
              </a:rPr>
              <a:t> (termasuk CBP: </a:t>
            </a:r>
            <a:r>
              <a:rPr lang="id-ID" sz="1400" b="1" dirty="0">
                <a:solidFill>
                  <a:srgbClr val="0000FF"/>
                </a:solidFill>
                <a:latin typeface="Maiandra GD" panose="020E0502030308020204" pitchFamily="34" charset="0"/>
              </a:rPr>
              <a:t>39.242 ton</a:t>
            </a:r>
            <a:r>
              <a:rPr lang="id-ID" sz="1400" dirty="0">
                <a:solidFill>
                  <a:prstClr val="black"/>
                </a:solidFill>
                <a:latin typeface="Maiandra GD" panose="020E0502030308020204" pitchFamily="34" charset="0"/>
              </a:rPr>
              <a:t>) dan stok komersil sebesar </a:t>
            </a:r>
            <a:r>
              <a:rPr lang="id-ID" sz="1400" b="1" dirty="0">
                <a:solidFill>
                  <a:srgbClr val="0000FF"/>
                </a:solidFill>
                <a:latin typeface="Cambria" panose="02040503050406030204" pitchFamily="18" charset="0"/>
              </a:rPr>
              <a:t>186.181 ton</a:t>
            </a:r>
            <a:r>
              <a:rPr lang="id-ID" sz="1400" dirty="0">
                <a:solidFill>
                  <a:prstClr val="black"/>
                </a:solidFill>
                <a:latin typeface="Cambria" panose="02040503050406030204" pitchFamily="18" charset="0"/>
              </a:rPr>
              <a:t>.</a:t>
            </a:r>
            <a:endParaRPr lang="id-ID" sz="1400" dirty="0">
              <a:solidFill>
                <a:prstClr val="black"/>
              </a:solidFill>
              <a:latin typeface="Maiandra GD" panose="020E0502030308020204" pitchFamily="34" charset="0"/>
              <a:cs typeface="Lao UI" panose="020B0502040204020203" pitchFamily="34" charset="0"/>
            </a:endParaRPr>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260"/>
            <a:ext cx="1328738" cy="1265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587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55784639"/>
              </p:ext>
            </p:extLst>
          </p:nvPr>
        </p:nvGraphicFramePr>
        <p:xfrm>
          <a:off x="360820" y="1525314"/>
          <a:ext cx="11640389" cy="2149344"/>
        </p:xfrm>
        <a:graphic>
          <a:graphicData uri="http://schemas.openxmlformats.org/drawingml/2006/table">
            <a:tbl>
              <a:tblPr/>
              <a:tblGrid>
                <a:gridCol w="1366654">
                  <a:extLst>
                    <a:ext uri="{9D8B030D-6E8A-4147-A177-3AD203B41FA5}">
                      <a16:colId xmlns:a16="http://schemas.microsoft.com/office/drawing/2014/main" xmlns="" val="20000"/>
                    </a:ext>
                  </a:extLst>
                </a:gridCol>
                <a:gridCol w="871988">
                  <a:extLst>
                    <a:ext uri="{9D8B030D-6E8A-4147-A177-3AD203B41FA5}">
                      <a16:colId xmlns:a16="http://schemas.microsoft.com/office/drawing/2014/main" xmlns="" val="20001"/>
                    </a:ext>
                  </a:extLst>
                </a:gridCol>
                <a:gridCol w="1067736">
                  <a:extLst>
                    <a:ext uri="{9D8B030D-6E8A-4147-A177-3AD203B41FA5}">
                      <a16:colId xmlns:a16="http://schemas.microsoft.com/office/drawing/2014/main" xmlns="" val="20002"/>
                    </a:ext>
                  </a:extLst>
                </a:gridCol>
                <a:gridCol w="600925">
                  <a:extLst>
                    <a:ext uri="{9D8B030D-6E8A-4147-A177-3AD203B41FA5}">
                      <a16:colId xmlns:a16="http://schemas.microsoft.com/office/drawing/2014/main" xmlns="" val="20003"/>
                    </a:ext>
                  </a:extLst>
                </a:gridCol>
                <a:gridCol w="919171">
                  <a:extLst>
                    <a:ext uri="{9D8B030D-6E8A-4147-A177-3AD203B41FA5}">
                      <a16:colId xmlns:a16="http://schemas.microsoft.com/office/drawing/2014/main" xmlns="" val="20004"/>
                    </a:ext>
                  </a:extLst>
                </a:gridCol>
                <a:gridCol w="1021300">
                  <a:extLst>
                    <a:ext uri="{9D8B030D-6E8A-4147-A177-3AD203B41FA5}">
                      <a16:colId xmlns:a16="http://schemas.microsoft.com/office/drawing/2014/main" xmlns="" val="20005"/>
                    </a:ext>
                  </a:extLst>
                </a:gridCol>
                <a:gridCol w="714911">
                  <a:extLst>
                    <a:ext uri="{9D8B030D-6E8A-4147-A177-3AD203B41FA5}">
                      <a16:colId xmlns:a16="http://schemas.microsoft.com/office/drawing/2014/main" xmlns="" val="20006"/>
                    </a:ext>
                  </a:extLst>
                </a:gridCol>
                <a:gridCol w="919171">
                  <a:extLst>
                    <a:ext uri="{9D8B030D-6E8A-4147-A177-3AD203B41FA5}">
                      <a16:colId xmlns:a16="http://schemas.microsoft.com/office/drawing/2014/main" xmlns="" val="20007"/>
                    </a:ext>
                  </a:extLst>
                </a:gridCol>
                <a:gridCol w="1021301">
                  <a:extLst>
                    <a:ext uri="{9D8B030D-6E8A-4147-A177-3AD203B41FA5}">
                      <a16:colId xmlns:a16="http://schemas.microsoft.com/office/drawing/2014/main" xmlns="" val="20008"/>
                    </a:ext>
                  </a:extLst>
                </a:gridCol>
                <a:gridCol w="706027">
                  <a:extLst>
                    <a:ext uri="{9D8B030D-6E8A-4147-A177-3AD203B41FA5}">
                      <a16:colId xmlns:a16="http://schemas.microsoft.com/office/drawing/2014/main" xmlns="" val="20009"/>
                    </a:ext>
                  </a:extLst>
                </a:gridCol>
                <a:gridCol w="899252">
                  <a:extLst>
                    <a:ext uri="{9D8B030D-6E8A-4147-A177-3AD203B41FA5}">
                      <a16:colId xmlns:a16="http://schemas.microsoft.com/office/drawing/2014/main" xmlns="" val="20010"/>
                    </a:ext>
                  </a:extLst>
                </a:gridCol>
                <a:gridCol w="912010">
                  <a:extLst>
                    <a:ext uri="{9D8B030D-6E8A-4147-A177-3AD203B41FA5}">
                      <a16:colId xmlns:a16="http://schemas.microsoft.com/office/drawing/2014/main" xmlns="" val="20011"/>
                    </a:ext>
                  </a:extLst>
                </a:gridCol>
                <a:gridCol w="619943">
                  <a:extLst>
                    <a:ext uri="{9D8B030D-6E8A-4147-A177-3AD203B41FA5}">
                      <a16:colId xmlns:a16="http://schemas.microsoft.com/office/drawing/2014/main" xmlns="" val="20012"/>
                    </a:ext>
                  </a:extLst>
                </a:gridCol>
              </a:tblGrid>
              <a:tr h="298572">
                <a:tc rowSpan="2">
                  <a:txBody>
                    <a:bodyPr/>
                    <a:lstStyle/>
                    <a:p>
                      <a:pPr algn="ctr" fontAlgn="ctr"/>
                      <a:r>
                        <a:rPr lang="id-ID" sz="1400" b="1" i="0" u="none" strike="noStrike" dirty="0">
                          <a:solidFill>
                            <a:schemeClr val="bg1"/>
                          </a:solidFill>
                          <a:latin typeface="Arial Narrow" pitchFamily="34" charset="0"/>
                          <a:cs typeface="Arial" pitchFamily="34" charset="0"/>
                        </a:rPr>
                        <a:t>JENIS</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gridSpan="3">
                  <a:txBody>
                    <a:bodyPr/>
                    <a:lstStyle/>
                    <a:p>
                      <a:pPr algn="ctr" fontAlgn="ctr"/>
                      <a:r>
                        <a:rPr lang="id-ID" sz="1400" b="1" i="0" u="none" strike="noStrike" dirty="0">
                          <a:solidFill>
                            <a:schemeClr val="bg1"/>
                          </a:solidFill>
                          <a:latin typeface="Arial Narrow" pitchFamily="34" charset="0"/>
                          <a:cs typeface="Arial" pitchFamily="34" charset="0"/>
                        </a:rPr>
                        <a:t>2013</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algn="ctr" fontAlgn="ctr"/>
                      <a:endParaRPr lang="id-ID" sz="1100" b="1" i="0" u="none" strike="noStrike" dirty="0">
                        <a:latin typeface="Arial"/>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hMerge="1">
                  <a:txBody>
                    <a:bodyPr/>
                    <a:lstStyle/>
                    <a:p>
                      <a:pPr algn="ctr" fontAlgn="ctr"/>
                      <a:endParaRPr lang="id-ID" sz="1100" b="1" i="0" u="none" strike="noStrike" dirty="0">
                        <a:latin typeface="Arial"/>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gridSpan="3">
                  <a:txBody>
                    <a:bodyPr/>
                    <a:lstStyle/>
                    <a:p>
                      <a:pPr algn="ctr" fontAlgn="ctr"/>
                      <a:r>
                        <a:rPr lang="id-ID" sz="1400" b="1" i="0" u="none" strike="noStrike" dirty="0">
                          <a:solidFill>
                            <a:schemeClr val="bg1"/>
                          </a:solidFill>
                          <a:latin typeface="Arial Narrow" pitchFamily="34" charset="0"/>
                          <a:cs typeface="Arial" pitchFamily="34" charset="0"/>
                        </a:rPr>
                        <a:t>2014</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id-ID"/>
                    </a:p>
                  </a:txBody>
                  <a:tcPr/>
                </a:tc>
                <a:tc hMerge="1">
                  <a:txBody>
                    <a:bodyPr/>
                    <a:lstStyle/>
                    <a:p>
                      <a:endParaRPr lang="en-US"/>
                    </a:p>
                  </a:txBody>
                  <a:tcPr/>
                </a:tc>
                <a:tc gridSpan="3">
                  <a:txBody>
                    <a:bodyPr/>
                    <a:lstStyle/>
                    <a:p>
                      <a:pPr algn="ctr" fontAlgn="ctr"/>
                      <a:r>
                        <a:rPr lang="id-ID" sz="1400" b="1" i="0" u="none" strike="noStrike" dirty="0">
                          <a:solidFill>
                            <a:schemeClr val="bg1"/>
                          </a:solidFill>
                          <a:latin typeface="Arial Narrow" pitchFamily="34" charset="0"/>
                          <a:cs typeface="Arial" pitchFamily="34" charset="0"/>
                        </a:rPr>
                        <a:t>2015</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id-ID"/>
                    </a:p>
                  </a:txBody>
                  <a:tcPr/>
                </a:tc>
                <a:tc hMerge="1">
                  <a:txBody>
                    <a:bodyPr/>
                    <a:lstStyle/>
                    <a:p>
                      <a:endParaRPr lang="en-US"/>
                    </a:p>
                  </a:txBody>
                  <a:tcPr/>
                </a:tc>
                <a:tc gridSpan="3">
                  <a:txBody>
                    <a:bodyPr/>
                    <a:lstStyle/>
                    <a:p>
                      <a:pPr algn="ctr" fontAlgn="ctr"/>
                      <a:r>
                        <a:rPr lang="en-US" sz="1400" b="1" i="0" u="none" strike="noStrike" dirty="0">
                          <a:solidFill>
                            <a:schemeClr val="bg1"/>
                          </a:solidFill>
                          <a:latin typeface="Arial Narrow" pitchFamily="34" charset="0"/>
                          <a:cs typeface="Arial" pitchFamily="34" charset="0"/>
                        </a:rPr>
                        <a:t>2016</a:t>
                      </a:r>
                      <a:endParaRPr lang="id-ID" sz="1400" b="1" i="0" u="none" strike="noStrike" dirty="0">
                        <a:solidFill>
                          <a:schemeClr val="bg1"/>
                        </a:solidFill>
                        <a:latin typeface="Arial Narrow" pitchFamily="34" charset="0"/>
                        <a:cs typeface="Arial"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pPr algn="ctr" fontAlgn="ctr"/>
                      <a:endParaRPr lang="id-ID" sz="1200" b="1" i="0" u="none" strike="noStrike" dirty="0">
                        <a:latin typeface="Arial"/>
                      </a:endParaRP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extLst>
                  <a:ext uri="{0D108BD9-81ED-4DB2-BD59-A6C34878D82A}">
                    <a16:rowId xmlns:a16="http://schemas.microsoft.com/office/drawing/2014/main" xmlns="" val="10000"/>
                  </a:ext>
                </a:extLst>
              </a:tr>
              <a:tr h="405121">
                <a:tc vMerge="1">
                  <a:txBody>
                    <a:bodyPr/>
                    <a:lstStyle/>
                    <a:p>
                      <a:endParaRPr lang="id-ID"/>
                    </a:p>
                  </a:txBody>
                  <a:tcPr/>
                </a:tc>
                <a:tc>
                  <a:txBody>
                    <a:bodyPr/>
                    <a:lstStyle/>
                    <a:p>
                      <a:pPr algn="ctr" fontAlgn="t"/>
                      <a:r>
                        <a:rPr lang="id-ID" sz="1200" b="1" i="0" u="none" strike="noStrike" dirty="0">
                          <a:solidFill>
                            <a:schemeClr val="bg1"/>
                          </a:solidFill>
                          <a:latin typeface="Arial Narrow" pitchFamily="34" charset="0"/>
                          <a:cs typeface="Arial" pitchFamily="34" charset="0"/>
                        </a:rPr>
                        <a:t>PI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REALISASI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PI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PI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REALISASI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PI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REALISASI</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id-ID" sz="1200" b="1" i="0" u="none" strike="noStrike" dirty="0">
                          <a:solidFill>
                            <a:schemeClr val="bg1"/>
                          </a:solidFill>
                          <a:latin typeface="Arial Narrow" pitchFamily="34" charset="0"/>
                          <a:cs typeface="Arial" pitchFamily="34" charset="0"/>
                        </a:rPr>
                        <a:t>%</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en-US" sz="1200" b="1" i="0" u="none" strike="noStrike" dirty="0">
                          <a:solidFill>
                            <a:schemeClr val="bg1"/>
                          </a:solidFill>
                          <a:latin typeface="Arial Narrow" pitchFamily="34" charset="0"/>
                          <a:cs typeface="Arial" pitchFamily="34" charset="0"/>
                        </a:rPr>
                        <a:t>PI</a:t>
                      </a:r>
                      <a:endParaRPr lang="id-ID" sz="1200" b="1" i="0" u="none" strike="noStrike" dirty="0">
                        <a:solidFill>
                          <a:schemeClr val="bg1"/>
                        </a:solidFill>
                        <a:latin typeface="Arial Narrow" pitchFamily="34" charset="0"/>
                        <a:cs typeface="Arial"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en-US" sz="1200" b="1" i="0" u="none" strike="noStrike" dirty="0">
                          <a:solidFill>
                            <a:schemeClr val="bg1"/>
                          </a:solidFill>
                          <a:latin typeface="Arial Narrow" pitchFamily="34" charset="0"/>
                          <a:cs typeface="Arial" pitchFamily="34" charset="0"/>
                        </a:rPr>
                        <a:t>REALISASI</a:t>
                      </a:r>
                      <a:endParaRPr lang="id-ID" sz="1200" b="1" i="0" u="none" strike="noStrike" dirty="0">
                        <a:solidFill>
                          <a:schemeClr val="bg1"/>
                        </a:solidFill>
                        <a:latin typeface="Arial Narrow" pitchFamily="34" charset="0"/>
                        <a:cs typeface="Arial"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t"/>
                      <a:r>
                        <a:rPr lang="en-US" sz="1200" b="1" i="0" u="none" strike="noStrike" dirty="0">
                          <a:solidFill>
                            <a:schemeClr val="bg1"/>
                          </a:solidFill>
                          <a:latin typeface="Arial Narrow" pitchFamily="34" charset="0"/>
                          <a:cs typeface="Arial" pitchFamily="34" charset="0"/>
                        </a:rPr>
                        <a:t>%</a:t>
                      </a:r>
                      <a:endParaRPr lang="id-ID" sz="1200" b="1" i="0" u="none" strike="noStrike" dirty="0">
                        <a:solidFill>
                          <a:schemeClr val="bg1"/>
                        </a:solidFill>
                        <a:latin typeface="Arial Narrow" pitchFamily="34" charset="0"/>
                        <a:cs typeface="Arial"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1"/>
                  </a:ext>
                </a:extLst>
              </a:tr>
              <a:tr h="262691">
                <a:tc>
                  <a:txBody>
                    <a:bodyPr/>
                    <a:lstStyle/>
                    <a:p>
                      <a:pPr algn="l" fontAlgn="b">
                        <a:lnSpc>
                          <a:spcPct val="100000"/>
                        </a:lnSpc>
                      </a:pPr>
                      <a:r>
                        <a:rPr lang="id-ID" sz="1400" b="0" i="0" u="none" strike="noStrike" dirty="0">
                          <a:latin typeface="Arial Narrow" pitchFamily="34" charset="0"/>
                        </a:rPr>
                        <a:t>Sapi Bakalan</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356.450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335.234</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d-ID" sz="1400" b="0" i="0" u="none" strike="noStrike" dirty="0">
                          <a:latin typeface="Arial Narrow" pitchFamily="34" charset="0"/>
                        </a:rPr>
                        <a:t>94%</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686.390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575.715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84%</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a:t>
                      </a:r>
                      <a:r>
                        <a:rPr lang="en-US" sz="1400" b="0" i="0" u="none" strike="noStrike" dirty="0">
                          <a:latin typeface="Arial Narrow" pitchFamily="34" charset="0"/>
                        </a:rPr>
                        <a:t>6</a:t>
                      </a:r>
                      <a:r>
                        <a:rPr lang="id-ID" sz="1400" b="0" i="0" u="none" strike="noStrike" dirty="0">
                          <a:latin typeface="Arial Narrow" pitchFamily="34" charset="0"/>
                        </a:rPr>
                        <a:t>00.596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lnSpc>
                          <a:spcPct val="100000"/>
                        </a:lnSpc>
                      </a:pPr>
                      <a:r>
                        <a:rPr lang="en-US" sz="1400" b="0" i="0" u="none" strike="noStrike" dirty="0">
                          <a:latin typeface="Arial Narrow" pitchFamily="34" charset="0"/>
                        </a:rPr>
                        <a:t>556.038</a:t>
                      </a:r>
                      <a:endParaRPr lang="id-ID" sz="1400" b="0" i="0" u="none" strike="noStrike"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latin typeface="Arial Narrow" pitchFamily="34" charset="0"/>
                        </a:rPr>
                        <a:t>92,6</a:t>
                      </a:r>
                      <a:r>
                        <a:rPr lang="id-ID" sz="1400" b="0" i="0" u="none" strike="noStrike" dirty="0">
                          <a:latin typeface="Arial Narrow" pitchFamily="34" charset="0"/>
                        </a:rPr>
                        <a:t>%</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d-ID" sz="1400" b="0" i="0" u="none" strike="noStrike" dirty="0">
                          <a:latin typeface="Arial Narrow" pitchFamily="34" charset="0"/>
                        </a:rPr>
                        <a:t>448.055</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a:lnSpc>
                          <a:spcPct val="100000"/>
                        </a:lnSpc>
                      </a:pPr>
                      <a:r>
                        <a:rPr lang="id-ID" sz="1400" dirty="0">
                          <a:latin typeface="Arial Narrow" pitchFamily="34" charset="0"/>
                        </a:rPr>
                        <a:t>422.154</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a:lnSpc>
                          <a:spcPct val="100000"/>
                        </a:lnSpc>
                      </a:pPr>
                      <a:r>
                        <a:rPr lang="id-ID" sz="1400" dirty="0">
                          <a:latin typeface="Arial Narrow" pitchFamily="34" charset="0"/>
                        </a:rPr>
                        <a:t>94,2</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10002"/>
                  </a:ext>
                </a:extLst>
              </a:tr>
              <a:tr h="405121">
                <a:tc>
                  <a:txBody>
                    <a:bodyPr/>
                    <a:lstStyle/>
                    <a:p>
                      <a:pPr algn="l" fontAlgn="b">
                        <a:lnSpc>
                          <a:spcPct val="100000"/>
                        </a:lnSpc>
                      </a:pPr>
                      <a:r>
                        <a:rPr lang="id-ID" sz="1400" b="0" i="0" u="none" strike="noStrike" dirty="0">
                          <a:latin typeface="Arial Narrow" pitchFamily="34" charset="0"/>
                        </a:rPr>
                        <a:t>Sapi Siap Potong</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121.250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112.250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d-ID" sz="1400" b="0" i="0" u="none" strike="noStrike" dirty="0">
                          <a:latin typeface="Arial Narrow" pitchFamily="34" charset="0"/>
                        </a:rPr>
                        <a:t>93%</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201.565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129.704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64%</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id-ID" sz="1400" b="0" i="0" u="none" strike="noStrike" dirty="0">
                          <a:latin typeface="Arial Narrow" pitchFamily="34" charset="0"/>
                        </a:rPr>
                        <a:t>         32.050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19.16</a:t>
                      </a:r>
                      <a:r>
                        <a:rPr lang="en-US" sz="1400" b="0" i="0" u="none" strike="noStrike" dirty="0">
                          <a:latin typeface="Arial Narrow" pitchFamily="34" charset="0"/>
                        </a:rPr>
                        <a:t>1</a:t>
                      </a:r>
                      <a:endParaRPr lang="id-ID" sz="1400" b="0" i="0" u="none" strike="noStrike"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ctr">
                        <a:lnSpc>
                          <a:spcPct val="100000"/>
                        </a:lnSpc>
                      </a:pPr>
                      <a:r>
                        <a:rPr lang="id-ID" sz="1400" b="0" i="0" u="none" strike="noStrike" dirty="0">
                          <a:latin typeface="Arial Narrow" pitchFamily="34" charset="0"/>
                        </a:rPr>
                        <a:t>59,</a:t>
                      </a:r>
                      <a:r>
                        <a:rPr lang="en-US" sz="1400" b="0" i="0" u="none" strike="noStrike" dirty="0">
                          <a:latin typeface="Arial Narrow" pitchFamily="34" charset="0"/>
                        </a:rPr>
                        <a:t>8</a:t>
                      </a:r>
                      <a:r>
                        <a:rPr lang="id-ID" sz="1400" b="0" i="0" u="none" strike="noStrike" dirty="0">
                          <a:latin typeface="Arial Narrow" pitchFamily="34" charset="0"/>
                        </a:rPr>
                        <a:t>%</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ctr">
                        <a:lnSpc>
                          <a:spcPct val="100000"/>
                        </a:lnSpc>
                      </a:pPr>
                      <a:r>
                        <a:rPr lang="id-ID" sz="1400" b="0" i="0" u="none" strike="noStrike" dirty="0">
                          <a:latin typeface="Arial Narrow" pitchFamily="34" charset="0"/>
                        </a:rPr>
                        <a:t>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a:lnSpc>
                          <a:spcPct val="100000"/>
                        </a:lnSpc>
                      </a:pPr>
                      <a:r>
                        <a:rPr lang="id-ID" sz="1400" b="0" dirty="0">
                          <a:latin typeface="Arial Narrow" pitchFamily="34" charset="0"/>
                        </a:rPr>
                        <a:t>0</a:t>
                      </a:r>
                      <a:endParaRPr lang="en-US" sz="1400" b="0"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a:lnSpc>
                          <a:spcPct val="100000"/>
                        </a:lnSpc>
                      </a:pPr>
                      <a:r>
                        <a:rPr lang="id-ID" sz="1400" b="0" dirty="0">
                          <a:latin typeface="Arial Narrow" pitchFamily="34" charset="0"/>
                        </a:rPr>
                        <a:t>0</a:t>
                      </a:r>
                      <a:endParaRPr lang="en-US" sz="1400" b="0"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xmlns="" val="10003"/>
                  </a:ext>
                </a:extLst>
              </a:tr>
              <a:tr h="405121">
                <a:tc>
                  <a:txBody>
                    <a:bodyPr/>
                    <a:lstStyle/>
                    <a:p>
                      <a:pPr algn="l" fontAlgn="b">
                        <a:lnSpc>
                          <a:spcPct val="100000"/>
                        </a:lnSpc>
                      </a:pPr>
                      <a:r>
                        <a:rPr lang="id-ID" sz="1400" b="0" i="0" u="none" strike="noStrike" dirty="0">
                          <a:latin typeface="Arial Narrow" pitchFamily="34" charset="0"/>
                        </a:rPr>
                        <a:t>Sapi Indukan</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7.700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1.960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25%</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en-US" sz="1400" b="0" i="0" u="none" strike="noStrike" dirty="0">
                          <a:latin typeface="Arial Narrow" pitchFamily="34" charset="0"/>
                        </a:rPr>
                        <a:t>15.537</a:t>
                      </a:r>
                      <a:r>
                        <a:rPr lang="id-ID" sz="1400" b="0" i="0" u="none" strike="noStrike" dirty="0">
                          <a:latin typeface="Arial Narrow" pitchFamily="34" charset="0"/>
                        </a:rPr>
                        <a:t>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                  </a:t>
                      </a:r>
                      <a:r>
                        <a:rPr lang="en-US" sz="1400" b="0" i="0" u="none" strike="noStrike" dirty="0">
                          <a:latin typeface="Arial Narrow" pitchFamily="34" charset="0"/>
                        </a:rPr>
                        <a:t>4.078</a:t>
                      </a:r>
                      <a:r>
                        <a:rPr lang="id-ID" sz="1400" b="0" i="0" u="none" strike="noStrike" dirty="0">
                          <a:latin typeface="Arial Narrow" pitchFamily="34" charset="0"/>
                        </a:rPr>
                        <a:t> </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en-US" sz="1400" b="0" i="0" u="none" strike="noStrike" dirty="0">
                          <a:latin typeface="Arial Narrow" pitchFamily="34" charset="0"/>
                        </a:rPr>
                        <a:t>26,2</a:t>
                      </a:r>
                      <a:r>
                        <a:rPr lang="id-ID" sz="1400" b="0" i="0" u="none" strike="noStrike" dirty="0">
                          <a:latin typeface="Arial Narrow" pitchFamily="34" charset="0"/>
                        </a:rPr>
                        <a:t>%</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fontAlgn="b">
                        <a:lnSpc>
                          <a:spcPct val="100000"/>
                        </a:lnSpc>
                      </a:pPr>
                      <a:r>
                        <a:rPr lang="id-ID" sz="1400" b="0" i="0" u="none" strike="noStrike" dirty="0">
                          <a:latin typeface="Arial Narrow" pitchFamily="34" charset="0"/>
                        </a:rPr>
                        <a:t>18.050</a:t>
                      </a: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a:lnSpc>
                          <a:spcPct val="100000"/>
                        </a:lnSpc>
                      </a:pPr>
                      <a:r>
                        <a:rPr lang="id-ID" sz="1400" b="0" dirty="0">
                          <a:latin typeface="Arial Narrow" pitchFamily="34" charset="0"/>
                        </a:rPr>
                        <a:t>5.916</a:t>
                      </a:r>
                      <a:endParaRPr lang="en-US" sz="1400" b="0"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r">
                        <a:lnSpc>
                          <a:spcPct val="100000"/>
                        </a:lnSpc>
                      </a:pPr>
                      <a:r>
                        <a:rPr lang="id-ID" sz="1400" b="0" dirty="0">
                          <a:latin typeface="Arial Narrow" pitchFamily="34" charset="0"/>
                        </a:rPr>
                        <a:t>32,8</a:t>
                      </a:r>
                      <a:endParaRPr lang="en-US" sz="1400" b="0" dirty="0">
                        <a:latin typeface="Arial Narrow" pitchFamily="34" charset="0"/>
                      </a:endParaRPr>
                    </a:p>
                  </a:txBody>
                  <a:tcPr marL="7222" marR="7222"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xmlns="" val="10004"/>
                  </a:ext>
                </a:extLst>
              </a:tr>
              <a:tr h="345702">
                <a:tc>
                  <a:txBody>
                    <a:bodyPr/>
                    <a:lstStyle/>
                    <a:p>
                      <a:pPr algn="l" fontAlgn="ctr"/>
                      <a:r>
                        <a:rPr lang="id-ID" sz="1400" b="1" i="0" u="none" strike="noStrike" dirty="0">
                          <a:latin typeface="Arial Narrow" pitchFamily="34" charset="0"/>
                        </a:rPr>
                        <a:t>TOTAL  (Ekor)</a:t>
                      </a:r>
                    </a:p>
                  </a:txBody>
                  <a:tcPr marL="7222" marR="7222" marT="541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id-ID" sz="1400" b="1" i="0" u="none" strike="noStrike" dirty="0">
                          <a:latin typeface="Arial Narrow" pitchFamily="34" charset="0"/>
                        </a:rPr>
                        <a:t>477.700</a:t>
                      </a:r>
                    </a:p>
                  </a:txBody>
                  <a:tcPr marL="7222" marR="7222" marT="5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id-ID" sz="1400" b="1" i="0" u="none" strike="noStrike" dirty="0">
                          <a:latin typeface="Arial Narrow" pitchFamily="34" charset="0"/>
                        </a:rPr>
                        <a:t> 447.484 </a:t>
                      </a:r>
                    </a:p>
                  </a:txBody>
                  <a:tcPr marL="7222" marR="7222" marT="5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id-ID" sz="1400" b="1" i="0" u="none" strike="noStrike" dirty="0">
                        <a:latin typeface="Arial Narrow" pitchFamily="34" charset="0"/>
                      </a:endParaRPr>
                    </a:p>
                  </a:txBody>
                  <a:tcPr marL="7222" marR="7222" marT="5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id-ID" sz="1400" b="1" i="0" u="none" strike="noStrike" dirty="0">
                          <a:latin typeface="Arial Narrow" pitchFamily="34" charset="0"/>
                        </a:rPr>
                        <a:t>895.655 </a:t>
                      </a:r>
                    </a:p>
                  </a:txBody>
                  <a:tcPr marL="7222" marR="7222" marT="541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id-ID" sz="1400" b="1" i="0" u="none" strike="noStrike" dirty="0">
                          <a:latin typeface="Arial Narrow" pitchFamily="34" charset="0"/>
                        </a:rPr>
                        <a:t>  707.379 </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endParaRPr lang="id-ID" sz="1400" b="1" i="0" u="none" strike="noStrike"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lnSpc>
                          <a:spcPct val="150000"/>
                        </a:lnSpc>
                      </a:pPr>
                      <a:r>
                        <a:rPr lang="en-US" sz="1400" b="1" i="0" u="none" strike="noStrike" dirty="0">
                          <a:latin typeface="Arial Narrow" pitchFamily="34" charset="0"/>
                        </a:rPr>
                        <a:t>648.185</a:t>
                      </a:r>
                      <a:endParaRPr lang="id-ID" sz="1400" b="1" i="0" u="none" strike="noStrike"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r" defTabSz="914400" rtl="0" eaLnBrk="1" fontAlgn="ctr" latinLnBrk="0" hangingPunct="1">
                        <a:lnSpc>
                          <a:spcPct val="150000"/>
                        </a:lnSpc>
                        <a:spcBef>
                          <a:spcPts val="0"/>
                        </a:spcBef>
                        <a:spcAft>
                          <a:spcPts val="0"/>
                        </a:spcAft>
                        <a:buClrTx/>
                        <a:buSzTx/>
                        <a:buFontTx/>
                        <a:buNone/>
                        <a:tabLst/>
                        <a:defRPr/>
                      </a:pPr>
                      <a:r>
                        <a:rPr lang="en-US" sz="1400" b="1" i="0" u="none" strike="noStrike" dirty="0">
                          <a:latin typeface="Arial Narrow" pitchFamily="34" charset="0"/>
                        </a:rPr>
                        <a:t>579.277</a:t>
                      </a:r>
                      <a:endParaRPr lang="id-ID" sz="1400" b="1" i="0" u="none" strike="noStrike"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id-ID" sz="1400" b="1" i="0" u="none" strike="noStrike"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d-ID" sz="1400" b="1" i="0" u="none" strike="noStrike" dirty="0">
                          <a:latin typeface="Arial Narrow" pitchFamily="34" charset="0"/>
                        </a:rPr>
                        <a:t>466.105</a:t>
                      </a: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r>
                        <a:rPr lang="id-ID" sz="1400" b="1" dirty="0">
                          <a:latin typeface="Arial Narrow" pitchFamily="34" charset="0"/>
                        </a:rPr>
                        <a:t>428.070</a:t>
                      </a:r>
                      <a:endParaRPr lang="en-US" sz="1400" b="1"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endParaRPr lang="en-US" sz="1400" b="1" dirty="0">
                        <a:latin typeface="Arial Narrow" pitchFamily="34" charset="0"/>
                      </a:endParaRPr>
                    </a:p>
                  </a:txBody>
                  <a:tcPr marL="7222" marR="7222"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5"/>
                  </a:ext>
                </a:extLst>
              </a:tr>
            </a:tbl>
          </a:graphicData>
        </a:graphic>
      </p:graphicFrame>
      <p:sp>
        <p:nvSpPr>
          <p:cNvPr id="3" name="Rectangle 2"/>
          <p:cNvSpPr/>
          <p:nvPr/>
        </p:nvSpPr>
        <p:spPr>
          <a:xfrm>
            <a:off x="303961" y="6497960"/>
            <a:ext cx="595266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dirty="0">
                <a:solidFill>
                  <a:prstClr val="black"/>
                </a:solidFill>
                <a:latin typeface="Arial Narrow" pitchFamily="34" charset="0"/>
              </a:rPr>
              <a:t>Sumber: Kemendag, 2 Sept. 2016</a:t>
            </a:r>
          </a:p>
        </p:txBody>
      </p:sp>
      <p:sp>
        <p:nvSpPr>
          <p:cNvPr id="5" name="Title 1"/>
          <p:cNvSpPr>
            <a:spLocks noGrp="1"/>
          </p:cNvSpPr>
          <p:nvPr>
            <p:ph type="title"/>
          </p:nvPr>
        </p:nvSpPr>
        <p:spPr>
          <a:xfrm>
            <a:off x="303961" y="931084"/>
            <a:ext cx="6386588" cy="760413"/>
          </a:xfrm>
        </p:spPr>
        <p:txBody>
          <a:bodyPr>
            <a:normAutofit/>
          </a:bodyPr>
          <a:lstStyle/>
          <a:p>
            <a:pPr fontAlgn="b"/>
            <a:r>
              <a:rPr lang="id-ID" sz="1800" b="1" dirty="0">
                <a:effectLst>
                  <a:glow rad="63500">
                    <a:schemeClr val="accent5">
                      <a:satMod val="175000"/>
                      <a:alpha val="40000"/>
                    </a:schemeClr>
                  </a:glow>
                </a:effectLst>
                <a:latin typeface="Agency FB" pitchFamily="34" charset="0"/>
                <a:ea typeface="+mn-ea"/>
                <a:cs typeface="+mn-cs"/>
              </a:rPr>
              <a:t>REKAP PERSETUJUAN IMPOR (PI) SAPI TAHUN 2013-2016</a:t>
            </a:r>
          </a:p>
        </p:txBody>
      </p:sp>
      <p:sp>
        <p:nvSpPr>
          <p:cNvPr id="6" name="Title 1"/>
          <p:cNvSpPr txBox="1">
            <a:spLocks/>
          </p:cNvSpPr>
          <p:nvPr/>
        </p:nvSpPr>
        <p:spPr>
          <a:xfrm>
            <a:off x="247103" y="3544029"/>
            <a:ext cx="10219267" cy="760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
            <a:r>
              <a:rPr lang="id-ID" sz="1800" b="1" dirty="0">
                <a:solidFill>
                  <a:prstClr val="black"/>
                </a:solidFill>
                <a:effectLst>
                  <a:glow rad="63500">
                    <a:srgbClr val="4472C4">
                      <a:satMod val="175000"/>
                      <a:alpha val="40000"/>
                    </a:srgbClr>
                  </a:glow>
                </a:effectLst>
                <a:latin typeface="Agency FB" pitchFamily="34" charset="0"/>
                <a:ea typeface="+mn-ea"/>
                <a:cs typeface="+mn-cs"/>
              </a:rPr>
              <a:t>REKAP PERSETUJUAN IMPOR (PI) DAGING SAPI TAHUN 2013-2016</a:t>
            </a:r>
          </a:p>
        </p:txBody>
      </p:sp>
      <p:graphicFrame>
        <p:nvGraphicFramePr>
          <p:cNvPr id="7" name="Table 6"/>
          <p:cNvGraphicFramePr>
            <a:graphicFrameLocks noGrp="1"/>
          </p:cNvGraphicFramePr>
          <p:nvPr>
            <p:extLst/>
          </p:nvPr>
        </p:nvGraphicFramePr>
        <p:xfrm>
          <a:off x="327546" y="4102271"/>
          <a:ext cx="11599551" cy="2354089"/>
        </p:xfrm>
        <a:graphic>
          <a:graphicData uri="http://schemas.openxmlformats.org/drawingml/2006/table">
            <a:tbl>
              <a:tblPr/>
              <a:tblGrid>
                <a:gridCol w="1804418">
                  <a:extLst>
                    <a:ext uri="{9D8B030D-6E8A-4147-A177-3AD203B41FA5}">
                      <a16:colId xmlns:a16="http://schemas.microsoft.com/office/drawing/2014/main" xmlns="" val="20000"/>
                    </a:ext>
                  </a:extLst>
                </a:gridCol>
                <a:gridCol w="806693">
                  <a:extLst>
                    <a:ext uri="{9D8B030D-6E8A-4147-A177-3AD203B41FA5}">
                      <a16:colId xmlns:a16="http://schemas.microsoft.com/office/drawing/2014/main" xmlns="" val="20001"/>
                    </a:ext>
                  </a:extLst>
                </a:gridCol>
                <a:gridCol w="111327">
                  <a:extLst>
                    <a:ext uri="{9D8B030D-6E8A-4147-A177-3AD203B41FA5}">
                      <a16:colId xmlns:a16="http://schemas.microsoft.com/office/drawing/2014/main" xmlns="" val="20002"/>
                    </a:ext>
                  </a:extLst>
                </a:gridCol>
                <a:gridCol w="510636">
                  <a:extLst>
                    <a:ext uri="{9D8B030D-6E8A-4147-A177-3AD203B41FA5}">
                      <a16:colId xmlns:a16="http://schemas.microsoft.com/office/drawing/2014/main" xmlns="" val="20003"/>
                    </a:ext>
                  </a:extLst>
                </a:gridCol>
                <a:gridCol w="220604">
                  <a:extLst>
                    <a:ext uri="{9D8B030D-6E8A-4147-A177-3AD203B41FA5}">
                      <a16:colId xmlns:a16="http://schemas.microsoft.com/office/drawing/2014/main" xmlns="" val="20004"/>
                    </a:ext>
                  </a:extLst>
                </a:gridCol>
                <a:gridCol w="297698">
                  <a:extLst>
                    <a:ext uri="{9D8B030D-6E8A-4147-A177-3AD203B41FA5}">
                      <a16:colId xmlns:a16="http://schemas.microsoft.com/office/drawing/2014/main" xmlns="" val="20005"/>
                    </a:ext>
                  </a:extLst>
                </a:gridCol>
                <a:gridCol w="939377">
                  <a:extLst>
                    <a:ext uri="{9D8B030D-6E8A-4147-A177-3AD203B41FA5}">
                      <a16:colId xmlns:a16="http://schemas.microsoft.com/office/drawing/2014/main" xmlns="" val="20006"/>
                    </a:ext>
                  </a:extLst>
                </a:gridCol>
                <a:gridCol w="1016000">
                  <a:extLst>
                    <a:ext uri="{9D8B030D-6E8A-4147-A177-3AD203B41FA5}">
                      <a16:colId xmlns:a16="http://schemas.microsoft.com/office/drawing/2014/main" xmlns="" val="20007"/>
                    </a:ext>
                  </a:extLst>
                </a:gridCol>
                <a:gridCol w="609600">
                  <a:extLst>
                    <a:ext uri="{9D8B030D-6E8A-4147-A177-3AD203B41FA5}">
                      <a16:colId xmlns:a16="http://schemas.microsoft.com/office/drawing/2014/main" xmlns="" val="20008"/>
                    </a:ext>
                  </a:extLst>
                </a:gridCol>
                <a:gridCol w="1117601">
                  <a:extLst>
                    <a:ext uri="{9D8B030D-6E8A-4147-A177-3AD203B41FA5}">
                      <a16:colId xmlns:a16="http://schemas.microsoft.com/office/drawing/2014/main" xmlns="" val="20009"/>
                    </a:ext>
                  </a:extLst>
                </a:gridCol>
                <a:gridCol w="1016000">
                  <a:extLst>
                    <a:ext uri="{9D8B030D-6E8A-4147-A177-3AD203B41FA5}">
                      <a16:colId xmlns:a16="http://schemas.microsoft.com/office/drawing/2014/main" xmlns="" val="20010"/>
                    </a:ext>
                  </a:extLst>
                </a:gridCol>
                <a:gridCol w="447998">
                  <a:extLst>
                    <a:ext uri="{9D8B030D-6E8A-4147-A177-3AD203B41FA5}">
                      <a16:colId xmlns:a16="http://schemas.microsoft.com/office/drawing/2014/main" xmlns="" val="20011"/>
                    </a:ext>
                  </a:extLst>
                </a:gridCol>
                <a:gridCol w="161601">
                  <a:extLst>
                    <a:ext uri="{9D8B030D-6E8A-4147-A177-3AD203B41FA5}">
                      <a16:colId xmlns:a16="http://schemas.microsoft.com/office/drawing/2014/main" xmlns="" val="20012"/>
                    </a:ext>
                  </a:extLst>
                </a:gridCol>
                <a:gridCol w="1016000">
                  <a:extLst>
                    <a:ext uri="{9D8B030D-6E8A-4147-A177-3AD203B41FA5}">
                      <a16:colId xmlns:a16="http://schemas.microsoft.com/office/drawing/2014/main" xmlns="" val="20013"/>
                    </a:ext>
                  </a:extLst>
                </a:gridCol>
                <a:gridCol w="171876">
                  <a:extLst>
                    <a:ext uri="{9D8B030D-6E8A-4147-A177-3AD203B41FA5}">
                      <a16:colId xmlns:a16="http://schemas.microsoft.com/office/drawing/2014/main" xmlns="" val="20014"/>
                    </a:ext>
                  </a:extLst>
                </a:gridCol>
                <a:gridCol w="676059">
                  <a:extLst>
                    <a:ext uri="{9D8B030D-6E8A-4147-A177-3AD203B41FA5}">
                      <a16:colId xmlns:a16="http://schemas.microsoft.com/office/drawing/2014/main" xmlns="" val="20015"/>
                    </a:ext>
                  </a:extLst>
                </a:gridCol>
                <a:gridCol w="240627">
                  <a:extLst>
                    <a:ext uri="{9D8B030D-6E8A-4147-A177-3AD203B41FA5}">
                      <a16:colId xmlns:a16="http://schemas.microsoft.com/office/drawing/2014/main" xmlns="" val="20016"/>
                    </a:ext>
                  </a:extLst>
                </a:gridCol>
                <a:gridCol w="435436">
                  <a:extLst>
                    <a:ext uri="{9D8B030D-6E8A-4147-A177-3AD203B41FA5}">
                      <a16:colId xmlns:a16="http://schemas.microsoft.com/office/drawing/2014/main" xmlns="" val="20017"/>
                    </a:ext>
                  </a:extLst>
                </a:gridCol>
              </a:tblGrid>
              <a:tr h="302096">
                <a:tc rowSpan="2">
                  <a:txBody>
                    <a:bodyPr/>
                    <a:lstStyle/>
                    <a:p>
                      <a:pPr algn="ctr" fontAlgn="ctr"/>
                      <a:r>
                        <a:rPr lang="id-ID" sz="1200" b="0" i="0" u="none" strike="noStrike" dirty="0">
                          <a:solidFill>
                            <a:schemeClr val="bg1"/>
                          </a:solidFill>
                          <a:latin typeface="Arial"/>
                        </a:rPr>
                        <a:t>JENIS</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gridSpan="5">
                  <a:txBody>
                    <a:bodyPr/>
                    <a:lstStyle/>
                    <a:p>
                      <a:pPr algn="ctr" fontAlgn="ctr"/>
                      <a:r>
                        <a:rPr lang="id-ID" sz="1200" b="0" i="0" u="none" strike="noStrike" dirty="0">
                          <a:solidFill>
                            <a:schemeClr val="bg1"/>
                          </a:solidFill>
                          <a:latin typeface="Arial"/>
                        </a:rPr>
                        <a:t>2013</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id-ID"/>
                    </a:p>
                  </a:txBody>
                  <a:tcPr/>
                </a:tc>
                <a:tc hMerge="1">
                  <a:txBody>
                    <a:bodyPr/>
                    <a:lstStyle/>
                    <a:p>
                      <a:pPr algn="ctr" fontAlgn="ctr"/>
                      <a:endParaRPr lang="id-ID" sz="12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hMerge="1">
                  <a:txBody>
                    <a:bodyPr/>
                    <a:lstStyle/>
                    <a:p>
                      <a:endParaRPr lang="id-ID"/>
                    </a:p>
                  </a:txBody>
                  <a:tcPr/>
                </a:tc>
                <a:tc hMerge="1">
                  <a:txBody>
                    <a:bodyPr/>
                    <a:lstStyle/>
                    <a:p>
                      <a:pPr algn="ctr" fontAlgn="ctr"/>
                      <a:endParaRPr lang="id-ID" sz="12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gridSpan="3">
                  <a:txBody>
                    <a:bodyPr/>
                    <a:lstStyle/>
                    <a:p>
                      <a:pPr algn="ctr" fontAlgn="ctr"/>
                      <a:r>
                        <a:rPr lang="id-ID" sz="1200" b="0" i="0" u="none" strike="noStrike" dirty="0">
                          <a:solidFill>
                            <a:schemeClr val="bg1"/>
                          </a:solidFill>
                          <a:latin typeface="Arial"/>
                        </a:rPr>
                        <a:t>2014</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id-ID"/>
                    </a:p>
                  </a:txBody>
                  <a:tcPr/>
                </a:tc>
                <a:tc gridSpan="4">
                  <a:txBody>
                    <a:bodyPr/>
                    <a:lstStyle/>
                    <a:p>
                      <a:pPr algn="ctr" fontAlgn="ctr"/>
                      <a:r>
                        <a:rPr lang="id-ID" sz="1200" b="0" i="0" u="none" strike="noStrike" dirty="0">
                          <a:solidFill>
                            <a:schemeClr val="bg1"/>
                          </a:solidFill>
                          <a:latin typeface="Arial"/>
                        </a:rPr>
                        <a:t>2015</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id-ID"/>
                    </a:p>
                  </a:txBody>
                  <a:tcPr/>
                </a:tc>
                <a:tc hMerge="1">
                  <a:txBody>
                    <a:bodyPr/>
                    <a:lstStyle/>
                    <a:p>
                      <a:endParaRPr lang="id-ID"/>
                    </a:p>
                  </a:txBody>
                  <a:tcPr/>
                </a:tc>
                <a:tc gridSpan="5">
                  <a:txBody>
                    <a:bodyPr/>
                    <a:lstStyle/>
                    <a:p>
                      <a:pPr algn="ctr" fontAlgn="ctr"/>
                      <a:r>
                        <a:rPr lang="en-US" sz="1200" b="0" i="0" u="none" strike="noStrike" dirty="0">
                          <a:solidFill>
                            <a:schemeClr val="bg1"/>
                          </a:solidFill>
                          <a:latin typeface="Arial"/>
                        </a:rPr>
                        <a:t>2016</a:t>
                      </a:r>
                      <a:endParaRPr lang="id-ID" sz="1200" b="0" i="0" u="none" strike="noStrike" dirty="0">
                        <a:solidFill>
                          <a:schemeClr val="bg1"/>
                        </a:solidFill>
                        <a:latin typeface="Arial"/>
                      </a:endParaRP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id-ID"/>
                    </a:p>
                  </a:txBody>
                  <a:tcPr/>
                </a:tc>
                <a:tc hMerge="1">
                  <a:txBody>
                    <a:bodyPr/>
                    <a:lstStyle/>
                    <a:p>
                      <a:pPr algn="ctr" fontAlgn="ctr"/>
                      <a:endParaRPr lang="id-ID" sz="12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hMerge="1">
                  <a:txBody>
                    <a:bodyPr/>
                    <a:lstStyle/>
                    <a:p>
                      <a:pPr algn="ctr" fontAlgn="ctr"/>
                      <a:endParaRPr lang="id-ID" sz="12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hMerge="1">
                  <a:txBody>
                    <a:bodyPr/>
                    <a:lstStyle/>
                    <a:p>
                      <a:endParaRPr lang="en-US"/>
                    </a:p>
                  </a:txBody>
                  <a:tcPr/>
                </a:tc>
                <a:extLst>
                  <a:ext uri="{0D108BD9-81ED-4DB2-BD59-A6C34878D82A}">
                    <a16:rowId xmlns:a16="http://schemas.microsoft.com/office/drawing/2014/main" xmlns="" val="10000"/>
                  </a:ext>
                </a:extLst>
              </a:tr>
              <a:tr h="255150">
                <a:tc vMerge="1">
                  <a:txBody>
                    <a:bodyPr/>
                    <a:lstStyle/>
                    <a:p>
                      <a:endParaRPr lang="id-ID"/>
                    </a:p>
                  </a:txBody>
                  <a:tcPr/>
                </a:tc>
                <a:tc>
                  <a:txBody>
                    <a:bodyPr/>
                    <a:lstStyle/>
                    <a:p>
                      <a:pPr algn="ctr" fontAlgn="t"/>
                      <a:r>
                        <a:rPr lang="id-ID" sz="1100" b="0" i="0" u="none" strike="noStrike" dirty="0">
                          <a:solidFill>
                            <a:schemeClr val="bg1"/>
                          </a:solidFill>
                          <a:latin typeface="Arial"/>
                        </a:rPr>
                        <a:t>PI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gridSpan="2">
                  <a:txBody>
                    <a:bodyPr/>
                    <a:lstStyle/>
                    <a:p>
                      <a:pPr algn="ctr" fontAlgn="t"/>
                      <a:r>
                        <a:rPr lang="id-ID" sz="1100" b="0" i="0" u="none" strike="noStrike" dirty="0">
                          <a:solidFill>
                            <a:schemeClr val="bg1"/>
                          </a:solidFill>
                          <a:latin typeface="Arial"/>
                        </a:rPr>
                        <a:t>RI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hMerge="1">
                  <a:txBody>
                    <a:bodyPr/>
                    <a:lstStyle/>
                    <a:p>
                      <a:pPr algn="ctr" fontAlgn="t"/>
                      <a:endParaRPr lang="id-ID" sz="11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gridSpan="2">
                  <a:txBody>
                    <a:bodyPr/>
                    <a:lstStyle/>
                    <a:p>
                      <a:pPr algn="ctr" fontAlgn="t"/>
                      <a:r>
                        <a:rPr lang="id-ID" sz="1100" b="0" i="0" u="none" strike="noStrike" dirty="0">
                          <a:solidFill>
                            <a:schemeClr val="bg1"/>
                          </a:solidFill>
                          <a:latin typeface="Arial"/>
                        </a:rPr>
                        <a:t>%</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hMerge="1">
                  <a:txBody>
                    <a:bodyPr/>
                    <a:lstStyle/>
                    <a:p>
                      <a:pPr algn="ctr" fontAlgn="t"/>
                      <a:endParaRPr lang="id-ID" sz="11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a:txBody>
                    <a:bodyPr/>
                    <a:lstStyle/>
                    <a:p>
                      <a:pPr algn="ctr" fontAlgn="t"/>
                      <a:r>
                        <a:rPr lang="id-ID" sz="1100" b="0" i="0" u="none" strike="noStrike" dirty="0">
                          <a:solidFill>
                            <a:schemeClr val="bg1"/>
                          </a:solidFill>
                          <a:latin typeface="Arial"/>
                        </a:rPr>
                        <a:t>PI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a:txBody>
                    <a:bodyPr/>
                    <a:lstStyle/>
                    <a:p>
                      <a:pPr algn="ctr" fontAlgn="t"/>
                      <a:r>
                        <a:rPr lang="id-ID" sz="1100" b="0" i="0" u="none" strike="noStrike" dirty="0">
                          <a:solidFill>
                            <a:schemeClr val="bg1"/>
                          </a:solidFill>
                          <a:latin typeface="Arial"/>
                        </a:rPr>
                        <a:t>REALISASI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noFill/>
                      <a:prstDash val="solid"/>
                      <a:round/>
                      <a:headEnd type="none" w="med" len="med"/>
                      <a:tailEnd type="none" w="med" len="med"/>
                    </a:lnB>
                    <a:solidFill>
                      <a:schemeClr val="accent1">
                        <a:lumMod val="50000"/>
                      </a:schemeClr>
                    </a:solidFill>
                  </a:tcPr>
                </a:tc>
                <a:tc>
                  <a:txBody>
                    <a:bodyPr/>
                    <a:lstStyle/>
                    <a:p>
                      <a:pPr algn="ctr" fontAlgn="t"/>
                      <a:r>
                        <a:rPr lang="id-ID" sz="1100" b="0" i="0" u="none" strike="noStrike" dirty="0">
                          <a:solidFill>
                            <a:schemeClr val="bg1"/>
                          </a:solidFill>
                          <a:latin typeface="Arial"/>
                        </a:rPr>
                        <a:t>%</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noFill/>
                      <a:prstDash val="solid"/>
                      <a:round/>
                      <a:headEnd type="none" w="med" len="med"/>
                      <a:tailEnd type="none" w="med" len="med"/>
                    </a:lnB>
                    <a:solidFill>
                      <a:schemeClr val="accent1">
                        <a:lumMod val="50000"/>
                      </a:schemeClr>
                    </a:solidFill>
                  </a:tcPr>
                </a:tc>
                <a:tc>
                  <a:txBody>
                    <a:bodyPr/>
                    <a:lstStyle/>
                    <a:p>
                      <a:pPr algn="ctr" fontAlgn="t"/>
                      <a:r>
                        <a:rPr lang="id-ID" sz="1100" b="0" i="0" u="none" strike="noStrike" dirty="0">
                          <a:solidFill>
                            <a:schemeClr val="bg1"/>
                          </a:solidFill>
                          <a:latin typeface="Arial"/>
                        </a:rPr>
                        <a:t>PI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a:txBody>
                    <a:bodyPr/>
                    <a:lstStyle/>
                    <a:p>
                      <a:pPr algn="ctr" fontAlgn="t"/>
                      <a:r>
                        <a:rPr lang="id-ID" sz="1100" b="0" i="0" u="none" strike="noStrike" dirty="0">
                          <a:solidFill>
                            <a:schemeClr val="bg1"/>
                          </a:solidFill>
                          <a:latin typeface="Arial"/>
                        </a:rPr>
                        <a:t>REALISASI</a:t>
                      </a: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noFill/>
                      <a:prstDash val="solid"/>
                      <a:round/>
                      <a:headEnd type="none" w="med" len="med"/>
                      <a:tailEnd type="none" w="med" len="med"/>
                    </a:lnB>
                    <a:solidFill>
                      <a:schemeClr val="accent1">
                        <a:lumMod val="50000"/>
                      </a:schemeClr>
                    </a:solidFill>
                  </a:tcPr>
                </a:tc>
                <a:tc gridSpan="2">
                  <a:txBody>
                    <a:bodyPr/>
                    <a:lstStyle/>
                    <a:p>
                      <a:endParaRPr lang="id-ID" sz="1400" b="0">
                        <a:solidFill>
                          <a:schemeClr val="bg1"/>
                        </a:solidFill>
                      </a:endParaRP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noFill/>
                      <a:prstDash val="solid"/>
                      <a:round/>
                      <a:headEnd type="none" w="med" len="med"/>
                      <a:tailEnd type="none" w="med" len="med"/>
                    </a:lnB>
                    <a:solidFill>
                      <a:schemeClr val="accent1">
                        <a:lumMod val="50000"/>
                      </a:schemeClr>
                    </a:solidFill>
                  </a:tcPr>
                </a:tc>
                <a:tc hMerge="1">
                  <a:txBody>
                    <a:bodyPr/>
                    <a:lstStyle/>
                    <a:p>
                      <a:pPr algn="ctr" fontAlgn="t"/>
                      <a:endParaRPr lang="id-ID" sz="11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3"/>
                    </a:solidFill>
                  </a:tcPr>
                </a:tc>
                <a:tc>
                  <a:txBody>
                    <a:bodyPr/>
                    <a:lstStyle/>
                    <a:p>
                      <a:pPr algn="ctr" fontAlgn="t"/>
                      <a:r>
                        <a:rPr lang="en-US" sz="1100" b="0" i="0" u="none" strike="noStrike" dirty="0">
                          <a:solidFill>
                            <a:schemeClr val="bg1"/>
                          </a:solidFill>
                          <a:latin typeface="Arial"/>
                        </a:rPr>
                        <a:t>PI</a:t>
                      </a:r>
                      <a:endParaRPr lang="id-ID" sz="1100" b="0" i="0" u="none" strike="noStrike" dirty="0">
                        <a:solidFill>
                          <a:schemeClr val="bg1"/>
                        </a:solidFill>
                        <a:latin typeface="Arial"/>
                      </a:endParaRP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gridSpan="3">
                  <a:txBody>
                    <a:bodyPr/>
                    <a:lstStyle/>
                    <a:p>
                      <a:pPr algn="ctr" fontAlgn="t"/>
                      <a:r>
                        <a:rPr lang="en-US" sz="1100" b="0" i="0" u="none" strike="noStrike" dirty="0">
                          <a:solidFill>
                            <a:schemeClr val="bg1"/>
                          </a:solidFill>
                          <a:latin typeface="Arial"/>
                        </a:rPr>
                        <a:t>REALISASI</a:t>
                      </a:r>
                      <a:endParaRPr lang="id-ID" sz="1100" b="0" i="0" u="none" strike="noStrike" dirty="0">
                        <a:solidFill>
                          <a:schemeClr val="bg1"/>
                        </a:solidFill>
                        <a:latin typeface="Arial"/>
                      </a:endParaRP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tc hMerge="1">
                  <a:txBody>
                    <a:bodyPr/>
                    <a:lstStyle/>
                    <a:p>
                      <a:pPr algn="ctr" fontAlgn="t"/>
                      <a:endParaRPr lang="id-ID" sz="11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hMerge="1">
                  <a:txBody>
                    <a:bodyPr/>
                    <a:lstStyle/>
                    <a:p>
                      <a:pPr algn="ctr" fontAlgn="t"/>
                      <a:endParaRPr lang="id-ID" sz="1100" b="1"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a:txBody>
                    <a:bodyPr/>
                    <a:lstStyle/>
                    <a:p>
                      <a:pPr algn="ctr" fontAlgn="t"/>
                      <a:r>
                        <a:rPr lang="en-US" sz="1100" b="0" i="0" u="none" strike="noStrike" dirty="0">
                          <a:solidFill>
                            <a:schemeClr val="bg1"/>
                          </a:solidFill>
                          <a:latin typeface="Arial"/>
                        </a:rPr>
                        <a:t>%</a:t>
                      </a:r>
                      <a:endParaRPr lang="id-ID" sz="1100" b="0" i="0" u="none" strike="noStrike" dirty="0">
                        <a:solidFill>
                          <a:schemeClr val="bg1"/>
                        </a:solidFill>
                        <a:latin typeface="Arial"/>
                      </a:endParaRPr>
                    </a:p>
                  </a:txBody>
                  <a:tcPr marL="7499" marR="7499"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1"/>
                  </a:ext>
                </a:extLst>
              </a:tr>
              <a:tr h="245660">
                <a:tc>
                  <a:txBody>
                    <a:bodyPr/>
                    <a:lstStyle/>
                    <a:p>
                      <a:pPr algn="l" fontAlgn="ctr"/>
                      <a:r>
                        <a:rPr lang="id-ID" sz="1400" b="1" i="0" u="none" strike="noStrike" dirty="0">
                          <a:latin typeface="Arial Narrow" pitchFamily="34" charset="0"/>
                        </a:rPr>
                        <a:t>Prime Cuts</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4.489</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id-ID" sz="1400" b="0" i="0" u="none" strike="noStrike" dirty="0">
                          <a:latin typeface="Arial Narrow" pitchFamily="34" charset="0"/>
                        </a:rPr>
                        <a:t>     12.942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3.008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23</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Narrow" pitchFamily="34" charset="0"/>
                        </a:rPr>
                        <a:t>16.921,00</a:t>
                      </a:r>
                      <a:endParaRPr lang="id-ID" sz="1400"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50000"/>
                        </a:lnSpc>
                      </a:pPr>
                      <a:r>
                        <a:rPr lang="id-ID" sz="1400" b="0" i="0" u="none" strike="noStrike" dirty="0">
                          <a:latin typeface="Arial Narrow" pitchFamily="34" charset="0"/>
                        </a:rPr>
                        <a:t>6.</a:t>
                      </a:r>
                      <a:r>
                        <a:rPr lang="en-US" sz="1400" b="0" i="0" u="none" strike="noStrike" dirty="0">
                          <a:latin typeface="Arial Narrow" pitchFamily="34" charset="0"/>
                        </a:rPr>
                        <a:t>863,20</a:t>
                      </a:r>
                      <a:endParaRPr lang="id-ID" sz="1400" b="0" i="0" u="none" strike="noStrike"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lnSpc>
                          <a:spcPct val="150000"/>
                        </a:lnSpc>
                      </a:pPr>
                      <a:r>
                        <a:rPr lang="id-ID" sz="1400" b="0" i="0" u="none" strike="noStrike" dirty="0">
                          <a:latin typeface="Arial Narrow" pitchFamily="34" charset="0"/>
                        </a:rPr>
                        <a:t>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lnSpc>
                          <a:spcPct val="150000"/>
                        </a:lnSpc>
                      </a:pPr>
                      <a:endParaRPr lang="id-ID" sz="1200" b="0"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id-ID" sz="1400" b="0" i="0" u="none" strike="noStrike" cap="none" baseline="0" dirty="0">
                          <a:solidFill>
                            <a:schemeClr val="tx1"/>
                          </a:solidFill>
                          <a:latin typeface="Arial Narrow" pitchFamily="34" charset="0"/>
                          <a:ea typeface="+mn-ea"/>
                          <a:cs typeface="+mn-cs"/>
                          <a:sym typeface="Arial"/>
                        </a:rPr>
                        <a:t>18.670,31</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AU" sz="1400" b="0" i="0" u="none" strike="noStrike" cap="none" baseline="0" dirty="0">
                          <a:solidFill>
                            <a:schemeClr val="tx1"/>
                          </a:solidFill>
                          <a:latin typeface="Arial Narrow" pitchFamily="34" charset="0"/>
                          <a:ea typeface="+mn-ea"/>
                          <a:cs typeface="+mn-cs"/>
                          <a:sym typeface="Arial"/>
                        </a:rPr>
                        <a:t>8.371,78</a:t>
                      </a:r>
                      <a:endParaRPr lang="id-ID" sz="1400" b="0" i="0" u="none" strike="noStrike" cap="none" baseline="0" dirty="0">
                        <a:solidFill>
                          <a:schemeClr val="tx1"/>
                        </a:solidFill>
                        <a:latin typeface="Arial Narrow" pitchFamily="34" charset="0"/>
                        <a:ea typeface="+mn-ea"/>
                        <a:cs typeface="+mn-cs"/>
                        <a:sym typeface="Arial"/>
                      </a:endParaRP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id-ID" sz="1200" b="0" i="0" u="none" strike="noStrike" cap="none" baseline="0" dirty="0">
                        <a:solidFill>
                          <a:schemeClr val="tx1"/>
                        </a:solidFill>
                        <a:latin typeface="+mn-lt"/>
                        <a:ea typeface="+mn-ea"/>
                        <a:cs typeface="+mn-cs"/>
                        <a:sym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pPr algn="r"/>
                      <a:endParaRPr lang="id-ID" sz="1200" dirty="0">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en-AU" sz="1400" b="0" i="0" u="none" strike="noStrike" cap="none" baseline="0" dirty="0">
                          <a:solidFill>
                            <a:schemeClr val="tx1"/>
                          </a:solidFill>
                          <a:latin typeface="Arial Narrow" pitchFamily="34" charset="0"/>
                          <a:ea typeface="+mn-ea"/>
                          <a:cs typeface="+mn-cs"/>
                          <a:sym typeface="Arial"/>
                        </a:rPr>
                        <a:t>44,8</a:t>
                      </a:r>
                      <a:endParaRPr lang="id-ID" sz="1400" b="0" i="0" u="none" strike="noStrike" cap="none" baseline="0" dirty="0">
                        <a:solidFill>
                          <a:schemeClr val="tx1"/>
                        </a:solidFill>
                        <a:latin typeface="Arial Narrow" pitchFamily="34" charset="0"/>
                        <a:ea typeface="+mn-ea"/>
                        <a:cs typeface="+mn-cs"/>
                        <a:sym typeface="Arial"/>
                      </a:endParaRP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8575">
                <a:tc>
                  <a:txBody>
                    <a:bodyPr/>
                    <a:lstStyle/>
                    <a:p>
                      <a:pPr algn="l" fontAlgn="ctr"/>
                      <a:r>
                        <a:rPr lang="id-ID" sz="1400" b="1" i="0" u="none" strike="noStrike" dirty="0">
                          <a:latin typeface="Arial Narrow" pitchFamily="34" charset="0"/>
                        </a:rPr>
                        <a:t>Secondary Cuts</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5.221</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d-ID" sz="1400" b="0" i="0" u="none" strike="noStrike" dirty="0">
                          <a:latin typeface="Arial Narrow" pitchFamily="34" charset="0"/>
                        </a:rPr>
                        <a:t>     66.040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26.369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40</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d-ID" sz="1400" b="0" i="0" u="none" strike="noStrike" cap="none" baseline="0" dirty="0">
                          <a:solidFill>
                            <a:schemeClr val="tx1"/>
                          </a:solidFill>
                          <a:latin typeface="Arial Narrow" pitchFamily="34" charset="0"/>
                          <a:ea typeface="+mn-ea"/>
                          <a:cs typeface="+mn-cs"/>
                          <a:sym typeface="Arial"/>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0" i="0" u="none" strike="noStrike" cap="none" baseline="0" dirty="0">
                          <a:solidFill>
                            <a:schemeClr val="tx1"/>
                          </a:solidFill>
                          <a:latin typeface="Arial Narrow" pitchFamily="34" charset="0"/>
                          <a:ea typeface="+mn-ea"/>
                          <a:cs typeface="+mn-cs"/>
                          <a:sym typeface="Arial"/>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0" i="0" u="none" strike="noStrike" cap="none" baseline="0" dirty="0">
                        <a:solidFill>
                          <a:schemeClr val="tx1"/>
                        </a:solidFill>
                        <a:latin typeface="+mn-lt"/>
                        <a:ea typeface="+mn-ea"/>
                        <a:cs typeface="+mn-cs"/>
                        <a:sym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pPr algn="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a:r>
                        <a:rPr lang="en-US" sz="1400" b="0" i="0" u="none" strike="noStrike" cap="none" baseline="0" dirty="0">
                          <a:solidFill>
                            <a:schemeClr val="tx1"/>
                          </a:solidFill>
                          <a:latin typeface="Arial Narrow" pitchFamily="34" charset="0"/>
                          <a:ea typeface="+mn-ea"/>
                          <a:cs typeface="+mn-cs"/>
                          <a:sym typeface="Arial"/>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2546">
                <a:tc>
                  <a:txBody>
                    <a:bodyPr/>
                    <a:lstStyle/>
                    <a:p>
                      <a:pPr algn="l" fontAlgn="ctr"/>
                      <a:r>
                        <a:rPr lang="id-ID" sz="1400" b="1" i="0" u="none" strike="noStrike" dirty="0">
                          <a:latin typeface="Arial Narrow" pitchFamily="34" charset="0"/>
                        </a:rPr>
                        <a:t>Manufacturing Meat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d-ID" sz="1400" b="0" i="0" u="none" strike="noStrike" dirty="0">
                          <a:latin typeface="Arial Narrow" pitchFamily="34" charset="0"/>
                        </a:rPr>
                        <a:t>19.400</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id-ID" sz="1400" b="0" i="0" u="none" strike="noStrike" dirty="0">
                          <a:latin typeface="Arial Narrow" pitchFamily="34" charset="0"/>
                        </a:rPr>
                        <a:t>     31.120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d-ID" sz="1400" b="0" i="0" u="none" strike="noStrike" dirty="0">
                          <a:latin typeface="Arial Narrow" pitchFamily="34" charset="0"/>
                        </a:rPr>
                        <a:t>       11.646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d-ID" sz="1400" b="0" i="0" u="none" strike="noStrike" dirty="0">
                          <a:latin typeface="Arial Narrow" pitchFamily="34" charset="0"/>
                        </a:rPr>
                        <a:t>37</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latin typeface="Arial Narrow" pitchFamily="34" charset="0"/>
                        </a:rPr>
                        <a:t>42.038,05</a:t>
                      </a:r>
                      <a:endParaRPr lang="id-ID" sz="1400"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50000"/>
                        </a:lnSpc>
                      </a:pPr>
                      <a:r>
                        <a:rPr lang="en-US" sz="1400" b="0" i="0" u="none" strike="noStrike" dirty="0">
                          <a:latin typeface="Arial Narrow" pitchFamily="34" charset="0"/>
                        </a:rPr>
                        <a:t>23.387,82</a:t>
                      </a:r>
                      <a:endParaRPr lang="id-ID" sz="1400" b="0" i="0" u="none" strike="noStrike"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lnSpc>
                          <a:spcPct val="150000"/>
                        </a:lnSpc>
                      </a:pPr>
                      <a:r>
                        <a:rPr lang="id-ID" sz="1400" b="0" i="0" u="none" strike="noStrike" dirty="0">
                          <a:latin typeface="Arial Narrow" pitchFamily="34" charset="0"/>
                        </a:rPr>
                        <a:t>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lnSpc>
                          <a:spcPct val="150000"/>
                        </a:lnSpc>
                      </a:pPr>
                      <a:endParaRPr lang="id-ID" sz="1200" b="0"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a:r>
                        <a:rPr lang="id-ID" sz="1400" b="0" i="0" u="none" strike="noStrike" cap="none" baseline="0" dirty="0">
                          <a:solidFill>
                            <a:schemeClr val="tx1"/>
                          </a:solidFill>
                          <a:latin typeface="Arial Narrow" pitchFamily="34" charset="0"/>
                          <a:ea typeface="+mn-ea"/>
                          <a:cs typeface="+mn-cs"/>
                          <a:sym typeface="Arial"/>
                        </a:rPr>
                        <a:t>40.063,95</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0" i="0" u="none" strike="noStrike" cap="none" baseline="0" dirty="0">
                          <a:solidFill>
                            <a:schemeClr val="tx1"/>
                          </a:solidFill>
                          <a:latin typeface="Arial Narrow" pitchFamily="34" charset="0"/>
                          <a:ea typeface="+mn-ea"/>
                          <a:cs typeface="+mn-cs"/>
                          <a:sym typeface="Arial"/>
                        </a:rPr>
                        <a:t>22.588,42</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0" i="0" u="none" strike="noStrike" cap="none" baseline="0" dirty="0">
                        <a:solidFill>
                          <a:schemeClr val="tx1"/>
                        </a:solidFill>
                        <a:latin typeface="+mn-lt"/>
                        <a:ea typeface="+mn-ea"/>
                        <a:cs typeface="+mn-cs"/>
                        <a:sym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r"/>
                      <a:endParaRPr lang="id-ID" sz="1200" dirty="0">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a:r>
                        <a:rPr lang="en-US" sz="1400" b="0" i="0" u="none" strike="noStrike" cap="none" baseline="0" dirty="0">
                          <a:solidFill>
                            <a:schemeClr val="tx1"/>
                          </a:solidFill>
                          <a:latin typeface="Arial Narrow" pitchFamily="34" charset="0"/>
                          <a:ea typeface="+mn-ea"/>
                          <a:cs typeface="+mn-cs"/>
                          <a:sym typeface="Arial"/>
                        </a:rPr>
                        <a:t>56,4</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7348">
                <a:tc>
                  <a:txBody>
                    <a:bodyPr/>
                    <a:lstStyle/>
                    <a:p>
                      <a:pPr algn="l" fontAlgn="ctr"/>
                      <a:r>
                        <a:rPr lang="id-ID" sz="1400" b="1" i="0" u="none" strike="noStrike" dirty="0">
                          <a:latin typeface="Arial Narrow" pitchFamily="34" charset="0"/>
                        </a:rPr>
                        <a:t>Fancy/Variety Meat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2.755</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d-ID" sz="1400" b="0" i="0" u="none" strike="noStrike" dirty="0">
                          <a:latin typeface="Arial Narrow" pitchFamily="34" charset="0"/>
                        </a:rPr>
                        <a:t>     33.842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10.294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30</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latin typeface="Arial Narrow" pitchFamily="34" charset="0"/>
                        </a:rPr>
                        <a:t>4</a:t>
                      </a:r>
                      <a:r>
                        <a:rPr lang="id-ID" sz="1400" dirty="0">
                          <a:latin typeface="Arial Narrow" pitchFamily="34" charset="0"/>
                        </a:rPr>
                        <a:t>.</a:t>
                      </a:r>
                      <a:r>
                        <a:rPr lang="en-US" sz="1400" dirty="0">
                          <a:latin typeface="Arial Narrow" pitchFamily="34" charset="0"/>
                        </a:rPr>
                        <a:t>171</a:t>
                      </a:r>
                      <a:r>
                        <a:rPr lang="id-ID" sz="1400" dirty="0">
                          <a:latin typeface="Arial Narrow" pitchFamily="34" charset="0"/>
                        </a:rPr>
                        <a:t>,7</a:t>
                      </a:r>
                      <a:r>
                        <a:rPr lang="en-US" sz="1400" dirty="0">
                          <a:latin typeface="Arial Narrow" pitchFamily="34" charset="0"/>
                        </a:rPr>
                        <a:t>2</a:t>
                      </a:r>
                      <a:endParaRPr lang="id-ID" sz="1400"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50000"/>
                        </a:lnSpc>
                      </a:pPr>
                      <a:r>
                        <a:rPr lang="id-ID" sz="1400" b="0" i="0" u="none" strike="noStrike" dirty="0">
                          <a:latin typeface="Arial Narrow" pitchFamily="34" charset="0"/>
                        </a:rPr>
                        <a:t>1.</a:t>
                      </a:r>
                      <a:r>
                        <a:rPr lang="en-US" sz="1400" b="0" i="0" u="none" strike="noStrike" dirty="0">
                          <a:latin typeface="Arial Narrow" pitchFamily="34" charset="0"/>
                        </a:rPr>
                        <a:t>632,96</a:t>
                      </a:r>
                      <a:endParaRPr lang="id-ID" sz="1400" b="0" i="0" u="none" strike="noStrike"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lnSpc>
                          <a:spcPct val="150000"/>
                        </a:lnSpc>
                      </a:pPr>
                      <a:r>
                        <a:rPr lang="id-ID" sz="1400" b="0" i="0" u="none" strike="noStrike" dirty="0">
                          <a:latin typeface="Arial Narrow" pitchFamily="34" charset="0"/>
                        </a:rPr>
                        <a:t>39.1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lnSpc>
                          <a:spcPct val="150000"/>
                        </a:lnSpc>
                      </a:pPr>
                      <a:endParaRPr lang="id-ID" sz="1100" b="0" i="0" u="none" strike="noStrike" dirty="0">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R="0" algn="ctr" rtl="0">
                        <a:lnSpc>
                          <a:spcPct val="100000"/>
                        </a:lnSpc>
                        <a:spcBef>
                          <a:spcPts val="0"/>
                        </a:spcBef>
                        <a:spcAft>
                          <a:spcPts val="0"/>
                        </a:spcAft>
                        <a:buNone/>
                      </a:pPr>
                      <a:r>
                        <a:rPr lang="id-ID" sz="1400" b="0" i="0" u="none" strike="noStrike" cap="none" baseline="0" dirty="0">
                          <a:solidFill>
                            <a:schemeClr val="tx1"/>
                          </a:solidFill>
                          <a:latin typeface="Arial Narrow" pitchFamily="34" charset="0"/>
                          <a:ea typeface="+mn-ea"/>
                          <a:cs typeface="+mn-cs"/>
                          <a:sym typeface="Arial"/>
                        </a:rPr>
                        <a:t>17.812,16</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0" algn="ctr" rtl="0">
                        <a:lnSpc>
                          <a:spcPct val="100000"/>
                        </a:lnSpc>
                        <a:spcBef>
                          <a:spcPts val="0"/>
                        </a:spcBef>
                        <a:spcAft>
                          <a:spcPts val="0"/>
                        </a:spcAft>
                        <a:buNone/>
                      </a:pPr>
                      <a:r>
                        <a:rPr lang="en-US" sz="1400" b="0" i="0" u="none" strike="noStrike" cap="none" baseline="0" dirty="0">
                          <a:solidFill>
                            <a:schemeClr val="tx1"/>
                          </a:solidFill>
                          <a:latin typeface="Arial Narrow" pitchFamily="34" charset="0"/>
                          <a:ea typeface="+mn-ea"/>
                          <a:cs typeface="+mn-cs"/>
                          <a:sym typeface="Arial"/>
                        </a:rPr>
                        <a:t>9.316,47</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0" algn="ctr" rtl="0">
                        <a:lnSpc>
                          <a:spcPct val="100000"/>
                        </a:lnSpc>
                        <a:spcBef>
                          <a:spcPts val="0"/>
                        </a:spcBef>
                        <a:spcAft>
                          <a:spcPts val="0"/>
                        </a:spcAft>
                        <a:buNone/>
                      </a:pPr>
                      <a:endParaRPr lang="en-US" sz="1200" b="0" i="0" u="none" strike="noStrike" cap="none" baseline="0" dirty="0">
                        <a:solidFill>
                          <a:schemeClr val="tx1"/>
                        </a:solidFill>
                        <a:latin typeface="+mn-lt"/>
                        <a:ea typeface="+mn-ea"/>
                        <a:cs typeface="+mn-cs"/>
                        <a:sym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pPr algn="r"/>
                      <a:endParaRPr lang="id-ID" sz="1100" dirty="0">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R="0" algn="ctr" rtl="0">
                        <a:lnSpc>
                          <a:spcPct val="100000"/>
                        </a:lnSpc>
                        <a:spcBef>
                          <a:spcPts val="0"/>
                        </a:spcBef>
                        <a:spcAft>
                          <a:spcPts val="0"/>
                        </a:spcAft>
                        <a:buNone/>
                      </a:pPr>
                      <a:r>
                        <a:rPr lang="en-US" sz="1400" b="0" i="0" u="none" strike="noStrike" cap="none" baseline="0" dirty="0">
                          <a:solidFill>
                            <a:schemeClr val="tx1"/>
                          </a:solidFill>
                          <a:latin typeface="Arial Narrow" pitchFamily="34" charset="0"/>
                          <a:ea typeface="+mn-ea"/>
                          <a:cs typeface="+mn-cs"/>
                          <a:sym typeface="Arial"/>
                        </a:rPr>
                        <a:t>52,3</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58377">
                <a:tc>
                  <a:txBody>
                    <a:bodyPr/>
                    <a:lstStyle/>
                    <a:p>
                      <a:pPr algn="l" fontAlgn="ctr"/>
                      <a:r>
                        <a:rPr lang="id-ID" sz="1400" b="1" i="0" u="none" strike="noStrike" dirty="0">
                          <a:latin typeface="Arial Narrow" pitchFamily="34" charset="0"/>
                        </a:rPr>
                        <a:t>Offal</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algn="ctr" fontAlgn="b"/>
                      <a:r>
                        <a:rPr lang="id-ID" sz="1400" b="0" i="0" u="none" strike="noStrike" dirty="0">
                          <a:latin typeface="Arial Narrow" pitchFamily="34" charset="0"/>
                        </a:rPr>
                        <a:t>     26.131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5.690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22</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d-ID" sz="1400" b="0" i="0" u="none" strike="noStrike" dirty="0">
                          <a:latin typeface="Arial Narrow" pitchFamily="34" charset="0"/>
                        </a:rPr>
                        <a:t>                  -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id-ID" sz="1400" b="0"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marR="0" algn="ctr" rtl="0" fontAlgn="b">
                        <a:lnSpc>
                          <a:spcPct val="100000"/>
                        </a:lnSpc>
                        <a:spcBef>
                          <a:spcPts val="0"/>
                        </a:spcBef>
                        <a:spcAft>
                          <a:spcPts val="0"/>
                        </a:spcAft>
                        <a:buNone/>
                      </a:pPr>
                      <a:r>
                        <a:rPr lang="en-US" sz="1400" b="0" i="0" u="none" strike="noStrike" cap="none" baseline="0" dirty="0">
                          <a:solidFill>
                            <a:schemeClr val="tx1"/>
                          </a:solidFill>
                          <a:latin typeface="Arial Narrow" pitchFamily="34" charset="0"/>
                          <a:ea typeface="+mn-ea"/>
                          <a:cs typeface="+mn-cs"/>
                          <a:sym typeface="Arial"/>
                        </a:rPr>
                        <a:t>-</a:t>
                      </a:r>
                      <a:endParaRPr lang="id-ID" sz="1400" b="0" i="0" u="none" strike="noStrike" cap="none" baseline="0" dirty="0">
                        <a:solidFill>
                          <a:schemeClr val="tx1"/>
                        </a:solidFill>
                        <a:latin typeface="Arial Narrow" pitchFamily="34" charset="0"/>
                        <a:ea typeface="+mn-ea"/>
                        <a:cs typeface="+mn-cs"/>
                        <a:sym typeface="Arial"/>
                      </a:endParaRP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0" algn="ctr" rtl="0">
                        <a:lnSpc>
                          <a:spcPct val="100000"/>
                        </a:lnSpc>
                        <a:spcBef>
                          <a:spcPts val="0"/>
                        </a:spcBef>
                        <a:spcAft>
                          <a:spcPts val="0"/>
                        </a:spcAft>
                        <a:buNone/>
                      </a:pPr>
                      <a:r>
                        <a:rPr lang="en-US" sz="1400" b="0" i="0" u="none" strike="noStrike" cap="none" baseline="0" dirty="0">
                          <a:solidFill>
                            <a:schemeClr val="tx1"/>
                          </a:solidFill>
                          <a:latin typeface="Arial Narrow" pitchFamily="34" charset="0"/>
                          <a:ea typeface="+mn-ea"/>
                          <a:cs typeface="+mn-cs"/>
                          <a:sym typeface="Arial"/>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0" algn="ctr" rtl="0">
                        <a:lnSpc>
                          <a:spcPct val="100000"/>
                        </a:lnSpc>
                        <a:spcBef>
                          <a:spcPts val="0"/>
                        </a:spcBef>
                        <a:spcAft>
                          <a:spcPts val="0"/>
                        </a:spcAft>
                        <a:buNone/>
                      </a:pPr>
                      <a:endParaRPr lang="en-US" sz="1100" b="0" i="0" u="none" strike="noStrike" cap="none" baseline="0" dirty="0">
                        <a:solidFill>
                          <a:schemeClr val="tx1"/>
                        </a:solidFill>
                        <a:latin typeface="+mn-lt"/>
                        <a:ea typeface="+mn-ea"/>
                        <a:cs typeface="+mn-cs"/>
                        <a:sym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hMerge="1">
                  <a:txBody>
                    <a:bodyPr/>
                    <a:lstStyle/>
                    <a:p>
                      <a:pPr algn="r" fontAlgn="b"/>
                      <a:endParaRPr lang="id-ID" sz="1200" b="0" i="0" u="none" strike="noStrike" dirty="0">
                        <a:latin typeface="Arial"/>
                      </a:endParaRPr>
                    </a:p>
                  </a:txBody>
                  <a:tcPr marL="5624" marR="5624" marT="56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marR="0" algn="ctr" rtl="0">
                        <a:lnSpc>
                          <a:spcPct val="100000"/>
                        </a:lnSpc>
                        <a:spcBef>
                          <a:spcPts val="0"/>
                        </a:spcBef>
                        <a:spcAft>
                          <a:spcPts val="0"/>
                        </a:spcAft>
                        <a:buNone/>
                      </a:pPr>
                      <a:r>
                        <a:rPr lang="en-US" sz="1400" b="0" i="0" u="none" strike="noStrike" cap="none" baseline="0" dirty="0">
                          <a:solidFill>
                            <a:schemeClr val="tx1"/>
                          </a:solidFill>
                          <a:latin typeface="Arial Narrow" pitchFamily="34" charset="0"/>
                          <a:ea typeface="+mn-ea"/>
                          <a:cs typeface="+mn-cs"/>
                          <a:sym typeface="Arial"/>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8755">
                <a:tc>
                  <a:txBody>
                    <a:bodyPr/>
                    <a:lstStyle/>
                    <a:p>
                      <a:pPr algn="ctr" fontAlgn="ctr"/>
                      <a:r>
                        <a:rPr lang="id-ID" sz="1400" b="1" i="0" u="none" strike="noStrike" dirty="0">
                          <a:latin typeface="Arial Narrow" pitchFamily="34" charset="0"/>
                        </a:rPr>
                        <a:t>TOTAL  (Ton)</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d-ID" sz="1400" b="1" i="0" u="none" strike="noStrike" dirty="0">
                          <a:latin typeface="Arial Narrow" pitchFamily="34" charset="0"/>
                        </a:rPr>
                        <a:t>31.865</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algn="ctr" fontAlgn="ctr"/>
                      <a:r>
                        <a:rPr lang="id-ID" sz="1400" b="1"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fontAlgn="ctr"/>
                      <a:endParaRPr lang="id-ID" sz="1200" b="1" i="0" u="none" strike="noStrike" dirty="0">
                        <a:latin typeface="Arial"/>
                      </a:endParaRPr>
                    </a:p>
                  </a:txBody>
                  <a:tcPr marL="5624" marR="5624"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id-ID" sz="1400" b="1" i="0" u="none" strike="noStrike" dirty="0">
                          <a:latin typeface="Arial Narrow" pitchFamily="34" charset="0"/>
                        </a:rPr>
                        <a:t>-</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fontAlgn="ctr"/>
                      <a:endParaRPr lang="id-ID" sz="1200" b="1" i="0" u="none" strike="noStrike" dirty="0">
                        <a:latin typeface="Arial"/>
                      </a:endParaRPr>
                    </a:p>
                  </a:txBody>
                  <a:tcPr marL="5624" marR="5624"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id-ID" sz="1400" b="1" i="0" u="none" strike="noStrike" dirty="0">
                          <a:latin typeface="Arial Narrow" pitchFamily="34" charset="0"/>
                        </a:rPr>
                        <a:t>    170.074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d-ID" sz="1400" b="1" i="0" u="none" strike="noStrike" dirty="0">
                          <a:latin typeface="Arial Narrow" pitchFamily="34" charset="0"/>
                        </a:rPr>
                        <a:t>       57.007 </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id-ID" sz="1400" b="1" i="0" u="none" strike="noStrike" dirty="0">
                          <a:latin typeface="Arial Narrow" pitchFamily="34" charset="0"/>
                        </a:rPr>
                        <a:t>34</a:t>
                      </a:r>
                    </a:p>
                  </a:txBody>
                  <a:tcPr marL="7499" marR="7499" marT="56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400" b="1" dirty="0">
                          <a:latin typeface="Arial Narrow" pitchFamily="34" charset="0"/>
                        </a:rPr>
                        <a:t>6</a:t>
                      </a:r>
                      <a:r>
                        <a:rPr lang="id-ID" sz="1400" b="1" dirty="0">
                          <a:latin typeface="Arial Narrow" pitchFamily="34" charset="0"/>
                        </a:rPr>
                        <a:t>3.</a:t>
                      </a:r>
                      <a:r>
                        <a:rPr lang="en-US" sz="1400" b="1" dirty="0">
                          <a:latin typeface="Arial Narrow" pitchFamily="34" charset="0"/>
                        </a:rPr>
                        <a:t>130</a:t>
                      </a:r>
                      <a:r>
                        <a:rPr lang="id-ID" sz="1400" b="1" dirty="0">
                          <a:latin typeface="Arial Narrow" pitchFamily="34" charset="0"/>
                        </a:rPr>
                        <a:t>,</a:t>
                      </a:r>
                      <a:r>
                        <a:rPr lang="en-US" sz="1400" b="1" dirty="0">
                          <a:latin typeface="Arial Narrow" pitchFamily="34" charset="0"/>
                        </a:rPr>
                        <a:t>77</a:t>
                      </a:r>
                      <a:endParaRPr lang="id-ID" sz="1400" b="1" dirty="0">
                        <a:latin typeface="Arial Narrow"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400" b="1" dirty="0">
                          <a:latin typeface="Arial Narrow" pitchFamily="34" charset="0"/>
                        </a:rPr>
                        <a:t>31.883,98</a:t>
                      </a:r>
                      <a:endParaRPr lang="id-ID" sz="1400" b="1" dirty="0">
                        <a:latin typeface="Arial Narrow" pitchFamily="34" charset="0"/>
                      </a:endParaRP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algn="ctr"/>
                      <a:r>
                        <a:rPr lang="id-ID" sz="1400" b="1" dirty="0">
                          <a:latin typeface="Arial Narrow" pitchFamily="34" charset="0"/>
                        </a:rPr>
                        <a:t>50.5</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endParaRPr lang="id-ID" sz="12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id-ID" sz="1400" b="1" i="0" u="none" strike="noStrike" cap="none" baseline="0" dirty="0">
                          <a:solidFill>
                            <a:schemeClr val="tx1"/>
                          </a:solidFill>
                          <a:latin typeface="Arial Narrow" pitchFamily="34" charset="0"/>
                          <a:ea typeface="+mn-ea"/>
                          <a:cs typeface="+mn-cs"/>
                          <a:sym typeface="Arial"/>
                        </a:rPr>
                        <a:t>76.546,42</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p>
                      <a:pPr marR="0" algn="ctr" rtl="0">
                        <a:lnSpc>
                          <a:spcPct val="100000"/>
                        </a:lnSpc>
                        <a:spcBef>
                          <a:spcPts val="0"/>
                        </a:spcBef>
                        <a:spcAft>
                          <a:spcPts val="0"/>
                        </a:spcAft>
                        <a:buNone/>
                      </a:pPr>
                      <a:r>
                        <a:rPr lang="en-US" sz="1400" b="1" i="0" u="none" strike="noStrike" cap="none" baseline="0" dirty="0">
                          <a:solidFill>
                            <a:schemeClr val="tx1"/>
                          </a:solidFill>
                          <a:latin typeface="Arial Narrow" pitchFamily="34" charset="0"/>
                          <a:ea typeface="+mn-ea"/>
                          <a:cs typeface="+mn-cs"/>
                          <a:sym typeface="Arial"/>
                        </a:rPr>
                        <a:t>40.276,67</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R="0" algn="ctr" rtl="0">
                        <a:lnSpc>
                          <a:spcPct val="100000"/>
                        </a:lnSpc>
                        <a:spcBef>
                          <a:spcPts val="0"/>
                        </a:spcBef>
                        <a:spcAft>
                          <a:spcPts val="0"/>
                        </a:spcAft>
                        <a:buNone/>
                      </a:pPr>
                      <a:endParaRPr lang="en-US" sz="1100" b="1" i="0" u="none" strike="noStrike" cap="none" baseline="0" dirty="0">
                        <a:solidFill>
                          <a:schemeClr val="tx1"/>
                        </a:solidFill>
                        <a:latin typeface="+mn-lt"/>
                        <a:ea typeface="+mn-ea"/>
                        <a:cs typeface="+mn-cs"/>
                        <a:sym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r"/>
                      <a:endParaRPr lang="id-ID" sz="1200" b="1"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en-US" sz="1400" b="1" i="0" u="none" strike="noStrike" cap="none" baseline="0" dirty="0">
                          <a:solidFill>
                            <a:schemeClr val="tx1"/>
                          </a:solidFill>
                          <a:latin typeface="Arial Narrow" pitchFamily="34" charset="0"/>
                          <a:ea typeface="+mn-ea"/>
                          <a:cs typeface="+mn-cs"/>
                          <a:sym typeface="Arial"/>
                        </a:rPr>
                        <a:t>52,6</a:t>
                      </a:r>
                    </a:p>
                  </a:txBody>
                  <a:tcPr marL="12700" marR="12700"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7"/>
                  </a:ext>
                </a:extLst>
              </a:tr>
            </a:tbl>
          </a:graphicData>
        </a:graphic>
      </p:graphicFrame>
      <p:sp>
        <p:nvSpPr>
          <p:cNvPr id="11" name="Title 1"/>
          <p:cNvSpPr txBox="1">
            <a:spLocks/>
          </p:cNvSpPr>
          <p:nvPr/>
        </p:nvSpPr>
        <p:spPr>
          <a:xfrm>
            <a:off x="396349" y="177939"/>
            <a:ext cx="10219267" cy="760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ltLang="id-ID" sz="3200" b="1" dirty="0">
                <a:solidFill>
                  <a:srgbClr val="C00000"/>
                </a:solidFill>
                <a:effectLst/>
                <a:latin typeface="Agency FB" pitchFamily="34" charset="0"/>
                <a:ea typeface="+mn-ea"/>
                <a:cs typeface="+mn-cs"/>
              </a:rPr>
              <a:t>PERKEMBANGAN PASOKAN DAN HARGA PANGAN (2)</a:t>
            </a:r>
          </a:p>
        </p:txBody>
      </p:sp>
      <p:pic>
        <p:nvPicPr>
          <p:cNvPr id="12"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260"/>
            <a:ext cx="1328738" cy="1265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920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C5940F-52BA-4018-B13B-B36621709A35}" type="slidenum">
              <a:rPr lang="id-ID" smtClean="0">
                <a:solidFill>
                  <a:prstClr val="black">
                    <a:tint val="75000"/>
                  </a:prstClr>
                </a:solidFill>
              </a:rPr>
              <a:pPr/>
              <a:t>24</a:t>
            </a:fld>
            <a:endParaRPr lang="id-ID">
              <a:solidFill>
                <a:prstClr val="black">
                  <a:tint val="75000"/>
                </a:prstClr>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414" y="897731"/>
            <a:ext cx="11177517" cy="564118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14414" y="334961"/>
            <a:ext cx="10219267" cy="760413"/>
          </a:xfrm>
        </p:spPr>
        <p:txBody>
          <a:bodyPr>
            <a:normAutofit/>
          </a:bodyPr>
          <a:lstStyle/>
          <a:p>
            <a:pPr fontAlgn="b"/>
            <a:r>
              <a:rPr lang="id-ID" sz="1600" b="1" dirty="0">
                <a:effectLst>
                  <a:glow rad="63500">
                    <a:schemeClr val="accent5">
                      <a:satMod val="175000"/>
                      <a:alpha val="40000"/>
                    </a:schemeClr>
                  </a:glow>
                </a:effectLst>
                <a:latin typeface="Agency FB" pitchFamily="34" charset="0"/>
                <a:ea typeface="+mn-ea"/>
                <a:cs typeface="+mn-cs"/>
              </a:rPr>
              <a:t>REKAPITULASI IMPOR GULA TAHUN 2016</a:t>
            </a:r>
          </a:p>
        </p:txBody>
      </p:sp>
      <p:sp>
        <p:nvSpPr>
          <p:cNvPr id="7" name="Title 1"/>
          <p:cNvSpPr txBox="1">
            <a:spLocks/>
          </p:cNvSpPr>
          <p:nvPr/>
        </p:nvSpPr>
        <p:spPr>
          <a:xfrm>
            <a:off x="414413" y="31673"/>
            <a:ext cx="10219267" cy="760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ltLang="id-ID" sz="2800" b="1" dirty="0">
                <a:solidFill>
                  <a:srgbClr val="C00000"/>
                </a:solidFill>
                <a:effectLst/>
                <a:latin typeface="Agency FB" pitchFamily="34" charset="0"/>
                <a:ea typeface="+mn-ea"/>
                <a:cs typeface="+mn-cs"/>
              </a:rPr>
              <a:t>PERKEMBANGAN PASOKAN DAN HARGA PANGAN (2)</a:t>
            </a:r>
          </a:p>
        </p:txBody>
      </p:sp>
      <p:pic>
        <p:nvPicPr>
          <p:cNvPr id="8"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260"/>
            <a:ext cx="1328738" cy="1265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811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4412" y="447043"/>
            <a:ext cx="10219267" cy="760413"/>
          </a:xfrm>
        </p:spPr>
        <p:txBody>
          <a:bodyPr>
            <a:normAutofit/>
          </a:bodyPr>
          <a:lstStyle/>
          <a:p>
            <a:pPr fontAlgn="b"/>
            <a:r>
              <a:rPr lang="id-ID" sz="1600" b="1" dirty="0">
                <a:effectLst>
                  <a:glow rad="63500">
                    <a:schemeClr val="accent5">
                      <a:satMod val="175000"/>
                      <a:alpha val="40000"/>
                    </a:schemeClr>
                  </a:glow>
                </a:effectLst>
                <a:latin typeface="Agency FB" pitchFamily="34" charset="0"/>
                <a:ea typeface="+mn-ea"/>
                <a:cs typeface="+mn-cs"/>
              </a:rPr>
              <a:t>KEPUTUSAN RAKORTAS TERKAIT ALOKASI IMPOR </a:t>
            </a:r>
            <a:r>
              <a:rPr lang="en-US" sz="1600" b="1" dirty="0">
                <a:effectLst>
                  <a:glow rad="63500">
                    <a:schemeClr val="accent5">
                      <a:satMod val="175000"/>
                      <a:alpha val="40000"/>
                    </a:schemeClr>
                  </a:glow>
                </a:effectLst>
                <a:latin typeface="Agency FB" pitchFamily="34" charset="0"/>
                <a:ea typeface="+mn-ea"/>
                <a:cs typeface="+mn-cs"/>
              </a:rPr>
              <a:t>JAGUNG DAN BAWANG MERAH</a:t>
            </a:r>
            <a:endParaRPr lang="id-ID" sz="1600" b="1" dirty="0">
              <a:effectLst>
                <a:glow rad="63500">
                  <a:schemeClr val="accent5">
                    <a:satMod val="175000"/>
                    <a:alpha val="40000"/>
                  </a:schemeClr>
                </a:glow>
              </a:effectLst>
              <a:latin typeface="Agency FB" pitchFamily="34" charset="0"/>
              <a:ea typeface="+mn-ea"/>
              <a:cs typeface="+mn-cs"/>
            </a:endParaRPr>
          </a:p>
        </p:txBody>
      </p:sp>
      <p:sp>
        <p:nvSpPr>
          <p:cNvPr id="7" name="Title 1"/>
          <p:cNvSpPr txBox="1">
            <a:spLocks/>
          </p:cNvSpPr>
          <p:nvPr/>
        </p:nvSpPr>
        <p:spPr>
          <a:xfrm>
            <a:off x="414413" y="31673"/>
            <a:ext cx="10219267" cy="760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ltLang="id-ID" sz="2800" b="1" dirty="0">
                <a:solidFill>
                  <a:srgbClr val="C00000"/>
                </a:solidFill>
                <a:effectLst/>
                <a:latin typeface="Agency FB" pitchFamily="34" charset="0"/>
                <a:ea typeface="+mn-ea"/>
                <a:cs typeface="+mn-cs"/>
              </a:rPr>
              <a:t>PERKEMBANGAN PASOKAN DAN HARGA PANGAN (2)</a:t>
            </a:r>
          </a:p>
        </p:txBody>
      </p:sp>
      <p:pic>
        <p:nvPicPr>
          <p:cNvPr id="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260"/>
            <a:ext cx="1328738" cy="12659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asil gambar untuk icon jagu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5675" y="1421507"/>
            <a:ext cx="1133873" cy="9921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2216324" y="1421507"/>
            <a:ext cx="8208912" cy="992139"/>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04356" y="1609636"/>
            <a:ext cx="7776864" cy="523220"/>
          </a:xfrm>
          <a:prstGeom prst="rect">
            <a:avLst/>
          </a:prstGeom>
          <a:noFill/>
        </p:spPr>
        <p:txBody>
          <a:bodyPr wrap="square" rtlCol="0">
            <a:spAutoFit/>
          </a:bodyPr>
          <a:lstStyle/>
          <a:p>
            <a:pPr algn="just"/>
            <a:r>
              <a:rPr lang="en-US" sz="1400" b="1" dirty="0" err="1">
                <a:solidFill>
                  <a:schemeClr val="bg1"/>
                </a:solidFill>
              </a:rPr>
              <a:t>Rakortas</a:t>
            </a:r>
            <a:r>
              <a:rPr lang="en-US" sz="1400" b="1" dirty="0">
                <a:solidFill>
                  <a:schemeClr val="bg1"/>
                </a:solidFill>
              </a:rPr>
              <a:t> 18 </a:t>
            </a:r>
            <a:r>
              <a:rPr lang="en-US" sz="1400" b="1" dirty="0" err="1">
                <a:solidFill>
                  <a:schemeClr val="bg1"/>
                </a:solidFill>
              </a:rPr>
              <a:t>Februari</a:t>
            </a:r>
            <a:r>
              <a:rPr lang="en-US" sz="1400" b="1" dirty="0">
                <a:solidFill>
                  <a:schemeClr val="bg1"/>
                </a:solidFill>
              </a:rPr>
              <a:t> 2016:</a:t>
            </a:r>
          </a:p>
          <a:p>
            <a:pPr algn="just"/>
            <a:r>
              <a:rPr lang="en-US" sz="1400" b="1" dirty="0" err="1">
                <a:solidFill>
                  <a:schemeClr val="bg1"/>
                </a:solidFill>
              </a:rPr>
              <a:t>Penambahan</a:t>
            </a:r>
            <a:r>
              <a:rPr lang="en-US" sz="1400" b="1" dirty="0">
                <a:solidFill>
                  <a:schemeClr val="bg1"/>
                </a:solidFill>
              </a:rPr>
              <a:t> </a:t>
            </a:r>
            <a:r>
              <a:rPr lang="en-US" sz="1400" b="1" dirty="0" err="1">
                <a:solidFill>
                  <a:schemeClr val="bg1"/>
                </a:solidFill>
              </a:rPr>
              <a:t>alokasi</a:t>
            </a:r>
            <a:r>
              <a:rPr lang="en-US" sz="1400" b="1" dirty="0">
                <a:solidFill>
                  <a:schemeClr val="bg1"/>
                </a:solidFill>
              </a:rPr>
              <a:t> </a:t>
            </a:r>
            <a:r>
              <a:rPr lang="en-US" sz="1400" b="1" dirty="0" err="1">
                <a:solidFill>
                  <a:schemeClr val="bg1"/>
                </a:solidFill>
              </a:rPr>
              <a:t>impor</a:t>
            </a:r>
            <a:r>
              <a:rPr lang="en-US" sz="1400" b="1" dirty="0">
                <a:solidFill>
                  <a:schemeClr val="bg1"/>
                </a:solidFill>
              </a:rPr>
              <a:t> </a:t>
            </a:r>
            <a:r>
              <a:rPr lang="en-US" sz="1400" b="1" dirty="0" err="1">
                <a:solidFill>
                  <a:schemeClr val="bg1"/>
                </a:solidFill>
              </a:rPr>
              <a:t>jagung</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BULOG</a:t>
            </a:r>
            <a:r>
              <a:rPr lang="en-US" sz="1400" b="1" dirty="0">
                <a:solidFill>
                  <a:schemeClr val="bg1"/>
                </a:solidFill>
              </a:rPr>
              <a:t> </a:t>
            </a:r>
            <a:r>
              <a:rPr lang="en-US" sz="1400" b="1" dirty="0" err="1">
                <a:solidFill>
                  <a:schemeClr val="bg1"/>
                </a:solidFill>
              </a:rPr>
              <a:t>dari</a:t>
            </a:r>
            <a:r>
              <a:rPr lang="en-US" sz="1400" b="1" dirty="0">
                <a:solidFill>
                  <a:schemeClr val="bg1"/>
                </a:solidFill>
              </a:rPr>
              <a:t> 600.000 ton </a:t>
            </a:r>
            <a:r>
              <a:rPr lang="en-US" sz="1400" b="1" dirty="0" err="1">
                <a:solidFill>
                  <a:schemeClr val="bg1"/>
                </a:solidFill>
              </a:rPr>
              <a:t>menjadi</a:t>
            </a:r>
            <a:r>
              <a:rPr lang="en-US" sz="1400" b="1" dirty="0">
                <a:solidFill>
                  <a:schemeClr val="bg1"/>
                </a:solidFill>
              </a:rPr>
              <a:t> 1,5 </a:t>
            </a:r>
            <a:r>
              <a:rPr lang="en-US" sz="1400" b="1" dirty="0" err="1">
                <a:solidFill>
                  <a:schemeClr val="bg1"/>
                </a:solidFill>
              </a:rPr>
              <a:t>juta</a:t>
            </a:r>
            <a:r>
              <a:rPr lang="en-US" sz="1400" b="1" dirty="0">
                <a:solidFill>
                  <a:schemeClr val="bg1"/>
                </a:solidFill>
              </a:rPr>
              <a:t> ton</a:t>
            </a:r>
            <a:endParaRPr lang="id-ID" sz="1400" b="1" dirty="0">
              <a:solidFill>
                <a:schemeClr val="bg1"/>
              </a:solidFill>
            </a:endParaRPr>
          </a:p>
        </p:txBody>
      </p:sp>
      <p:sp>
        <p:nvSpPr>
          <p:cNvPr id="12" name="Rounded Rectangle 11"/>
          <p:cNvSpPr/>
          <p:nvPr/>
        </p:nvSpPr>
        <p:spPr>
          <a:xfrm>
            <a:off x="2216324" y="2732043"/>
            <a:ext cx="8208912" cy="992139"/>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04356" y="2883682"/>
            <a:ext cx="7776864" cy="738664"/>
          </a:xfrm>
          <a:prstGeom prst="rect">
            <a:avLst/>
          </a:prstGeom>
          <a:noFill/>
        </p:spPr>
        <p:txBody>
          <a:bodyPr wrap="square" rtlCol="0">
            <a:spAutoFit/>
          </a:bodyPr>
          <a:lstStyle/>
          <a:p>
            <a:pPr algn="just"/>
            <a:r>
              <a:rPr lang="en-US" sz="1400" b="1" dirty="0" err="1">
                <a:solidFill>
                  <a:schemeClr val="bg1"/>
                </a:solidFill>
              </a:rPr>
              <a:t>Rakortas</a:t>
            </a:r>
            <a:r>
              <a:rPr lang="en-US" sz="1400" b="1" dirty="0">
                <a:solidFill>
                  <a:schemeClr val="bg1"/>
                </a:solidFill>
              </a:rPr>
              <a:t> 13 September 2016:</a:t>
            </a:r>
          </a:p>
          <a:p>
            <a:pPr algn="just"/>
            <a:r>
              <a:rPr lang="en-US" sz="1400" b="1" dirty="0" err="1">
                <a:solidFill>
                  <a:schemeClr val="bg1"/>
                </a:solidFill>
              </a:rPr>
              <a:t>Pemberian</a:t>
            </a:r>
            <a:r>
              <a:rPr lang="en-US" sz="1400" b="1" dirty="0">
                <a:solidFill>
                  <a:schemeClr val="bg1"/>
                </a:solidFill>
              </a:rPr>
              <a:t> </a:t>
            </a:r>
            <a:r>
              <a:rPr lang="en-US" sz="1400" b="1" dirty="0" err="1">
                <a:solidFill>
                  <a:schemeClr val="bg1"/>
                </a:solidFill>
              </a:rPr>
              <a:t>alokasi</a:t>
            </a:r>
            <a:r>
              <a:rPr lang="en-US" sz="1400" b="1" dirty="0">
                <a:solidFill>
                  <a:schemeClr val="bg1"/>
                </a:solidFill>
              </a:rPr>
              <a:t> </a:t>
            </a:r>
            <a:r>
              <a:rPr lang="en-US" sz="1400" b="1" dirty="0" err="1">
                <a:solidFill>
                  <a:schemeClr val="bg1"/>
                </a:solidFill>
              </a:rPr>
              <a:t>impor</a:t>
            </a:r>
            <a:r>
              <a:rPr lang="en-US" sz="1400" b="1" dirty="0">
                <a:solidFill>
                  <a:schemeClr val="bg1"/>
                </a:solidFill>
              </a:rPr>
              <a:t> </a:t>
            </a:r>
            <a:r>
              <a:rPr lang="en-US" sz="1400" b="1" dirty="0" err="1">
                <a:solidFill>
                  <a:schemeClr val="bg1"/>
                </a:solidFill>
              </a:rPr>
              <a:t>jagung</a:t>
            </a:r>
            <a:r>
              <a:rPr lang="en-US" sz="1400" b="1" dirty="0">
                <a:solidFill>
                  <a:schemeClr val="bg1"/>
                </a:solidFill>
              </a:rPr>
              <a:t> </a:t>
            </a:r>
            <a:r>
              <a:rPr lang="en-US" sz="1400" b="1" dirty="0" err="1">
                <a:solidFill>
                  <a:schemeClr val="bg1"/>
                </a:solidFill>
              </a:rPr>
              <a:t>kepada</a:t>
            </a:r>
            <a:r>
              <a:rPr lang="en-US" sz="1400" b="1" dirty="0">
                <a:solidFill>
                  <a:schemeClr val="bg1"/>
                </a:solidFill>
              </a:rPr>
              <a:t> </a:t>
            </a:r>
            <a:r>
              <a:rPr lang="en-US" sz="1400" b="1" dirty="0" err="1">
                <a:solidFill>
                  <a:schemeClr val="bg1"/>
                </a:solidFill>
              </a:rPr>
              <a:t>BULOG</a:t>
            </a:r>
            <a:r>
              <a:rPr lang="en-US" sz="1400" b="1" dirty="0">
                <a:solidFill>
                  <a:schemeClr val="bg1"/>
                </a:solidFill>
              </a:rPr>
              <a:t> </a:t>
            </a:r>
            <a:r>
              <a:rPr lang="en-US" sz="1400" b="1" dirty="0" err="1">
                <a:solidFill>
                  <a:schemeClr val="bg1"/>
                </a:solidFill>
              </a:rPr>
              <a:t>sebanyak</a:t>
            </a:r>
            <a:r>
              <a:rPr lang="en-US" sz="1400" b="1" dirty="0">
                <a:solidFill>
                  <a:schemeClr val="bg1"/>
                </a:solidFill>
              </a:rPr>
              <a:t> 200.000 ton yang </a:t>
            </a:r>
            <a:r>
              <a:rPr lang="en-US" sz="1400" b="1" dirty="0" err="1">
                <a:solidFill>
                  <a:schemeClr val="bg1"/>
                </a:solidFill>
              </a:rPr>
              <a:t>ditujukan</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memenuhi</a:t>
            </a:r>
            <a:r>
              <a:rPr lang="en-US" sz="1400" b="1" dirty="0">
                <a:solidFill>
                  <a:schemeClr val="bg1"/>
                </a:solidFill>
              </a:rPr>
              <a:t> </a:t>
            </a:r>
            <a:r>
              <a:rPr lang="en-US" sz="1400" b="1" dirty="0" err="1">
                <a:solidFill>
                  <a:schemeClr val="bg1"/>
                </a:solidFill>
              </a:rPr>
              <a:t>kebutuhan</a:t>
            </a:r>
            <a:r>
              <a:rPr lang="en-US" sz="1400" b="1" dirty="0">
                <a:solidFill>
                  <a:schemeClr val="bg1"/>
                </a:solidFill>
              </a:rPr>
              <a:t> </a:t>
            </a:r>
            <a:r>
              <a:rPr lang="en-US" sz="1400" b="1" dirty="0" err="1">
                <a:solidFill>
                  <a:schemeClr val="bg1"/>
                </a:solidFill>
              </a:rPr>
              <a:t>pakan</a:t>
            </a:r>
            <a:r>
              <a:rPr lang="en-US" sz="1400" b="1" dirty="0">
                <a:solidFill>
                  <a:schemeClr val="bg1"/>
                </a:solidFill>
              </a:rPr>
              <a:t> </a:t>
            </a:r>
            <a:r>
              <a:rPr lang="en-US" sz="1400" b="1" dirty="0" err="1">
                <a:solidFill>
                  <a:schemeClr val="bg1"/>
                </a:solidFill>
              </a:rPr>
              <a:t>peternak</a:t>
            </a:r>
            <a:r>
              <a:rPr lang="en-US" sz="1400" b="1" dirty="0">
                <a:solidFill>
                  <a:schemeClr val="bg1"/>
                </a:solidFill>
              </a:rPr>
              <a:t> layer (</a:t>
            </a:r>
            <a:r>
              <a:rPr lang="en-US" sz="1400" b="1" dirty="0" err="1">
                <a:solidFill>
                  <a:schemeClr val="bg1"/>
                </a:solidFill>
              </a:rPr>
              <a:t>ayam</a:t>
            </a:r>
            <a:r>
              <a:rPr lang="en-US" sz="1400" b="1" dirty="0">
                <a:solidFill>
                  <a:schemeClr val="bg1"/>
                </a:solidFill>
              </a:rPr>
              <a:t> </a:t>
            </a:r>
            <a:r>
              <a:rPr lang="en-US" sz="1400" b="1" dirty="0" err="1">
                <a:solidFill>
                  <a:schemeClr val="bg1"/>
                </a:solidFill>
              </a:rPr>
              <a:t>petelur</a:t>
            </a:r>
            <a:r>
              <a:rPr lang="en-US" sz="1400" b="1" dirty="0">
                <a:solidFill>
                  <a:schemeClr val="bg1"/>
                </a:solidFill>
              </a:rPr>
              <a:t>)</a:t>
            </a:r>
            <a:endParaRPr lang="id-ID" sz="1400" b="1" dirty="0">
              <a:solidFill>
                <a:schemeClr val="bg1"/>
              </a:solidFill>
            </a:endParaRPr>
          </a:p>
        </p:txBody>
      </p:sp>
      <p:pic>
        <p:nvPicPr>
          <p:cNvPr id="14" name="Picture 2" descr="Hasil gambar untuk icon jagu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5675" y="2796256"/>
            <a:ext cx="1133873" cy="99213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ounded Rectangle 14"/>
          <p:cNvSpPr/>
          <p:nvPr/>
        </p:nvSpPr>
        <p:spPr>
          <a:xfrm>
            <a:off x="2216324" y="4113849"/>
            <a:ext cx="8208912" cy="992139"/>
          </a:xfrm>
          <a:prstGeom prst="roundRect">
            <a:avLst/>
          </a:prstGeom>
          <a:solidFill>
            <a:srgbClr val="A40029"/>
          </a:solidFill>
          <a:ln>
            <a:solidFill>
              <a:srgbClr val="CF27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504356" y="4365104"/>
            <a:ext cx="7776864" cy="523220"/>
          </a:xfrm>
          <a:prstGeom prst="rect">
            <a:avLst/>
          </a:prstGeom>
          <a:noFill/>
        </p:spPr>
        <p:txBody>
          <a:bodyPr wrap="square" rtlCol="0">
            <a:spAutoFit/>
          </a:bodyPr>
          <a:lstStyle/>
          <a:p>
            <a:pPr algn="just"/>
            <a:r>
              <a:rPr lang="en-US" sz="1400" b="1" dirty="0" err="1">
                <a:solidFill>
                  <a:schemeClr val="bg1"/>
                </a:solidFill>
              </a:rPr>
              <a:t>Rakortas</a:t>
            </a:r>
            <a:r>
              <a:rPr lang="en-US" sz="1400" b="1" dirty="0">
                <a:solidFill>
                  <a:schemeClr val="bg1"/>
                </a:solidFill>
              </a:rPr>
              <a:t> 24 Mei 2016:</a:t>
            </a:r>
          </a:p>
          <a:p>
            <a:pPr algn="just"/>
            <a:r>
              <a:rPr lang="en-US" sz="1400" b="1" dirty="0" err="1">
                <a:solidFill>
                  <a:schemeClr val="bg1"/>
                </a:solidFill>
              </a:rPr>
              <a:t>Pemberian</a:t>
            </a:r>
            <a:r>
              <a:rPr lang="en-US" sz="1400" b="1" dirty="0">
                <a:solidFill>
                  <a:schemeClr val="bg1"/>
                </a:solidFill>
              </a:rPr>
              <a:t> </a:t>
            </a:r>
            <a:r>
              <a:rPr lang="en-US" sz="1400" b="1" dirty="0" err="1">
                <a:solidFill>
                  <a:schemeClr val="bg1"/>
                </a:solidFill>
              </a:rPr>
              <a:t>alokasi</a:t>
            </a:r>
            <a:r>
              <a:rPr lang="en-US" sz="1400" b="1" dirty="0">
                <a:solidFill>
                  <a:schemeClr val="bg1"/>
                </a:solidFill>
              </a:rPr>
              <a:t> </a:t>
            </a:r>
            <a:r>
              <a:rPr lang="en-US" sz="1400" b="1" dirty="0" err="1">
                <a:solidFill>
                  <a:schemeClr val="bg1"/>
                </a:solidFill>
              </a:rPr>
              <a:t>impor</a:t>
            </a:r>
            <a:r>
              <a:rPr lang="en-US" sz="1400" b="1" dirty="0">
                <a:solidFill>
                  <a:schemeClr val="bg1"/>
                </a:solidFill>
              </a:rPr>
              <a:t> </a:t>
            </a:r>
            <a:r>
              <a:rPr lang="en-US" sz="1400" b="1" dirty="0" err="1">
                <a:solidFill>
                  <a:schemeClr val="bg1"/>
                </a:solidFill>
              </a:rPr>
              <a:t>bawang</a:t>
            </a:r>
            <a:r>
              <a:rPr lang="en-US" sz="1400" b="1" dirty="0">
                <a:solidFill>
                  <a:schemeClr val="bg1"/>
                </a:solidFill>
              </a:rPr>
              <a:t> </a:t>
            </a:r>
            <a:r>
              <a:rPr lang="en-US" sz="1400" b="1" dirty="0" err="1">
                <a:solidFill>
                  <a:schemeClr val="bg1"/>
                </a:solidFill>
              </a:rPr>
              <a:t>merah</a:t>
            </a:r>
            <a:r>
              <a:rPr lang="en-US" sz="1400" b="1" dirty="0">
                <a:solidFill>
                  <a:schemeClr val="bg1"/>
                </a:solidFill>
              </a:rPr>
              <a:t> </a:t>
            </a:r>
            <a:r>
              <a:rPr lang="en-US" sz="1400" b="1" dirty="0" err="1">
                <a:solidFill>
                  <a:schemeClr val="bg1"/>
                </a:solidFill>
              </a:rPr>
              <a:t>sebesar</a:t>
            </a:r>
            <a:r>
              <a:rPr lang="en-US" sz="1400" b="1" dirty="0">
                <a:solidFill>
                  <a:schemeClr val="bg1"/>
                </a:solidFill>
              </a:rPr>
              <a:t> 5.000 ton </a:t>
            </a:r>
            <a:r>
              <a:rPr lang="en-US" sz="1400" b="1" dirty="0" err="1">
                <a:solidFill>
                  <a:schemeClr val="bg1"/>
                </a:solidFill>
              </a:rPr>
              <a:t>kepada</a:t>
            </a:r>
            <a:r>
              <a:rPr lang="en-US" sz="1400" b="1" dirty="0">
                <a:solidFill>
                  <a:schemeClr val="bg1"/>
                </a:solidFill>
              </a:rPr>
              <a:t> </a:t>
            </a:r>
            <a:r>
              <a:rPr lang="en-US" sz="1400" b="1" dirty="0" err="1">
                <a:solidFill>
                  <a:schemeClr val="bg1"/>
                </a:solidFill>
              </a:rPr>
              <a:t>BULOG</a:t>
            </a:r>
            <a:endParaRPr lang="id-ID" sz="1400" b="1" dirty="0">
              <a:solidFill>
                <a:schemeClr val="bg1"/>
              </a:solidFill>
            </a:endParaRPr>
          </a:p>
        </p:txBody>
      </p:sp>
      <p:pic>
        <p:nvPicPr>
          <p:cNvPr id="17" name="Picture 16"/>
          <p:cNvPicPr>
            <a:picLocks noChangeAspect="1"/>
          </p:cNvPicPr>
          <p:nvPr/>
        </p:nvPicPr>
        <p:blipFill>
          <a:blip r:embed="rId4"/>
          <a:stretch>
            <a:fillRect/>
          </a:stretch>
        </p:blipFill>
        <p:spPr>
          <a:xfrm>
            <a:off x="870148" y="4136876"/>
            <a:ext cx="1304925" cy="876300"/>
          </a:xfrm>
          <a:prstGeom prst="rect">
            <a:avLst/>
          </a:prstGeom>
        </p:spPr>
      </p:pic>
    </p:spTree>
    <p:extLst>
      <p:ext uri="{BB962C8B-B14F-4D97-AF65-F5344CB8AC3E}">
        <p14:creationId xmlns:p14="http://schemas.microsoft.com/office/powerpoint/2010/main" xmlns="" val="382273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6474" y="308766"/>
            <a:ext cx="10219267" cy="760413"/>
          </a:xfrm>
        </p:spPr>
        <p:txBody>
          <a:bodyPr>
            <a:normAutofit/>
          </a:bodyPr>
          <a:lstStyle/>
          <a:p>
            <a:r>
              <a:rPr lang="id-ID" altLang="id-ID" sz="1800" dirty="0">
                <a:solidFill>
                  <a:schemeClr val="tx1"/>
                </a:solidFill>
                <a:effectLst>
                  <a:glow rad="63500">
                    <a:schemeClr val="accent5">
                      <a:satMod val="175000"/>
                      <a:alpha val="40000"/>
                    </a:schemeClr>
                  </a:glow>
                </a:effectLst>
                <a:latin typeface="Agency FB" pitchFamily="34" charset="0"/>
                <a:ea typeface="+mn-ea"/>
                <a:cs typeface="+mn-cs"/>
              </a:rPr>
              <a:t>CADANGAN PANGAN PEMERINTAH</a:t>
            </a:r>
          </a:p>
        </p:txBody>
      </p:sp>
      <p:sp>
        <p:nvSpPr>
          <p:cNvPr id="8" name="Rectangle 7"/>
          <p:cNvSpPr/>
          <p:nvPr/>
        </p:nvSpPr>
        <p:spPr bwMode="auto">
          <a:xfrm>
            <a:off x="293819" y="1039567"/>
            <a:ext cx="5231192" cy="556255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6339" tIns="66339" rIns="66339" bIns="66339" anchor="ctr" anchorCtr="1"/>
          <a:lstStyle/>
          <a:p>
            <a:pPr marL="340458" indent="-285750" algn="just">
              <a:buFont typeface="Wingdings" pitchFamily="2" charset="2"/>
              <a:buChar char="v"/>
              <a:defRPr/>
            </a:pPr>
            <a:r>
              <a:rPr lang="id-ID" sz="1600" dirty="0">
                <a:solidFill>
                  <a:prstClr val="black"/>
                </a:solidFill>
                <a:latin typeface="Cambria" panose="02040503050406030204" pitchFamily="18" charset="0"/>
                <a:cs typeface="Lao UI" panose="020B0502040204020203" pitchFamily="34" charset="0"/>
              </a:rPr>
              <a:t>Cadangan Pangan Pemerintah, baik tingkat nasional, Provinsi dan Kabupaten/Kota merujuk pada </a:t>
            </a:r>
            <a:r>
              <a:rPr lang="id-ID" sz="1600" b="1" dirty="0">
                <a:solidFill>
                  <a:prstClr val="black"/>
                </a:solidFill>
                <a:latin typeface="Cambria" panose="02040503050406030204" pitchFamily="18" charset="0"/>
                <a:cs typeface="Lao UI" panose="020B0502040204020203" pitchFamily="34" charset="0"/>
              </a:rPr>
              <a:t>PP No. 17 Tahun 2015 </a:t>
            </a:r>
            <a:r>
              <a:rPr lang="id-ID" sz="1600" dirty="0">
                <a:solidFill>
                  <a:prstClr val="black"/>
                </a:solidFill>
                <a:latin typeface="Cambria" panose="02040503050406030204" pitchFamily="18" charset="0"/>
                <a:cs typeface="Lao UI" panose="020B0502040204020203" pitchFamily="34" charset="0"/>
              </a:rPr>
              <a:t>tentang Ketahanan Pangan dan Gizi. </a:t>
            </a:r>
          </a:p>
          <a:p>
            <a:pPr marL="340458" indent="-285750" algn="just">
              <a:buFont typeface="Wingdings" pitchFamily="2" charset="2"/>
              <a:buChar char="v"/>
              <a:defRPr/>
            </a:pPr>
            <a:r>
              <a:rPr lang="id-ID" sz="1600" dirty="0">
                <a:solidFill>
                  <a:prstClr val="black"/>
                </a:solidFill>
                <a:latin typeface="Cambria" panose="02040503050406030204" pitchFamily="18" charset="0"/>
                <a:cs typeface="Lao UI" panose="020B0502040204020203" pitchFamily="34" charset="0"/>
              </a:rPr>
              <a:t>Penetapan jumlah Pangan Pokok Tertentu sebagai Cadangan Pangan Pemerintah dilakukan dengan mempertimbangkan (pasal 5 ayat 3): </a:t>
            </a:r>
          </a:p>
          <a:p>
            <a:pPr marL="723900" indent="-342900" algn="just">
              <a:buFont typeface="+mj-lt"/>
              <a:buAutoNum type="arabicPeriod"/>
              <a:defRPr/>
            </a:pPr>
            <a:r>
              <a:rPr lang="id-ID" sz="1600" dirty="0">
                <a:solidFill>
                  <a:prstClr val="black"/>
                </a:solidFill>
                <a:latin typeface="Cambria" panose="02040503050406030204" pitchFamily="18" charset="0"/>
                <a:cs typeface="Lao UI" panose="020B0502040204020203" pitchFamily="34" charset="0"/>
              </a:rPr>
              <a:t>produksi Pangan Pokok Tertentu secara nasional; </a:t>
            </a:r>
          </a:p>
          <a:p>
            <a:pPr marL="723900" indent="-342900" algn="just">
              <a:buFont typeface="+mj-lt"/>
              <a:buAutoNum type="arabicPeriod"/>
              <a:defRPr/>
            </a:pPr>
            <a:r>
              <a:rPr lang="id-ID" sz="1600" dirty="0">
                <a:solidFill>
                  <a:prstClr val="black"/>
                </a:solidFill>
                <a:latin typeface="Cambria" panose="02040503050406030204" pitchFamily="18" charset="0"/>
                <a:cs typeface="Lao UI" panose="020B0502040204020203" pitchFamily="34" charset="0"/>
              </a:rPr>
              <a:t>penanggulangan keadaan darurat dan kerawanan Pangan; </a:t>
            </a:r>
          </a:p>
          <a:p>
            <a:pPr marL="723900" indent="-342900" algn="just">
              <a:buFont typeface="+mj-lt"/>
              <a:buAutoNum type="arabicPeriod"/>
              <a:defRPr/>
            </a:pPr>
            <a:r>
              <a:rPr lang="id-ID" sz="1600" b="1" dirty="0">
                <a:solidFill>
                  <a:prstClr val="black"/>
                </a:solidFill>
                <a:latin typeface="Cambria" panose="02040503050406030204" pitchFamily="18" charset="0"/>
                <a:cs typeface="Lao UI" panose="020B0502040204020203" pitchFamily="34" charset="0"/>
              </a:rPr>
              <a:t>pengendalian dan stabilisasi harga dan pasokan Pangan Pokok Tertentu pada tingkat produsen dan konsumen; </a:t>
            </a:r>
          </a:p>
          <a:p>
            <a:pPr marL="723900" indent="-342900" algn="just">
              <a:buFont typeface="+mj-lt"/>
              <a:buAutoNum type="arabicPeriod"/>
              <a:defRPr/>
            </a:pPr>
            <a:r>
              <a:rPr lang="id-ID" sz="1600" dirty="0">
                <a:solidFill>
                  <a:prstClr val="black"/>
                </a:solidFill>
                <a:latin typeface="Cambria" panose="02040503050406030204" pitchFamily="18" charset="0"/>
                <a:cs typeface="Lao UI" panose="020B0502040204020203" pitchFamily="34" charset="0"/>
              </a:rPr>
              <a:t>pelaksanaan perjanjian internasional dan bantuan Pangan kerja sama internasional; </a:t>
            </a:r>
          </a:p>
          <a:p>
            <a:pPr marL="723900" indent="-342900" algn="just">
              <a:buFont typeface="+mj-lt"/>
              <a:buAutoNum type="arabicPeriod"/>
              <a:defRPr/>
            </a:pPr>
            <a:r>
              <a:rPr lang="id-ID" sz="1600" dirty="0">
                <a:solidFill>
                  <a:prstClr val="black"/>
                </a:solidFill>
                <a:latin typeface="Cambria" panose="02040503050406030204" pitchFamily="18" charset="0"/>
                <a:cs typeface="Lao UI" panose="020B0502040204020203" pitchFamily="34" charset="0"/>
              </a:rPr>
              <a:t>angka kecukupan Gizi yang dianjurkan</a:t>
            </a:r>
          </a:p>
          <a:p>
            <a:pPr marL="354013" indent="-285750" algn="just">
              <a:buFont typeface="Wingdings" pitchFamily="2" charset="2"/>
              <a:buChar char="v"/>
              <a:defRPr/>
            </a:pPr>
            <a:r>
              <a:rPr lang="id-ID" sz="1600" dirty="0">
                <a:solidFill>
                  <a:prstClr val="black"/>
                </a:solidFill>
                <a:latin typeface="Cambria" panose="02040503050406030204" pitchFamily="18" charset="0"/>
                <a:cs typeface="Lao UI" panose="020B0502040204020203" pitchFamily="34" charset="0"/>
              </a:rPr>
              <a:t>Penyaluran Cadangan Pangan Pemerintah dilakukan untuk menanggulangi (pasal 9 ayat 1)</a:t>
            </a:r>
            <a:r>
              <a:rPr lang="id-ID" sz="1600" dirty="0">
                <a:solidFill>
                  <a:prstClr val="black"/>
                </a:solidFill>
              </a:rPr>
              <a:t>:</a:t>
            </a:r>
          </a:p>
          <a:p>
            <a:pPr marL="723900" indent="-342900" algn="just">
              <a:buFont typeface="+mj-lt"/>
              <a:buAutoNum type="arabicPeriod"/>
              <a:defRPr/>
            </a:pPr>
            <a:r>
              <a:rPr lang="en-US" sz="1600" dirty="0">
                <a:solidFill>
                  <a:prstClr val="black"/>
                </a:solidFill>
                <a:latin typeface="Cambria" panose="02040503050406030204" pitchFamily="18" charset="0"/>
                <a:cs typeface="Lao UI" panose="020B0502040204020203" pitchFamily="34" charset="0"/>
              </a:rPr>
              <a:t>K</a:t>
            </a:r>
            <a:r>
              <a:rPr lang="id-ID" sz="1600">
                <a:solidFill>
                  <a:prstClr val="black"/>
                </a:solidFill>
                <a:latin typeface="Cambria" panose="02040503050406030204" pitchFamily="18" charset="0"/>
                <a:cs typeface="Lao UI" panose="020B0502040204020203" pitchFamily="34" charset="0"/>
              </a:rPr>
              <a:t>ekurangan </a:t>
            </a:r>
            <a:r>
              <a:rPr lang="id-ID" sz="1600" dirty="0">
                <a:solidFill>
                  <a:prstClr val="black"/>
                </a:solidFill>
                <a:latin typeface="Cambria" panose="02040503050406030204" pitchFamily="18" charset="0"/>
                <a:cs typeface="Lao UI" panose="020B0502040204020203" pitchFamily="34" charset="0"/>
              </a:rPr>
              <a:t>Pangan; </a:t>
            </a:r>
          </a:p>
          <a:p>
            <a:pPr marL="723900" indent="-342900" algn="just">
              <a:buFont typeface="+mj-lt"/>
              <a:buAutoNum type="arabicPeriod"/>
              <a:defRPr/>
            </a:pPr>
            <a:r>
              <a:rPr lang="en-US" sz="1600" b="1" dirty="0">
                <a:solidFill>
                  <a:prstClr val="black"/>
                </a:solidFill>
                <a:latin typeface="Cambria" panose="02040503050406030204" pitchFamily="18" charset="0"/>
                <a:cs typeface="Lao UI" panose="020B0502040204020203" pitchFamily="34" charset="0"/>
              </a:rPr>
              <a:t>G</a:t>
            </a:r>
            <a:r>
              <a:rPr lang="id-ID" sz="1600" b="1">
                <a:solidFill>
                  <a:prstClr val="black"/>
                </a:solidFill>
                <a:latin typeface="Cambria" panose="02040503050406030204" pitchFamily="18" charset="0"/>
                <a:cs typeface="Lao UI" panose="020B0502040204020203" pitchFamily="34" charset="0"/>
              </a:rPr>
              <a:t>ejolak </a:t>
            </a:r>
            <a:r>
              <a:rPr lang="id-ID" sz="1600" b="1" dirty="0">
                <a:solidFill>
                  <a:prstClr val="black"/>
                </a:solidFill>
                <a:latin typeface="Cambria" panose="02040503050406030204" pitchFamily="18" charset="0"/>
                <a:cs typeface="Lao UI" panose="020B0502040204020203" pitchFamily="34" charset="0"/>
              </a:rPr>
              <a:t>harga Pangan; </a:t>
            </a:r>
          </a:p>
          <a:p>
            <a:pPr marL="723900" indent="-342900" algn="just">
              <a:buFont typeface="+mj-lt"/>
              <a:buAutoNum type="arabicPeriod"/>
              <a:defRPr/>
            </a:pPr>
            <a:r>
              <a:rPr lang="en-US" sz="1600" dirty="0">
                <a:solidFill>
                  <a:prstClr val="black"/>
                </a:solidFill>
                <a:latin typeface="Cambria" panose="02040503050406030204" pitchFamily="18" charset="0"/>
                <a:cs typeface="Lao UI" panose="020B0502040204020203" pitchFamily="34" charset="0"/>
              </a:rPr>
              <a:t>B</a:t>
            </a:r>
            <a:r>
              <a:rPr lang="id-ID" sz="1600">
                <a:solidFill>
                  <a:prstClr val="black"/>
                </a:solidFill>
                <a:latin typeface="Cambria" panose="02040503050406030204" pitchFamily="18" charset="0"/>
                <a:cs typeface="Lao UI" panose="020B0502040204020203" pitchFamily="34" charset="0"/>
              </a:rPr>
              <a:t>encana </a:t>
            </a:r>
            <a:r>
              <a:rPr lang="id-ID" sz="1600" dirty="0">
                <a:solidFill>
                  <a:prstClr val="black"/>
                </a:solidFill>
                <a:latin typeface="Cambria" panose="02040503050406030204" pitchFamily="18" charset="0"/>
                <a:cs typeface="Lao UI" panose="020B0502040204020203" pitchFamily="34" charset="0"/>
              </a:rPr>
              <a:t>alam; </a:t>
            </a:r>
          </a:p>
          <a:p>
            <a:pPr marL="723900" indent="-342900" algn="just">
              <a:buFont typeface="+mj-lt"/>
              <a:buAutoNum type="arabicPeriod"/>
              <a:defRPr/>
            </a:pPr>
            <a:r>
              <a:rPr lang="en-US" sz="1600" dirty="0">
                <a:solidFill>
                  <a:prstClr val="black"/>
                </a:solidFill>
                <a:latin typeface="Cambria" panose="02040503050406030204" pitchFamily="18" charset="0"/>
                <a:cs typeface="Lao UI" panose="020B0502040204020203" pitchFamily="34" charset="0"/>
              </a:rPr>
              <a:t>B</a:t>
            </a:r>
            <a:r>
              <a:rPr lang="id-ID" sz="1600">
                <a:solidFill>
                  <a:prstClr val="black"/>
                </a:solidFill>
                <a:latin typeface="Cambria" panose="02040503050406030204" pitchFamily="18" charset="0"/>
                <a:cs typeface="Lao UI" panose="020B0502040204020203" pitchFamily="34" charset="0"/>
              </a:rPr>
              <a:t>encana </a:t>
            </a:r>
            <a:r>
              <a:rPr lang="id-ID" sz="1600" dirty="0">
                <a:solidFill>
                  <a:prstClr val="black"/>
                </a:solidFill>
                <a:latin typeface="Cambria" panose="02040503050406030204" pitchFamily="18" charset="0"/>
                <a:cs typeface="Lao UI" panose="020B0502040204020203" pitchFamily="34" charset="0"/>
              </a:rPr>
              <a:t>sosial; dan/atau </a:t>
            </a:r>
          </a:p>
          <a:p>
            <a:pPr marL="723900" indent="-342900" algn="just">
              <a:buFont typeface="+mj-lt"/>
              <a:buAutoNum type="arabicPeriod"/>
              <a:defRPr/>
            </a:pPr>
            <a:r>
              <a:rPr lang="en-US" sz="1600" dirty="0">
                <a:solidFill>
                  <a:prstClr val="black"/>
                </a:solidFill>
                <a:latin typeface="Cambria" panose="02040503050406030204" pitchFamily="18" charset="0"/>
                <a:cs typeface="Lao UI" panose="020B0502040204020203" pitchFamily="34" charset="0"/>
              </a:rPr>
              <a:t>K</a:t>
            </a:r>
            <a:r>
              <a:rPr lang="id-ID" sz="1600">
                <a:solidFill>
                  <a:prstClr val="black"/>
                </a:solidFill>
                <a:latin typeface="Cambria" panose="02040503050406030204" pitchFamily="18" charset="0"/>
                <a:cs typeface="Lao UI" panose="020B0502040204020203" pitchFamily="34" charset="0"/>
              </a:rPr>
              <a:t>eadaan </a:t>
            </a:r>
            <a:r>
              <a:rPr lang="id-ID" sz="1600" dirty="0">
                <a:solidFill>
                  <a:prstClr val="black"/>
                </a:solidFill>
                <a:latin typeface="Cambria" panose="02040503050406030204" pitchFamily="18" charset="0"/>
                <a:cs typeface="Lao UI" panose="020B0502040204020203" pitchFamily="34" charset="0"/>
              </a:rPr>
              <a:t>darurat</a:t>
            </a:r>
          </a:p>
        </p:txBody>
      </p:sp>
      <p:sp>
        <p:nvSpPr>
          <p:cNvPr id="5" name="Slide Number Placeholder 4"/>
          <p:cNvSpPr txBox="1">
            <a:spLocks/>
          </p:cNvSpPr>
          <p:nvPr/>
        </p:nvSpPr>
        <p:spPr>
          <a:xfrm>
            <a:off x="11616183" y="6487796"/>
            <a:ext cx="533875" cy="365125"/>
          </a:xfrm>
          <a:prstGeom prst="rect">
            <a:avLst/>
          </a:prstGeom>
        </p:spPr>
        <p:txBody>
          <a:bodyPr anchor="b"/>
          <a:lstStyle>
            <a:defPPr>
              <a:defRPr lang="id-ID"/>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6" algn="l" defTabSz="914172" rtl="0" eaLnBrk="1" latinLnBrk="0" hangingPunct="1">
              <a:defRPr sz="1800" kern="1200">
                <a:solidFill>
                  <a:schemeClr val="tx1"/>
                </a:solidFill>
                <a:latin typeface="+mn-lt"/>
                <a:ea typeface="+mn-ea"/>
                <a:cs typeface="+mn-cs"/>
              </a:defRPr>
            </a:lvl5pPr>
            <a:lvl6pPr marL="2285431" algn="l" defTabSz="914172" rtl="0" eaLnBrk="1" latinLnBrk="0" hangingPunct="1">
              <a:defRPr sz="1800" kern="1200">
                <a:solidFill>
                  <a:schemeClr val="tx1"/>
                </a:solidFill>
                <a:latin typeface="+mn-lt"/>
                <a:ea typeface="+mn-ea"/>
                <a:cs typeface="+mn-cs"/>
              </a:defRPr>
            </a:lvl6pPr>
            <a:lvl7pPr marL="2742518" algn="l" defTabSz="914172" rtl="0" eaLnBrk="1" latinLnBrk="0" hangingPunct="1">
              <a:defRPr sz="1800" kern="1200">
                <a:solidFill>
                  <a:schemeClr val="tx1"/>
                </a:solidFill>
                <a:latin typeface="+mn-lt"/>
                <a:ea typeface="+mn-ea"/>
                <a:cs typeface="+mn-cs"/>
              </a:defRPr>
            </a:lvl7pPr>
            <a:lvl8pPr marL="3199604" algn="l" defTabSz="914172" rtl="0" eaLnBrk="1" latinLnBrk="0" hangingPunct="1">
              <a:defRPr sz="1800" kern="1200">
                <a:solidFill>
                  <a:schemeClr val="tx1"/>
                </a:solidFill>
                <a:latin typeface="+mn-lt"/>
                <a:ea typeface="+mn-ea"/>
                <a:cs typeface="+mn-cs"/>
              </a:defRPr>
            </a:lvl8pPr>
            <a:lvl9pPr marL="3656691" algn="l" defTabSz="914172" rtl="0" eaLnBrk="1" latinLnBrk="0" hangingPunct="1">
              <a:defRPr sz="1800" kern="1200">
                <a:solidFill>
                  <a:schemeClr val="tx1"/>
                </a:solidFill>
                <a:latin typeface="+mn-lt"/>
                <a:ea typeface="+mn-ea"/>
                <a:cs typeface="+mn-cs"/>
              </a:defRPr>
            </a:lvl9pPr>
          </a:lstStyle>
          <a:p>
            <a:fld id="{828D68F2-15AD-CF40-B1AF-9323FCB4E4AE}" type="slidenum">
              <a:rPr lang="en-US" sz="1000" smtClean="0">
                <a:solidFill>
                  <a:prstClr val="black"/>
                </a:solidFill>
              </a:rPr>
              <a:pPr/>
              <a:t>26</a:t>
            </a:fld>
            <a:endParaRPr lang="en-US" sz="10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28420" y="281186"/>
            <a:ext cx="5854700" cy="6001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6028420" y="6282803"/>
            <a:ext cx="2189162" cy="263525"/>
          </a:xfrm>
          <a:prstGeom prst="rect">
            <a:avLst/>
          </a:prstGeom>
          <a:noFill/>
          <a:ln w="9525">
            <a:noFill/>
            <a:miter lim="800000"/>
            <a:headEnd/>
            <a:tailEnd/>
          </a:ln>
        </p:spPr>
        <p:txBody>
          <a:bodyPr wrap="none">
            <a:spAutoFit/>
          </a:bodyPr>
          <a:lstStyle/>
          <a:p>
            <a:pPr>
              <a:defRPr/>
            </a:pPr>
            <a:r>
              <a:rPr lang="en-US" sz="1108" b="1" dirty="0">
                <a:solidFill>
                  <a:srgbClr val="000000"/>
                </a:solidFill>
                <a:latin typeface="Calibri Light"/>
              </a:rPr>
              <a:t>Update Data per 11 April 2016</a:t>
            </a:r>
          </a:p>
        </p:txBody>
      </p:sp>
      <p:sp>
        <p:nvSpPr>
          <p:cNvPr id="9" name="Title 1"/>
          <p:cNvSpPr txBox="1">
            <a:spLocks/>
          </p:cNvSpPr>
          <p:nvPr/>
        </p:nvSpPr>
        <p:spPr>
          <a:xfrm>
            <a:off x="154119" y="0"/>
            <a:ext cx="10219267" cy="760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ltLang="id-ID" sz="2400" b="1" dirty="0">
                <a:solidFill>
                  <a:srgbClr val="C00000"/>
                </a:solidFill>
                <a:effectLst/>
                <a:latin typeface="Agency FB" pitchFamily="34" charset="0"/>
                <a:ea typeface="+mn-ea"/>
                <a:cs typeface="+mn-cs"/>
              </a:rPr>
              <a:t>PERKEMBANGAN PASOKAN DAN HARGA PANGAN (2)</a:t>
            </a:r>
          </a:p>
        </p:txBody>
      </p:sp>
      <p:pic>
        <p:nvPicPr>
          <p:cNvPr id="10"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138" y="-119260"/>
            <a:ext cx="1444876" cy="1376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236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050" y="160338"/>
            <a:ext cx="11225133" cy="576064"/>
          </a:xfrm>
          <a:solidFill>
            <a:schemeClr val="bg1"/>
          </a:solidFill>
        </p:spPr>
        <p:txBody>
          <a:bodyPr>
            <a:noAutofit/>
          </a:bodyPr>
          <a:lstStyle/>
          <a:p>
            <a:pPr marL="33934">
              <a:defRPr/>
            </a:pPr>
            <a:r>
              <a:rPr lang="fi-FI" sz="2500" dirty="0">
                <a:solidFill>
                  <a:srgbClr val="C00000"/>
                </a:solidFill>
                <a:effectLst/>
                <a:latin typeface="Agency FB" pitchFamily="34" charset="0"/>
                <a:ea typeface="+mn-ea"/>
                <a:cs typeface="+mn-cs"/>
              </a:rPr>
              <a:t>KEBUTUHAN LAHAN PERTANIAN UNTUK PANGAN</a:t>
            </a:r>
          </a:p>
        </p:txBody>
      </p:sp>
      <p:sp>
        <p:nvSpPr>
          <p:cNvPr id="5" name="AutoShape 4" descr="Image result for icon consumer"/>
          <p:cNvSpPr>
            <a:spLocks noChangeAspect="1" noChangeArrowheads="1"/>
          </p:cNvSpPr>
          <p:nvPr/>
        </p:nvSpPr>
        <p:spPr bwMode="auto">
          <a:xfrm>
            <a:off x="181666" y="-144463"/>
            <a:ext cx="355917"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6" name="AutoShape 7" descr="Image result for icon farmer"/>
          <p:cNvSpPr>
            <a:spLocks noChangeAspect="1" noChangeArrowheads="1"/>
          </p:cNvSpPr>
          <p:nvPr/>
        </p:nvSpPr>
        <p:spPr bwMode="auto">
          <a:xfrm>
            <a:off x="359624" y="7938"/>
            <a:ext cx="355917"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 name="AutoShape 10" descr="Image result for icon rice"/>
          <p:cNvSpPr>
            <a:spLocks noChangeAspect="1" noChangeArrowheads="1"/>
          </p:cNvSpPr>
          <p:nvPr/>
        </p:nvSpPr>
        <p:spPr bwMode="auto">
          <a:xfrm>
            <a:off x="537582" y="160338"/>
            <a:ext cx="355917"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 name="AutoShape 2" descr="Image result for icon soy bean"/>
          <p:cNvSpPr>
            <a:spLocks noChangeAspect="1" noChangeArrowheads="1"/>
          </p:cNvSpPr>
          <p:nvPr/>
        </p:nvSpPr>
        <p:spPr bwMode="auto">
          <a:xfrm>
            <a:off x="715541" y="312738"/>
            <a:ext cx="355917"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aphicFrame>
        <p:nvGraphicFramePr>
          <p:cNvPr id="12" name="Table 11"/>
          <p:cNvGraphicFramePr>
            <a:graphicFrameLocks noGrp="1"/>
          </p:cNvGraphicFramePr>
          <p:nvPr>
            <p:extLst/>
          </p:nvPr>
        </p:nvGraphicFramePr>
        <p:xfrm>
          <a:off x="196465" y="740372"/>
          <a:ext cx="9247785" cy="3781348"/>
        </p:xfrm>
        <a:graphic>
          <a:graphicData uri="http://schemas.openxmlformats.org/drawingml/2006/table">
            <a:tbl>
              <a:tblPr>
                <a:tableStyleId>{5C22544A-7EE6-4342-B048-85BDC9FD1C3A}</a:tableStyleId>
              </a:tblPr>
              <a:tblGrid>
                <a:gridCol w="490881">
                  <a:extLst>
                    <a:ext uri="{9D8B030D-6E8A-4147-A177-3AD203B41FA5}">
                      <a16:colId xmlns:a16="http://schemas.microsoft.com/office/drawing/2014/main" xmlns="" val="20000"/>
                    </a:ext>
                  </a:extLst>
                </a:gridCol>
                <a:gridCol w="1126461">
                  <a:extLst>
                    <a:ext uri="{9D8B030D-6E8A-4147-A177-3AD203B41FA5}">
                      <a16:colId xmlns:a16="http://schemas.microsoft.com/office/drawing/2014/main" xmlns="" val="20001"/>
                    </a:ext>
                  </a:extLst>
                </a:gridCol>
                <a:gridCol w="1247155">
                  <a:extLst>
                    <a:ext uri="{9D8B030D-6E8A-4147-A177-3AD203B41FA5}">
                      <a16:colId xmlns:a16="http://schemas.microsoft.com/office/drawing/2014/main" xmlns="" val="20002"/>
                    </a:ext>
                  </a:extLst>
                </a:gridCol>
                <a:gridCol w="992360">
                  <a:extLst>
                    <a:ext uri="{9D8B030D-6E8A-4147-A177-3AD203B41FA5}">
                      <a16:colId xmlns:a16="http://schemas.microsoft.com/office/drawing/2014/main" xmlns="" val="20003"/>
                    </a:ext>
                  </a:extLst>
                </a:gridCol>
                <a:gridCol w="1113051">
                  <a:extLst>
                    <a:ext uri="{9D8B030D-6E8A-4147-A177-3AD203B41FA5}">
                      <a16:colId xmlns:a16="http://schemas.microsoft.com/office/drawing/2014/main" xmlns="" val="20004"/>
                    </a:ext>
                  </a:extLst>
                </a:gridCol>
                <a:gridCol w="1153284">
                  <a:extLst>
                    <a:ext uri="{9D8B030D-6E8A-4147-A177-3AD203B41FA5}">
                      <a16:colId xmlns:a16="http://schemas.microsoft.com/office/drawing/2014/main" xmlns="" val="20005"/>
                    </a:ext>
                  </a:extLst>
                </a:gridCol>
                <a:gridCol w="1032590">
                  <a:extLst>
                    <a:ext uri="{9D8B030D-6E8A-4147-A177-3AD203B41FA5}">
                      <a16:colId xmlns:a16="http://schemas.microsoft.com/office/drawing/2014/main" xmlns="" val="20006"/>
                    </a:ext>
                  </a:extLst>
                </a:gridCol>
                <a:gridCol w="1032591">
                  <a:extLst>
                    <a:ext uri="{9D8B030D-6E8A-4147-A177-3AD203B41FA5}">
                      <a16:colId xmlns:a16="http://schemas.microsoft.com/office/drawing/2014/main" xmlns="" val="20007"/>
                    </a:ext>
                  </a:extLst>
                </a:gridCol>
                <a:gridCol w="1059412">
                  <a:extLst>
                    <a:ext uri="{9D8B030D-6E8A-4147-A177-3AD203B41FA5}">
                      <a16:colId xmlns:a16="http://schemas.microsoft.com/office/drawing/2014/main" xmlns="" val="20008"/>
                    </a:ext>
                  </a:extLst>
                </a:gridCol>
              </a:tblGrid>
              <a:tr h="779068">
                <a:tc>
                  <a:txBody>
                    <a:bodyPr/>
                    <a:lstStyle/>
                    <a:p>
                      <a:pPr algn="ctr" fontAlgn="b"/>
                      <a:r>
                        <a:rPr lang="id-ID" sz="1100" b="1" u="none" strike="noStrike" dirty="0">
                          <a:solidFill>
                            <a:schemeClr val="bg1"/>
                          </a:solidFill>
                          <a:effectLst/>
                          <a:latin typeface="Arial" panose="020B0604020202020204" pitchFamily="34" charset="0"/>
                          <a:cs typeface="Arial" panose="020B0604020202020204" pitchFamily="34" charset="0"/>
                        </a:rPr>
                        <a:t>No</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en-US" sz="1100" b="1" u="none" strike="noStrike" dirty="0">
                          <a:solidFill>
                            <a:schemeClr val="bg1"/>
                          </a:solidFill>
                          <a:effectLst/>
                          <a:latin typeface="Arial" panose="020B0604020202020204" pitchFamily="34" charset="0"/>
                          <a:cs typeface="Arial" panose="020B0604020202020204" pitchFamily="34" charset="0"/>
                        </a:rPr>
                        <a:t>K</a:t>
                      </a:r>
                      <a:r>
                        <a:rPr lang="id-ID" sz="1100" b="1" u="none" strike="noStrike" dirty="0">
                          <a:solidFill>
                            <a:schemeClr val="bg1"/>
                          </a:solidFill>
                          <a:effectLst/>
                          <a:latin typeface="Arial" panose="020B0604020202020204" pitchFamily="34" charset="0"/>
                          <a:cs typeface="Arial" panose="020B0604020202020204" pitchFamily="34" charset="0"/>
                        </a:rPr>
                        <a:t>omoditas</a:t>
                      </a:r>
                      <a:endParaRPr lang="en-US" sz="1100" b="1" i="0" u="none" strike="noStrike" baseline="30000"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Konsumsi Langsung</a:t>
                      </a:r>
                      <a:r>
                        <a:rPr lang="id-ID" sz="1100" b="1" i="0" u="none" strike="noStrike" baseline="0" dirty="0">
                          <a:solidFill>
                            <a:schemeClr val="bg1"/>
                          </a:solidFill>
                          <a:effectLst/>
                          <a:latin typeface="Arial" panose="020B0604020202020204" pitchFamily="34" charset="0"/>
                          <a:cs typeface="Arial" panose="020B0604020202020204" pitchFamily="34" charset="0"/>
                        </a:rPr>
                        <a:t> (ton)</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Kebutuhan Lainnya (ton)</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Total Kebutuhan (ton)</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Kebutuhan Lahan Tanam (Ha)</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Indeks Pertanaman (IP)</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Kebutuhan Lahan Baku (Ha)</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tc>
                  <a:txBody>
                    <a:bodyPr/>
                    <a:lstStyle/>
                    <a:p>
                      <a:pPr algn="ctr" fontAlgn="b"/>
                      <a:r>
                        <a:rPr lang="id-ID" sz="1100" b="1" i="0" u="none" strike="noStrike" dirty="0">
                          <a:solidFill>
                            <a:schemeClr val="bg1"/>
                          </a:solidFill>
                          <a:effectLst/>
                          <a:latin typeface="Arial" panose="020B0604020202020204" pitchFamily="34" charset="0"/>
                          <a:cs typeface="Arial" panose="020B0604020202020204" pitchFamily="34" charset="0"/>
                        </a:rPr>
                        <a:t>Kebutuhan Lahan Baku per</a:t>
                      </a:r>
                      <a:r>
                        <a:rPr lang="id-ID" sz="1100" b="1" i="0" u="none" strike="noStrike" baseline="0" dirty="0">
                          <a:solidFill>
                            <a:schemeClr val="bg1"/>
                          </a:solidFill>
                          <a:effectLst/>
                          <a:latin typeface="Arial" panose="020B0604020202020204" pitchFamily="34" charset="0"/>
                          <a:cs typeface="Arial" panose="020B0604020202020204" pitchFamily="34" charset="0"/>
                        </a:rPr>
                        <a:t> 100 orang (Ha)</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112541" marR="112541" anchor="ctr">
                    <a:solidFill>
                      <a:schemeClr val="tx2"/>
                    </a:solidFill>
                  </a:tcPr>
                </a:tc>
                <a:extLst>
                  <a:ext uri="{0D108BD9-81ED-4DB2-BD59-A6C34878D82A}">
                    <a16:rowId xmlns:a16="http://schemas.microsoft.com/office/drawing/2014/main" xmlns="" val="10000"/>
                  </a:ext>
                </a:extLst>
              </a:tr>
              <a:tr h="251460">
                <a:tc>
                  <a:txBody>
                    <a:bodyPr/>
                    <a:lstStyle/>
                    <a:p>
                      <a:r>
                        <a:rPr lang="id-ID" sz="1100" dirty="0">
                          <a:solidFill>
                            <a:srgbClr val="00B050"/>
                          </a:solidFill>
                        </a:rPr>
                        <a:t>1.</a:t>
                      </a:r>
                    </a:p>
                  </a:txBody>
                  <a:tcPr marL="112541" marR="112541" anchor="ctr"/>
                </a:tc>
                <a:tc>
                  <a:txBody>
                    <a:bodyPr/>
                    <a:lstStyle/>
                    <a:p>
                      <a:pPr marL="714375" indent="-714375" algn="l" fontAlgn="b"/>
                      <a:r>
                        <a:rPr lang="id-ID" sz="1100" b="0" i="0" u="none" strike="noStrike" dirty="0">
                          <a:solidFill>
                            <a:srgbClr val="00B050"/>
                          </a:solidFill>
                          <a:effectLst/>
                          <a:latin typeface="Arial" panose="020B0604020202020204" pitchFamily="34" charset="0"/>
                          <a:cs typeface="Arial" panose="020B0604020202020204" pitchFamily="34" charset="0"/>
                        </a:rPr>
                        <a:t>Padi</a:t>
                      </a:r>
                      <a:endParaRPr lang="en-US" sz="1100" b="0" i="0" u="none" strike="noStrike" dirty="0">
                        <a:solidFill>
                          <a:srgbClr val="00B05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59.832.716.67</a:t>
                      </a:r>
                      <a:endParaRPr lang="en-US" sz="1100" b="0" i="0" u="none" strike="noStrike" dirty="0">
                        <a:solidFill>
                          <a:srgbClr val="00B05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2.731.293</a:t>
                      </a:r>
                      <a:endParaRPr lang="en-US" sz="1100" b="0" i="0" u="none" strike="noStrike" dirty="0">
                        <a:solidFill>
                          <a:srgbClr val="00B05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62.564.009</a:t>
                      </a: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12.031.540</a:t>
                      </a: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1,5</a:t>
                      </a: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8.593.957</a:t>
                      </a:r>
                    </a:p>
                  </a:txBody>
                  <a:tcPr marL="112541" marR="112541" anchor="ctr"/>
                </a:tc>
                <a:tc>
                  <a:txBody>
                    <a:bodyPr/>
                    <a:lstStyle/>
                    <a:p>
                      <a:pPr algn="r" fontAlgn="b"/>
                      <a:r>
                        <a:rPr lang="id-ID" sz="1100" b="0" i="0" u="none" strike="noStrike" dirty="0">
                          <a:solidFill>
                            <a:srgbClr val="00B050"/>
                          </a:solidFill>
                          <a:effectLst/>
                          <a:latin typeface="Arial" panose="020B0604020202020204" pitchFamily="34" charset="0"/>
                          <a:cs typeface="Arial" panose="020B0604020202020204" pitchFamily="34" charset="0"/>
                        </a:rPr>
                        <a:t>34,38</a:t>
                      </a:r>
                    </a:p>
                  </a:txBody>
                  <a:tcPr marL="112541" marR="112541" anchor="ctr"/>
                </a:tc>
                <a:extLst>
                  <a:ext uri="{0D108BD9-81ED-4DB2-BD59-A6C34878D82A}">
                    <a16:rowId xmlns:a16="http://schemas.microsoft.com/office/drawing/2014/main" xmlns="" val="10001"/>
                  </a:ext>
                </a:extLst>
              </a:tr>
              <a:tr h="247530">
                <a:tc>
                  <a:txBody>
                    <a:bodyPr/>
                    <a:lstStyle/>
                    <a:p>
                      <a:r>
                        <a:rPr lang="id-ID" sz="1100" dirty="0"/>
                        <a:t>2.</a:t>
                      </a:r>
                    </a:p>
                  </a:txBody>
                  <a:tcPr marL="112541" marR="112541" anchor="ctr"/>
                </a:tc>
                <a:tc>
                  <a:txBody>
                    <a:bodyPr/>
                    <a:lstStyle/>
                    <a:p>
                      <a:pPr marL="714375" indent="-714375" algn="l" fontAlgn="b"/>
                      <a:r>
                        <a:rPr lang="id-ID" sz="1100" b="0" i="0" u="none" strike="noStrike" kern="1200" dirty="0">
                          <a:solidFill>
                            <a:srgbClr val="000000"/>
                          </a:solidFill>
                          <a:effectLst/>
                          <a:latin typeface="Arial" panose="020B0604020202020204" pitchFamily="34" charset="0"/>
                          <a:ea typeface="+mn-ea"/>
                          <a:cs typeface="Arial" panose="020B0604020202020204" pitchFamily="34" charset="0"/>
                        </a:rPr>
                        <a:t>Jagung</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479.994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18.827.928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19.307.922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3.713.062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3.713.062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14,85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2"/>
                  </a:ext>
                </a:extLst>
              </a:tr>
              <a:tr h="247530">
                <a:tc>
                  <a:txBody>
                    <a:bodyPr/>
                    <a:lstStyle/>
                    <a:p>
                      <a:r>
                        <a:rPr lang="id-ID" sz="1100" dirty="0"/>
                        <a:t>3.</a:t>
                      </a:r>
                    </a:p>
                  </a:txBody>
                  <a:tcPr marL="112541" marR="112541" anchor="ctr"/>
                </a:tc>
                <a:tc>
                  <a:txBody>
                    <a:bodyPr/>
                    <a:lstStyle/>
                    <a:p>
                      <a:pPr marL="719138" indent="-719138" algn="l" fontAlgn="b"/>
                      <a:r>
                        <a:rPr lang="id-ID" sz="1100" b="0" i="0" u="none" strike="noStrike" dirty="0">
                          <a:solidFill>
                            <a:srgbClr val="000000"/>
                          </a:solidFill>
                          <a:effectLst/>
                          <a:latin typeface="Arial" panose="020B0604020202020204" pitchFamily="34" charset="0"/>
                          <a:cs typeface="Arial" panose="020B0604020202020204" pitchFamily="34" charset="0"/>
                        </a:rPr>
                        <a:t>Tebu</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35.356.352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74.481.593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109.837.944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1.569.113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1.569.113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6,28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3"/>
                  </a:ext>
                </a:extLst>
              </a:tr>
              <a:tr h="247530">
                <a:tc>
                  <a:txBody>
                    <a:bodyPr/>
                    <a:lstStyle/>
                    <a:p>
                      <a:r>
                        <a:rPr lang="id-ID" sz="1100" dirty="0"/>
                        <a:t>4.</a:t>
                      </a:r>
                    </a:p>
                  </a:txBody>
                  <a:tcPr marL="112541" marR="112541" anchor="ctr"/>
                </a:tc>
                <a:tc>
                  <a:txBody>
                    <a:bodyPr/>
                    <a:lstStyle/>
                    <a:p>
                      <a:pPr marL="719138" indent="-719138" algn="l" fontAlgn="b"/>
                      <a:r>
                        <a:rPr lang="id-ID" sz="1100" b="0" i="0" u="none" strike="noStrike" dirty="0">
                          <a:solidFill>
                            <a:srgbClr val="000000"/>
                          </a:solidFill>
                          <a:effectLst/>
                          <a:latin typeface="Arial" panose="020B0604020202020204" pitchFamily="34" charset="0"/>
                          <a:cs typeface="Arial" panose="020B0604020202020204" pitchFamily="34" charset="0"/>
                        </a:rPr>
                        <a:t>Daging Sapi</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640.000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2.819.688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11,28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4"/>
                  </a:ext>
                </a:extLst>
              </a:tr>
              <a:tr h="247530">
                <a:tc>
                  <a:txBody>
                    <a:bodyPr/>
                    <a:lstStyle/>
                    <a:p>
                      <a:r>
                        <a:rPr lang="id-ID" sz="1100" dirty="0"/>
                        <a:t>5.</a:t>
                      </a:r>
                    </a:p>
                  </a:txBody>
                  <a:tcPr marL="112541" marR="112541" anchor="ctr"/>
                </a:tc>
                <a:tc>
                  <a:txBody>
                    <a:bodyPr/>
                    <a:lstStyle/>
                    <a:p>
                      <a:pPr marL="719138" indent="-719138" algn="l" fontAlgn="b"/>
                      <a:r>
                        <a:rPr lang="id-ID" sz="1100" b="0" i="0" u="none" strike="noStrike" dirty="0">
                          <a:solidFill>
                            <a:srgbClr val="000000"/>
                          </a:solidFill>
                          <a:effectLst/>
                          <a:latin typeface="Arial" panose="020B0604020202020204" pitchFamily="34" charset="0"/>
                          <a:cs typeface="Arial" panose="020B0604020202020204" pitchFamily="34" charset="0"/>
                        </a:rPr>
                        <a:t>Kentang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370.000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20.330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1,50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13.553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0,12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5"/>
                  </a:ext>
                </a:extLst>
              </a:tr>
              <a:tr h="393565">
                <a:tc>
                  <a:txBody>
                    <a:bodyPr/>
                    <a:lstStyle/>
                    <a:p>
                      <a:r>
                        <a:rPr lang="id-ID" sz="1100" dirty="0"/>
                        <a:t>6.</a:t>
                      </a:r>
                    </a:p>
                  </a:txBody>
                  <a:tcPr marL="112541" marR="112541" anchor="ctr"/>
                </a:tc>
                <a:tc>
                  <a:txBody>
                    <a:bodyPr/>
                    <a:lstStyle/>
                    <a:p>
                      <a:pPr marL="719138" indent="-719138" algn="l" fontAlgn="b"/>
                      <a:r>
                        <a:rPr lang="id-ID" sz="1100" b="0" i="0" u="none" strike="noStrike" dirty="0">
                          <a:solidFill>
                            <a:srgbClr val="000000"/>
                          </a:solidFill>
                          <a:effectLst/>
                          <a:latin typeface="Arial" panose="020B0604020202020204" pitchFamily="34" charset="0"/>
                          <a:cs typeface="Arial" panose="020B0604020202020204" pitchFamily="34" charset="0"/>
                        </a:rPr>
                        <a:t>Bawang</a:t>
                      </a:r>
                      <a:r>
                        <a:rPr lang="id-ID" sz="1100" b="0" i="0" u="none" strike="noStrike" baseline="0" dirty="0">
                          <a:solidFill>
                            <a:srgbClr val="000000"/>
                          </a:solidFill>
                          <a:effectLst/>
                          <a:latin typeface="Arial" panose="020B0604020202020204" pitchFamily="34" charset="0"/>
                          <a:cs typeface="Arial" panose="020B0604020202020204" pitchFamily="34" charset="0"/>
                        </a:rPr>
                        <a:t> Merah</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622.500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62.250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2,00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31.125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0,5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6"/>
                  </a:ext>
                </a:extLst>
              </a:tr>
              <a:tr h="407696">
                <a:tc>
                  <a:txBody>
                    <a:bodyPr/>
                    <a:lstStyle/>
                    <a:p>
                      <a:r>
                        <a:rPr lang="id-ID" sz="1100" dirty="0"/>
                        <a:t>7.</a:t>
                      </a:r>
                    </a:p>
                  </a:txBody>
                  <a:tcPr marL="112541" marR="112541" anchor="ctr"/>
                </a:tc>
                <a:tc>
                  <a:txBody>
                    <a:bodyPr/>
                    <a:lstStyle/>
                    <a:p>
                      <a:pPr marL="0" indent="0" algn="l" fontAlgn="b">
                        <a:tabLst>
                          <a:tab pos="0" algn="l"/>
                        </a:tabLst>
                      </a:pPr>
                      <a:r>
                        <a:rPr lang="id-ID" sz="1100" b="0" i="0" u="none" strike="noStrike" dirty="0">
                          <a:solidFill>
                            <a:srgbClr val="000000"/>
                          </a:solidFill>
                          <a:effectLst/>
                          <a:latin typeface="Arial" panose="020B0604020202020204" pitchFamily="34" charset="0"/>
                          <a:cs typeface="Arial" panose="020B0604020202020204" pitchFamily="34" charset="0"/>
                        </a:rPr>
                        <a:t>Cabe Merah Besar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417.500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48.266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48.266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0,19</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7"/>
                  </a:ext>
                </a:extLst>
              </a:tr>
              <a:tr h="257225">
                <a:tc>
                  <a:txBody>
                    <a:bodyPr/>
                    <a:lstStyle/>
                    <a:p>
                      <a:r>
                        <a:rPr lang="id-ID" sz="1100" dirty="0"/>
                        <a:t>8.</a:t>
                      </a:r>
                    </a:p>
                  </a:txBody>
                  <a:tcPr marL="112541" marR="112541" anchor="ctr"/>
                </a:tc>
                <a:tc>
                  <a:txBody>
                    <a:bodyPr/>
                    <a:lstStyle/>
                    <a:p>
                      <a:pPr marL="574675" indent="-574675" algn="l" fontAlgn="b">
                        <a:tabLst>
                          <a:tab pos="0" algn="l"/>
                        </a:tabLst>
                      </a:pPr>
                      <a:r>
                        <a:rPr lang="id-ID" sz="1100" b="0" i="0" u="none" strike="noStrike" dirty="0">
                          <a:solidFill>
                            <a:srgbClr val="000000"/>
                          </a:solidFill>
                          <a:effectLst/>
                          <a:latin typeface="Arial" panose="020B0604020202020204" pitchFamily="34" charset="0"/>
                          <a:cs typeface="Arial" panose="020B0604020202020204" pitchFamily="34" charset="0"/>
                        </a:rPr>
                        <a:t>Cabe Rawit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300.000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46.512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1,00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46.512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0,19</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tc>
                <a:extLst>
                  <a:ext uri="{0D108BD9-81ED-4DB2-BD59-A6C34878D82A}">
                    <a16:rowId xmlns:a16="http://schemas.microsoft.com/office/drawing/2014/main" xmlns="" val="10008"/>
                  </a:ext>
                </a:extLst>
              </a:tr>
              <a:tr h="247530">
                <a:tc>
                  <a:txBody>
                    <a:bodyPr/>
                    <a:lstStyle/>
                    <a:p>
                      <a:r>
                        <a:rPr lang="id-ID" sz="1100" dirty="0"/>
                        <a:t>9. </a:t>
                      </a:r>
                    </a:p>
                  </a:txBody>
                  <a:tcPr marL="112541" marR="112541" anchor="ctr">
                    <a:lnB w="12700" cap="flat" cmpd="sng" algn="ctr">
                      <a:solidFill>
                        <a:schemeClr val="tx1"/>
                      </a:solidFill>
                      <a:prstDash val="solid"/>
                      <a:round/>
                      <a:headEnd type="none" w="med" len="med"/>
                      <a:tailEnd type="none" w="med" len="med"/>
                    </a:lnB>
                  </a:tcPr>
                </a:tc>
                <a:tc>
                  <a:txBody>
                    <a:bodyPr/>
                    <a:lstStyle/>
                    <a:p>
                      <a:pPr marL="574675" indent="-574675" algn="l" fontAlgn="b">
                        <a:tabLst>
                          <a:tab pos="0" algn="l"/>
                        </a:tabLst>
                      </a:pPr>
                      <a:r>
                        <a:rPr lang="id-ID" sz="1100" b="0" i="0" u="none" strike="noStrike" dirty="0">
                          <a:solidFill>
                            <a:srgbClr val="000000"/>
                          </a:solidFill>
                          <a:effectLst/>
                          <a:latin typeface="Arial" panose="020B0604020202020204" pitchFamily="34" charset="0"/>
                          <a:cs typeface="Arial" panose="020B0604020202020204" pitchFamily="34" charset="0"/>
                        </a:rPr>
                        <a:t>Buah-Buahan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600.000</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tc>
                  <a:txBody>
                    <a:bodyPr/>
                    <a:lstStyle/>
                    <a:p>
                      <a:pPr algn="r" fontAlgn="b"/>
                      <a:r>
                        <a:rPr lang="id-ID" sz="1100" b="0" i="0" u="none" strike="noStrike" dirty="0">
                          <a:solidFill>
                            <a:srgbClr val="000000"/>
                          </a:solidFill>
                          <a:effectLst/>
                          <a:latin typeface="Arial" panose="020B0604020202020204" pitchFamily="34" charset="0"/>
                          <a:cs typeface="Arial" panose="020B0604020202020204" pitchFamily="34" charset="0"/>
                        </a:rPr>
                        <a:t>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2541" marR="112541"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3" name="Rectangle 12"/>
          <p:cNvSpPr/>
          <p:nvPr/>
        </p:nvSpPr>
        <p:spPr>
          <a:xfrm>
            <a:off x="181667" y="4178623"/>
            <a:ext cx="9621486" cy="207208"/>
          </a:xfrm>
          <a:prstGeom prst="rect">
            <a:avLst/>
          </a:prstGeom>
          <a:solidFill>
            <a:srgbClr val="34475A"/>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id-ID" sz="1400" dirty="0">
                <a:solidFill>
                  <a:prstClr val="white"/>
                </a:solidFill>
              </a:rPr>
              <a:t>Total minimum lahan pangan yang dibutuhkan: 17 juta Ha</a:t>
            </a:r>
          </a:p>
        </p:txBody>
      </p:sp>
      <p:sp>
        <p:nvSpPr>
          <p:cNvPr id="17" name="Rectangle 16"/>
          <p:cNvSpPr/>
          <p:nvPr/>
        </p:nvSpPr>
        <p:spPr>
          <a:xfrm>
            <a:off x="181667" y="4361105"/>
            <a:ext cx="9621486" cy="207208"/>
          </a:xfrm>
          <a:prstGeom prst="rect">
            <a:avLst/>
          </a:prstGeom>
          <a:solidFill>
            <a:srgbClr val="A12F2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id-ID" sz="1400" dirty="0">
                <a:solidFill>
                  <a:prstClr val="white"/>
                </a:solidFill>
              </a:rPr>
              <a:t>Total lahan pangan yang  tersedia: 14 juta Ha</a:t>
            </a:r>
          </a:p>
        </p:txBody>
      </p:sp>
      <p:sp>
        <p:nvSpPr>
          <p:cNvPr id="18" name="Subtitle 2"/>
          <p:cNvSpPr txBox="1">
            <a:spLocks/>
          </p:cNvSpPr>
          <p:nvPr/>
        </p:nvSpPr>
        <p:spPr>
          <a:xfrm>
            <a:off x="9594376" y="713075"/>
            <a:ext cx="2555681" cy="178003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charset="0"/>
              <a:buNone/>
            </a:pPr>
            <a:r>
              <a:rPr lang="id-ID" sz="1600" dirty="0">
                <a:solidFill>
                  <a:prstClr val="black"/>
                </a:solidFill>
              </a:rPr>
              <a:t>Luas lahan sawah yang tersedia telah mampu mencukupi kebutuhan beras dengan catatan:</a:t>
            </a:r>
          </a:p>
          <a:p>
            <a:pPr marL="346075" indent="-346075">
              <a:spcBef>
                <a:spcPts val="600"/>
              </a:spcBef>
              <a:buFont typeface="Arial" charset="0"/>
              <a:buAutoNum type="arabicPeriod"/>
            </a:pPr>
            <a:r>
              <a:rPr lang="id-ID" sz="1600" dirty="0">
                <a:solidFill>
                  <a:prstClr val="black"/>
                </a:solidFill>
              </a:rPr>
              <a:t>Tidak terjadi konversi lahan sawah ke non sawah</a:t>
            </a:r>
          </a:p>
          <a:p>
            <a:pPr marL="346075" indent="-346075">
              <a:spcBef>
                <a:spcPts val="600"/>
              </a:spcBef>
              <a:buFont typeface="Arial" charset="0"/>
              <a:buAutoNum type="arabicPeriod"/>
            </a:pPr>
            <a:r>
              <a:rPr lang="id-ID" sz="1600" dirty="0">
                <a:solidFill>
                  <a:prstClr val="black"/>
                </a:solidFill>
              </a:rPr>
              <a:t>Jaringan irigasi yang rusak harus diperbaiki</a:t>
            </a:r>
          </a:p>
          <a:p>
            <a:pPr marL="346075" indent="-346075">
              <a:spcBef>
                <a:spcPts val="600"/>
              </a:spcBef>
              <a:buFont typeface="Arial" charset="0"/>
              <a:buAutoNum type="arabicPeriod"/>
            </a:pPr>
            <a:r>
              <a:rPr lang="id-ID" sz="1600" dirty="0">
                <a:solidFill>
                  <a:prstClr val="black"/>
                </a:solidFill>
              </a:rPr>
              <a:t>Dilakukan penambahan luas jaringan irigasi</a:t>
            </a:r>
          </a:p>
          <a:p>
            <a:pPr marL="346075" indent="-346075">
              <a:spcBef>
                <a:spcPts val="600"/>
              </a:spcBef>
              <a:buFont typeface="Arial" charset="0"/>
              <a:buAutoNum type="arabicPeriod"/>
            </a:pPr>
            <a:r>
              <a:rPr lang="id-ID" sz="1600" dirty="0">
                <a:solidFill>
                  <a:prstClr val="black"/>
                </a:solidFill>
              </a:rPr>
              <a:t>Dilakukan pencegahan kerusakan/pemeliharaan jaringan irigasi</a:t>
            </a:r>
          </a:p>
        </p:txBody>
      </p:sp>
      <p:sp>
        <p:nvSpPr>
          <p:cNvPr id="19" name="Slide Number Placeholder 4"/>
          <p:cNvSpPr txBox="1">
            <a:spLocks/>
          </p:cNvSpPr>
          <p:nvPr/>
        </p:nvSpPr>
        <p:spPr>
          <a:xfrm>
            <a:off x="11616183" y="6487796"/>
            <a:ext cx="533875" cy="365125"/>
          </a:xfrm>
          <a:prstGeom prst="rect">
            <a:avLst/>
          </a:prstGeom>
        </p:spPr>
        <p:txBody>
          <a:bodyPr anchor="b"/>
          <a:lstStyle>
            <a:defPPr>
              <a:defRPr lang="id-ID"/>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6" algn="l" defTabSz="914172" rtl="0" eaLnBrk="1" latinLnBrk="0" hangingPunct="1">
              <a:defRPr sz="1800" kern="1200">
                <a:solidFill>
                  <a:schemeClr val="tx1"/>
                </a:solidFill>
                <a:latin typeface="+mn-lt"/>
                <a:ea typeface="+mn-ea"/>
                <a:cs typeface="+mn-cs"/>
              </a:defRPr>
            </a:lvl5pPr>
            <a:lvl6pPr marL="2285431" algn="l" defTabSz="914172" rtl="0" eaLnBrk="1" latinLnBrk="0" hangingPunct="1">
              <a:defRPr sz="1800" kern="1200">
                <a:solidFill>
                  <a:schemeClr val="tx1"/>
                </a:solidFill>
                <a:latin typeface="+mn-lt"/>
                <a:ea typeface="+mn-ea"/>
                <a:cs typeface="+mn-cs"/>
              </a:defRPr>
            </a:lvl6pPr>
            <a:lvl7pPr marL="2742518" algn="l" defTabSz="914172" rtl="0" eaLnBrk="1" latinLnBrk="0" hangingPunct="1">
              <a:defRPr sz="1800" kern="1200">
                <a:solidFill>
                  <a:schemeClr val="tx1"/>
                </a:solidFill>
                <a:latin typeface="+mn-lt"/>
                <a:ea typeface="+mn-ea"/>
                <a:cs typeface="+mn-cs"/>
              </a:defRPr>
            </a:lvl7pPr>
            <a:lvl8pPr marL="3199604" algn="l" defTabSz="914172" rtl="0" eaLnBrk="1" latinLnBrk="0" hangingPunct="1">
              <a:defRPr sz="1800" kern="1200">
                <a:solidFill>
                  <a:schemeClr val="tx1"/>
                </a:solidFill>
                <a:latin typeface="+mn-lt"/>
                <a:ea typeface="+mn-ea"/>
                <a:cs typeface="+mn-cs"/>
              </a:defRPr>
            </a:lvl8pPr>
            <a:lvl9pPr marL="3656691" algn="l" defTabSz="914172" rtl="0" eaLnBrk="1" latinLnBrk="0" hangingPunct="1">
              <a:defRPr sz="1800" kern="1200">
                <a:solidFill>
                  <a:schemeClr val="tx1"/>
                </a:solidFill>
                <a:latin typeface="+mn-lt"/>
                <a:ea typeface="+mn-ea"/>
                <a:cs typeface="+mn-cs"/>
              </a:defRPr>
            </a:lvl9pPr>
          </a:lstStyle>
          <a:p>
            <a:fld id="{828D68F2-15AD-CF40-B1AF-9323FCB4E4AE}" type="slidenum">
              <a:rPr lang="en-US" sz="1000" smtClean="0">
                <a:solidFill>
                  <a:prstClr val="black"/>
                </a:solidFill>
              </a:rPr>
              <a:pPr/>
              <a:t>27</a:t>
            </a:fld>
            <a:endParaRPr lang="en-US" sz="1000" dirty="0">
              <a:solidFill>
                <a:prstClr val="black"/>
              </a:solidFill>
            </a:endParaRPr>
          </a:p>
        </p:txBody>
      </p:sp>
      <p:sp>
        <p:nvSpPr>
          <p:cNvPr id="14" name="Content Placeholder 10"/>
          <p:cNvSpPr txBox="1">
            <a:spLocks/>
          </p:cNvSpPr>
          <p:nvPr/>
        </p:nvSpPr>
        <p:spPr>
          <a:xfrm>
            <a:off x="181667" y="4755495"/>
            <a:ext cx="4758822" cy="142694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1600" dirty="0">
                <a:solidFill>
                  <a:prstClr val="black"/>
                </a:solidFill>
              </a:rPr>
              <a:t>Total luas lahan pertanian di Indonesia tahun 2013 sekitar 39 juta ha atau 21% dari total luas daratan Indonesia.</a:t>
            </a:r>
          </a:p>
          <a:p>
            <a:pPr algn="just"/>
            <a:r>
              <a:rPr lang="id-ID" sz="1600" dirty="0">
                <a:solidFill>
                  <a:prstClr val="black"/>
                </a:solidFill>
              </a:rPr>
              <a:t>Luas sawah di Indonesia sekitar 8,1 juta ha atau 4% dari total luas daratan Indonesia.</a:t>
            </a:r>
          </a:p>
        </p:txBody>
      </p:sp>
      <p:sp>
        <p:nvSpPr>
          <p:cNvPr id="16" name="TextBox 15"/>
          <p:cNvSpPr txBox="1"/>
          <p:nvPr/>
        </p:nvSpPr>
        <p:spPr>
          <a:xfrm>
            <a:off x="5560825" y="6660615"/>
            <a:ext cx="6299199"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id-ID" sz="1100" dirty="0">
                <a:solidFill>
                  <a:srgbClr val="000000"/>
                </a:solidFill>
                <a:ea typeface="Calibri"/>
                <a:cs typeface="Calibri"/>
                <a:sym typeface="Calibri"/>
              </a:rPr>
              <a:t>Sumber: Statistik Lahan Pertanian, Kementerian Pertanian, 2014  </a:t>
            </a:r>
            <a:endParaRPr lang="id-ID" dirty="0">
              <a:solidFill>
                <a:srgbClr val="000000"/>
              </a:solidFill>
              <a:ea typeface="Calibri"/>
              <a:cs typeface="Calibri"/>
              <a:sym typeface="Calibri"/>
            </a:endParaRPr>
          </a:p>
        </p:txBody>
      </p:sp>
      <p:graphicFrame>
        <p:nvGraphicFramePr>
          <p:cNvPr id="20" name="Object 19"/>
          <p:cNvGraphicFramePr>
            <a:graphicFrameLocks noChangeAspect="1"/>
          </p:cNvGraphicFramePr>
          <p:nvPr>
            <p:extLst/>
          </p:nvPr>
        </p:nvGraphicFramePr>
        <p:xfrm>
          <a:off x="5213445" y="4771656"/>
          <a:ext cx="6402738" cy="1898702"/>
        </p:xfrm>
        <a:graphic>
          <a:graphicData uri="http://schemas.openxmlformats.org/presentationml/2006/ole">
            <p:oleObj spid="_x0000_s3104" name="Worksheet" r:id="rId4" imgW="5486400" imgH="1562205" progId="Excel.Sheet.12">
              <p:embed/>
            </p:oleObj>
          </a:graphicData>
        </a:graphic>
      </p:graphicFrame>
      <p:pic>
        <p:nvPicPr>
          <p:cNvPr id="21" name="Picture 4" descr="Hasil gambar untuk transparent GLASS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138" y="-119260"/>
            <a:ext cx="1444876" cy="1376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997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9584" y="4242815"/>
            <a:ext cx="10026171" cy="923330"/>
          </a:xfrm>
          <a:prstGeom prst="rect">
            <a:avLst/>
          </a:prstGeom>
        </p:spPr>
        <p:txBody>
          <a:bodyPr wrap="square">
            <a:spAutoFit/>
          </a:bodyPr>
          <a:lstStyle/>
          <a:p>
            <a:r>
              <a:rPr lang="id-ID" sz="5400" b="1" dirty="0">
                <a:solidFill>
                  <a:srgbClr val="C00000"/>
                </a:solidFill>
              </a:rPr>
              <a:t>P</a:t>
            </a:r>
            <a:r>
              <a:rPr lang="id-ID" sz="4400" b="1" dirty="0">
                <a:solidFill>
                  <a:srgbClr val="C00000"/>
                </a:solidFill>
              </a:rPr>
              <a:t>AKET KEBIJAKAN EKONOMI</a:t>
            </a: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88" y="3749099"/>
            <a:ext cx="2005591" cy="191076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44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287" y="123530"/>
            <a:ext cx="11469870" cy="1200329"/>
          </a:xfrm>
          <a:prstGeom prst="rect">
            <a:avLst/>
          </a:prstGeom>
        </p:spPr>
        <p:txBody>
          <a:bodyPr wrap="square">
            <a:spAutoFit/>
          </a:bodyPr>
          <a:lstStyle/>
          <a:p>
            <a:pPr algn="r"/>
            <a:r>
              <a:rPr lang="id-ID" sz="2400" b="1" dirty="0">
                <a:solidFill>
                  <a:srgbClr val="C00000"/>
                </a:solidFill>
              </a:rPr>
              <a:t>SECARA UMUM, </a:t>
            </a:r>
            <a:r>
              <a:rPr lang="en-US" sz="2400" b="1" dirty="0">
                <a:solidFill>
                  <a:srgbClr val="C00000"/>
                </a:solidFill>
              </a:rPr>
              <a:t>PAKET KEBIJAKAN EKONOMI</a:t>
            </a:r>
            <a:r>
              <a:rPr lang="id-ID" sz="2400" b="1" dirty="0">
                <a:solidFill>
                  <a:srgbClr val="C00000"/>
                </a:solidFill>
              </a:rPr>
              <a:t> DIKELUARKAN DALAM RANGKA MENGEMBANGKAN EKONOMI MAKRO YANG KONDUSIF, MENGGERAKKAN EKONOMI NASIONAL, DAN MELINDUNGI MASYARAKAT BERPENDAPATAN RENDAH</a:t>
            </a:r>
          </a:p>
        </p:txBody>
      </p:sp>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9018265" y="6458913"/>
            <a:ext cx="2743200" cy="365125"/>
          </a:xfrm>
        </p:spPr>
        <p:txBody>
          <a:bodyPr/>
          <a:lstStyle/>
          <a:p>
            <a:fld id="{38C5940F-52BA-4018-B13B-B36621709A35}" type="slidenum">
              <a:rPr lang="id-ID" smtClean="0"/>
              <a:pPr/>
              <a:t>29</a:t>
            </a:fld>
            <a:endParaRPr lang="id-ID" dirty="0"/>
          </a:p>
        </p:txBody>
      </p:sp>
      <p:sp>
        <p:nvSpPr>
          <p:cNvPr id="32" name="Round Diagonal Corner Rectangle 31"/>
          <p:cNvSpPr/>
          <p:nvPr/>
        </p:nvSpPr>
        <p:spPr>
          <a:xfrm>
            <a:off x="328610" y="4370622"/>
            <a:ext cx="3638811" cy="2270854"/>
          </a:xfrm>
          <a:prstGeom prst="round2DiagRect">
            <a:avLst>
              <a:gd name="adj1" fmla="val 11551"/>
              <a:gd name="adj2" fmla="val 0"/>
            </a:avLst>
          </a:prstGeom>
          <a:solidFill>
            <a:srgbClr val="4BACC6">
              <a:lumMod val="20000"/>
              <a:lumOff val="80000"/>
              <a:alpha val="86000"/>
            </a:srgbClr>
          </a:solidFill>
          <a:ln w="25400" cap="flat" cmpd="sng" algn="ctr">
            <a:solidFill>
              <a:srgbClr val="EEECE1">
                <a:lumMod val="90000"/>
              </a:srgbClr>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3" name="Picture 2" descr="http://1.bp.blogspot.com/-dWRvvJJEOZc/VTokOQb0Y5I/AAAAAAAAAEY/0FNlIQRhoGo/s1600/peta%2Bindonesia.png"/>
          <p:cNvPicPr>
            <a:picLocks noChangeAspect="1" noChangeArrowheads="1"/>
          </p:cNvPicPr>
          <p:nvPr/>
        </p:nvPicPr>
        <p:blipFill>
          <a:blip r:embed="rId2" cstate="print">
            <a:lum bright="70000" contrast="-70000"/>
            <a:alphaModFix amt="51000"/>
            <a:extLst>
              <a:ext uri="{28A0092B-C50C-407E-A947-70E740481C1C}">
                <a14:useLocalDpi xmlns:a14="http://schemas.microsoft.com/office/drawing/2010/main" xmlns=""/>
              </a:ext>
            </a:extLst>
          </a:blip>
          <a:srcRect/>
          <a:stretch>
            <a:fillRect/>
          </a:stretch>
        </p:blipFill>
        <p:spPr bwMode="auto">
          <a:xfrm>
            <a:off x="729640" y="1291011"/>
            <a:ext cx="10976656" cy="5194619"/>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TextBox 33"/>
          <p:cNvSpPr txBox="1"/>
          <p:nvPr/>
        </p:nvSpPr>
        <p:spPr>
          <a:xfrm>
            <a:off x="4093214" y="3096160"/>
            <a:ext cx="3699144" cy="797654"/>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III, 7 Oct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PERLUASAN AKSES PEMBIAYAAN DAN PENGURANGAN BIAYA PRODUKSI: </a:t>
            </a:r>
            <a:r>
              <a:rPr lang="en-US" sz="1000" b="1" kern="0" dirty="0" err="1">
                <a:solidFill>
                  <a:srgbClr val="4F81BD">
                    <a:lumMod val="75000"/>
                  </a:srgbClr>
                </a:solidFill>
                <a:latin typeface="Arial" panose="020B0604020202020204" pitchFamily="34" charset="0"/>
                <a:cs typeface="Arial" panose="020B0604020202020204" pitchFamily="34" charset="0"/>
              </a:rPr>
              <a:t>Perluasan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cakupan</a:t>
            </a:r>
            <a:r>
              <a:rPr lang="en-US" sz="1000" b="1" kern="0" dirty="0">
                <a:solidFill>
                  <a:srgbClr val="4F81BD">
                    <a:lumMod val="75000"/>
                  </a:srgbClr>
                </a:solidFill>
                <a:latin typeface="Arial" panose="020B0604020202020204" pitchFamily="34" charset="0"/>
                <a:cs typeface="Arial" panose="020B0604020202020204" pitchFamily="34" charset="0"/>
              </a:rPr>
              <a:t> KUR, </a:t>
            </a:r>
            <a:r>
              <a:rPr lang="en-US" sz="1000" b="1" kern="0" dirty="0" err="1">
                <a:solidFill>
                  <a:srgbClr val="4F81BD">
                    <a:lumMod val="75000"/>
                  </a:srgbClr>
                </a:solidFill>
                <a:latin typeface="Arial" panose="020B0604020202020204" pitchFamily="34" charset="0"/>
                <a:cs typeface="Arial" panose="020B0604020202020204" pitchFamily="34" charset="0"/>
              </a:rPr>
              <a:t>Fasilitasi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jasa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keuangan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pembiayaan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ekspor</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fasilitas</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pertanahan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listrik</a:t>
            </a:r>
            <a:r>
              <a:rPr lang="en-US" sz="1000" b="1" kern="0" dirty="0">
                <a:solidFill>
                  <a:srgbClr val="4F81BD">
                    <a:lumMod val="75000"/>
                  </a:srgbClr>
                </a:solidFill>
                <a:latin typeface="Arial" panose="020B0604020202020204" pitchFamily="34" charset="0"/>
                <a:cs typeface="Arial" panose="020B0604020202020204" pitchFamily="34" charset="0"/>
              </a:rPr>
              <a:t>, BBM, Gas </a:t>
            </a:r>
            <a:r>
              <a:rPr lang="en-US" sz="1000" b="1" kern="0" dirty="0" err="1">
                <a:solidFill>
                  <a:srgbClr val="4F81BD">
                    <a:lumMod val="75000"/>
                  </a:srgbClr>
                </a:solidFill>
                <a:latin typeface="Arial" panose="020B0604020202020204" pitchFamily="34" charset="0"/>
                <a:cs typeface="Arial" panose="020B0604020202020204" pitchFamily="34" charset="0"/>
              </a:rPr>
              <a:t>bagi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industri</a:t>
            </a:r>
            <a:endParaRPr lang="en-US" sz="1000" b="1" kern="0" dirty="0">
              <a:solidFill>
                <a:srgbClr val="4F81BD">
                  <a:lumMod val="75000"/>
                </a:srgbClr>
              </a:solidFill>
              <a:latin typeface="Arial" panose="020B0604020202020204" pitchFamily="34" charset="0"/>
              <a:cs typeface="Arial" panose="020B0604020202020204" pitchFamily="34" charset="0"/>
            </a:endParaRPr>
          </a:p>
        </p:txBody>
      </p:sp>
      <p:sp>
        <p:nvSpPr>
          <p:cNvPr id="35" name="TextBox 34"/>
          <p:cNvSpPr txBox="1"/>
          <p:nvPr/>
        </p:nvSpPr>
        <p:spPr>
          <a:xfrm>
            <a:off x="4431617" y="4028363"/>
            <a:ext cx="3298402" cy="797654"/>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 PAKET IV, 15 Oct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JAMINAN SISTIM PENGUPAHAN DAN PENGAMANAN PHK: </a:t>
            </a:r>
            <a:r>
              <a:rPr lang="en-US" sz="1000" b="1" kern="0" dirty="0" err="1">
                <a:solidFill>
                  <a:srgbClr val="4F81BD">
                    <a:lumMod val="75000"/>
                  </a:srgbClr>
                </a:solidFill>
                <a:latin typeface="Arial" panose="020B0604020202020204" pitchFamily="34" charset="0"/>
                <a:cs typeface="Arial" panose="020B0604020202020204" pitchFamily="34" charset="0"/>
              </a:rPr>
              <a:t>sistem</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pengupahan</a:t>
            </a:r>
            <a:r>
              <a:rPr lang="en-US" sz="1000" b="1" kern="0" dirty="0">
                <a:solidFill>
                  <a:srgbClr val="4F81BD">
                    <a:lumMod val="75000"/>
                  </a:srgbClr>
                </a:solidFill>
                <a:latin typeface="Arial" panose="020B0604020202020204" pitchFamily="34" charset="0"/>
                <a:cs typeface="Arial" panose="020B0604020202020204" pitchFamily="34" charset="0"/>
              </a:rPr>
              <a:t> yang </a:t>
            </a:r>
            <a:r>
              <a:rPr lang="en-US" sz="1000" b="1" kern="0" dirty="0" err="1">
                <a:solidFill>
                  <a:srgbClr val="4F81BD">
                    <a:lumMod val="75000"/>
                  </a:srgbClr>
                </a:solidFill>
                <a:latin typeface="Arial" panose="020B0604020202020204" pitchFamily="34" charset="0"/>
                <a:cs typeface="Arial" panose="020B0604020202020204" pitchFamily="34" charset="0"/>
              </a:rPr>
              <a:t>adil</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sederhana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terproyeksi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serta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Kredit</a:t>
            </a:r>
            <a:r>
              <a:rPr lang="en-US" sz="1000" b="1" kern="0" dirty="0">
                <a:solidFill>
                  <a:srgbClr val="4F81BD">
                    <a:lumMod val="75000"/>
                  </a:srgbClr>
                </a:solidFill>
                <a:latin typeface="Arial" panose="020B0604020202020204" pitchFamily="34" charset="0"/>
                <a:cs typeface="Arial" panose="020B0604020202020204" pitchFamily="34" charset="0"/>
              </a:rPr>
              <a:t> Usaha Rakyat (KUR) yang </a:t>
            </a:r>
            <a:r>
              <a:rPr lang="en-US" sz="1000" b="1" kern="0" dirty="0" err="1">
                <a:solidFill>
                  <a:srgbClr val="4F81BD">
                    <a:lumMod val="75000"/>
                  </a:srgbClr>
                </a:solidFill>
                <a:latin typeface="Arial" panose="020B0604020202020204" pitchFamily="34" charset="0"/>
                <a:cs typeface="Arial" panose="020B0604020202020204" pitchFamily="34" charset="0"/>
              </a:rPr>
              <a:t>lebih</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murah</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luas</a:t>
            </a:r>
            <a:endParaRPr lang="id-ID" sz="1000" b="1" kern="0" dirty="0">
              <a:solidFill>
                <a:srgbClr val="4F81BD">
                  <a:lumMod val="75000"/>
                </a:srgbClr>
              </a:solidFill>
              <a:latin typeface="Arial" panose="020B0604020202020204" pitchFamily="34" charset="0"/>
              <a:cs typeface="Arial" panose="020B0604020202020204" pitchFamily="34" charset="0"/>
            </a:endParaRPr>
          </a:p>
        </p:txBody>
      </p:sp>
      <p:sp>
        <p:nvSpPr>
          <p:cNvPr id="36" name="TextBox 35"/>
          <p:cNvSpPr txBox="1"/>
          <p:nvPr/>
        </p:nvSpPr>
        <p:spPr>
          <a:xfrm>
            <a:off x="4369157" y="4928180"/>
            <a:ext cx="3344871" cy="797654"/>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V, 22 Oct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REVALUASI ASET DAN AKSES PEMBIAYAAN SYARIAH: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pajak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bagi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perusahaan</a:t>
            </a:r>
            <a:r>
              <a:rPr lang="en-US" sz="1000" b="1" kern="0" dirty="0">
                <a:solidFill>
                  <a:srgbClr val="4F81BD">
                    <a:lumMod val="75000"/>
                  </a:srgbClr>
                </a:solidFill>
                <a:latin typeface="Arial" panose="020B0604020202020204" pitchFamily="34" charset="0"/>
                <a:cs typeface="Arial" panose="020B0604020202020204" pitchFamily="34" charset="0"/>
              </a:rPr>
              <a:t> yang </a:t>
            </a:r>
            <a:r>
              <a:rPr lang="en-US" sz="1000" b="1" kern="0" dirty="0" err="1">
                <a:solidFill>
                  <a:srgbClr val="4F81BD">
                    <a:lumMod val="75000"/>
                  </a:srgbClr>
                </a:solidFill>
                <a:latin typeface="Arial" panose="020B0604020202020204" pitchFamily="34" charset="0"/>
                <a:cs typeface="Arial" panose="020B0604020202020204" pitchFamily="34" charset="0"/>
              </a:rPr>
              <a:t>merevaluasi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aset</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dana </a:t>
            </a:r>
            <a:r>
              <a:rPr lang="en-US" sz="1000" b="1" kern="0" dirty="0" err="1">
                <a:solidFill>
                  <a:srgbClr val="4F81BD">
                    <a:lumMod val="75000"/>
                  </a:srgbClr>
                </a:solidFill>
                <a:latin typeface="Arial" panose="020B0604020202020204" pitchFamily="34" charset="0"/>
                <a:cs typeface="Arial" panose="020B0604020202020204" pitchFamily="34" charset="0"/>
              </a:rPr>
              <a:t>investasi</a:t>
            </a:r>
            <a:r>
              <a:rPr lang="en-US" sz="1000" b="1" kern="0" dirty="0">
                <a:solidFill>
                  <a:srgbClr val="4F81BD">
                    <a:lumMod val="75000"/>
                  </a:srgbClr>
                </a:solidFill>
                <a:latin typeface="Arial" panose="020B0604020202020204" pitchFamily="34" charset="0"/>
                <a:cs typeface="Arial" panose="020B0604020202020204" pitchFamily="34" charset="0"/>
              </a:rPr>
              <a:t> real estate, </a:t>
            </a:r>
            <a:r>
              <a:rPr lang="en-US" sz="1000" b="1" kern="0" dirty="0" err="1">
                <a:solidFill>
                  <a:srgbClr val="4F81BD">
                    <a:lumMod val="75000"/>
                  </a:srgbClr>
                </a:solidFill>
                <a:latin typeface="Arial" panose="020B0604020202020204" pitchFamily="34" charset="0"/>
                <a:cs typeface="Arial" panose="020B0604020202020204" pitchFamily="34" charset="0"/>
              </a:rPr>
              <a:t>serta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kemudahan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pembiayaan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syariah</a:t>
            </a:r>
            <a:endParaRPr lang="en-US" sz="1000" b="1" kern="0" dirty="0">
              <a:solidFill>
                <a:srgbClr val="4F81BD">
                  <a:lumMod val="75000"/>
                </a:srgbClr>
              </a:solidFill>
              <a:latin typeface="Arial" panose="020B0604020202020204" pitchFamily="34" charset="0"/>
              <a:cs typeface="Arial" panose="020B0604020202020204" pitchFamily="34" charset="0"/>
            </a:endParaRPr>
          </a:p>
        </p:txBody>
      </p:sp>
      <p:sp>
        <p:nvSpPr>
          <p:cNvPr id="37" name="TextBox 36"/>
          <p:cNvSpPr txBox="1"/>
          <p:nvPr/>
        </p:nvSpPr>
        <p:spPr>
          <a:xfrm>
            <a:off x="4280840" y="5829829"/>
            <a:ext cx="3472876" cy="923330"/>
          </a:xfrm>
          <a:prstGeom prst="rect">
            <a:avLst/>
          </a:prstGeom>
          <a:noFill/>
        </p:spPr>
        <p:txBody>
          <a:bodyPr wrap="square" rtlCol="0">
            <a:spAutoFit/>
          </a:bodyPr>
          <a:lstStyle/>
          <a:p>
            <a:pPr algn="r"/>
            <a:r>
              <a:rPr lang="id-ID" altLang="en-US" sz="1400" b="1" dirty="0">
                <a:solidFill>
                  <a:srgbClr val="C00000"/>
                </a:solidFill>
                <a:latin typeface="Arial" panose="020B0604020202020204" pitchFamily="34" charset="0"/>
                <a:cs typeface="Arial" panose="020B0604020202020204" pitchFamily="34" charset="0"/>
              </a:rPr>
              <a:t>PAKET VI, 6 Nov ‘15</a:t>
            </a:r>
          </a:p>
          <a:p>
            <a:pPr algn="r"/>
            <a:r>
              <a:rPr lang="id-ID" altLang="en-US" sz="1000" b="1" dirty="0">
                <a:solidFill>
                  <a:srgbClr val="4F81BD">
                    <a:lumMod val="75000"/>
                  </a:srgbClr>
                </a:solidFill>
                <a:latin typeface="Arial" panose="020B0604020202020204" pitchFamily="34" charset="0"/>
                <a:cs typeface="Arial" panose="020B0604020202020204" pitchFamily="34" charset="0"/>
              </a:rPr>
              <a:t>MENGGERAKKAN EKONOMI DI WILAYAH PINGGIRAN DAN KELANCARAN BAHAN BAKU OBAT: insentif KEK, pengairan, dan sistim eletronik (INSW) pengadaan bahan baku obat</a:t>
            </a:r>
          </a:p>
        </p:txBody>
      </p:sp>
      <p:sp>
        <p:nvSpPr>
          <p:cNvPr id="38" name="TextBox 37"/>
          <p:cNvSpPr txBox="1"/>
          <p:nvPr/>
        </p:nvSpPr>
        <p:spPr>
          <a:xfrm>
            <a:off x="7879587" y="1512916"/>
            <a:ext cx="4021628" cy="656590"/>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VII, 7 Dec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INSENTIF PAJAK INDUSTRI PADAT KARYA DAN SERTIFIKASI TANAH: </a:t>
            </a:r>
            <a:r>
              <a:rPr lang="en-US" sz="1000" b="1" kern="0" dirty="0" err="1">
                <a:solidFill>
                  <a:srgbClr val="4F81BD">
                    <a:lumMod val="75000"/>
                  </a:srgbClr>
                </a:solidFill>
                <a:latin typeface="Arial" panose="020B0604020202020204" pitchFamily="34" charset="0"/>
                <a:cs typeface="Arial" panose="020B0604020202020204" pitchFamily="34" charset="0"/>
              </a:rPr>
              <a:t>Mendorong</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daya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saing</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industri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padat</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karya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melalui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PPh</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Pasal</a:t>
            </a:r>
            <a:r>
              <a:rPr lang="en-US" sz="1000" b="1" kern="0" dirty="0">
                <a:solidFill>
                  <a:srgbClr val="4F81BD">
                    <a:lumMod val="75000"/>
                  </a:srgbClr>
                </a:solidFill>
                <a:latin typeface="Arial" panose="020B0604020202020204" pitchFamily="34" charset="0"/>
                <a:cs typeface="Arial" panose="020B0604020202020204" pitchFamily="34" charset="0"/>
              </a:rPr>
              <a:t> 21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kemudahan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sertifikasi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tanah</a:t>
            </a:r>
            <a:endParaRPr lang="en-US" sz="1000" b="1" kern="0" dirty="0">
              <a:solidFill>
                <a:srgbClr val="4F81BD">
                  <a:lumMod val="75000"/>
                </a:srgbClr>
              </a:solidFill>
              <a:latin typeface="Arial" panose="020B0604020202020204" pitchFamily="34" charset="0"/>
              <a:cs typeface="Arial" panose="020B0604020202020204" pitchFamily="34" charset="0"/>
            </a:endParaRPr>
          </a:p>
        </p:txBody>
      </p:sp>
      <p:sp>
        <p:nvSpPr>
          <p:cNvPr id="39" name="TextBox 38"/>
          <p:cNvSpPr txBox="1"/>
          <p:nvPr/>
        </p:nvSpPr>
        <p:spPr>
          <a:xfrm>
            <a:off x="7993075" y="2276687"/>
            <a:ext cx="3910318" cy="938719"/>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VIII, 21 Dec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KEPASTIAN USAHA DAN INVESTASI JASA PEMELIHARAAN PESAWAT TERBANG (MRO) DAN MINYAK: one map policy yang </a:t>
            </a:r>
            <a:r>
              <a:rPr lang="en-US" sz="1000" b="1" kern="0" dirty="0" err="1">
                <a:solidFill>
                  <a:srgbClr val="4F81BD">
                    <a:lumMod val="75000"/>
                  </a:srgbClr>
                </a:solidFill>
                <a:latin typeface="Arial" panose="020B0604020202020204" pitchFamily="34" charset="0"/>
                <a:cs typeface="Arial" panose="020B0604020202020204" pitchFamily="34" charset="0"/>
              </a:rPr>
              <a:t>mempermudah</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penyelesaian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konflik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lahan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upaya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meningkatkan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produksi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minyak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nasional</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mendorong</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jasa</a:t>
            </a:r>
            <a:r>
              <a:rPr lang="en-US" sz="1000" b="1" kern="0" dirty="0">
                <a:solidFill>
                  <a:srgbClr val="4F81BD">
                    <a:lumMod val="75000"/>
                  </a:srgbClr>
                </a:solidFill>
                <a:latin typeface="Arial" panose="020B0604020202020204" pitchFamily="34" charset="0"/>
                <a:cs typeface="Arial" panose="020B0604020202020204" pitchFamily="34" charset="0"/>
              </a:rPr>
              <a:t> MRO</a:t>
            </a:r>
          </a:p>
        </p:txBody>
      </p:sp>
      <p:sp>
        <p:nvSpPr>
          <p:cNvPr id="40" name="TextBox 39"/>
          <p:cNvSpPr txBox="1"/>
          <p:nvPr/>
        </p:nvSpPr>
        <p:spPr>
          <a:xfrm>
            <a:off x="7847579" y="3220331"/>
            <a:ext cx="4072578" cy="656590"/>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IX, 27 Jan ‘16</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INFRASTRUKTUR LISTRIK DAN LOGISTIK: </a:t>
            </a:r>
            <a:r>
              <a:rPr lang="en-US" sz="1000" b="1" kern="0" dirty="0" err="1">
                <a:solidFill>
                  <a:srgbClr val="4F81BD">
                    <a:lumMod val="75000"/>
                  </a:srgbClr>
                </a:solidFill>
                <a:latin typeface="Arial" panose="020B0604020202020204" pitchFamily="34" charset="0"/>
                <a:cs typeface="Arial" panose="020B0604020202020204" pitchFamily="34" charset="0"/>
              </a:rPr>
              <a:t>Pemenuhan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listrik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rakyat</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stabilisasi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pasokan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daging</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agregator</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ekspor</a:t>
            </a:r>
            <a:r>
              <a:rPr lang="en-US" sz="1000" b="1" kern="0" dirty="0">
                <a:solidFill>
                  <a:srgbClr val="4F81BD">
                    <a:lumMod val="75000"/>
                  </a:srgbClr>
                </a:solidFill>
                <a:latin typeface="Arial" panose="020B0604020202020204" pitchFamily="34" charset="0"/>
                <a:cs typeface="Arial" panose="020B0604020202020204" pitchFamily="34" charset="0"/>
              </a:rPr>
              <a:t> UKM </a:t>
            </a:r>
            <a:r>
              <a:rPr lang="en-US" sz="1000" b="1" kern="0" dirty="0" err="1">
                <a:solidFill>
                  <a:srgbClr val="4F81BD">
                    <a:lumMod val="75000"/>
                  </a:srgbClr>
                </a:solidFill>
                <a:latin typeface="Arial" panose="020B0604020202020204" pitchFamily="34" charset="0"/>
                <a:cs typeface="Arial" panose="020B0604020202020204" pitchFamily="34" charset="0"/>
              </a:rPr>
              <a:t>untuk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pengembangan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logistik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desa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pasar</a:t>
            </a:r>
            <a:r>
              <a:rPr lang="en-US" sz="1000" b="1" kern="0" dirty="0">
                <a:solidFill>
                  <a:srgbClr val="4F81BD">
                    <a:lumMod val="75000"/>
                  </a:srgbClr>
                </a:solidFill>
                <a:latin typeface="Arial" panose="020B0604020202020204" pitchFamily="34" charset="0"/>
                <a:cs typeface="Arial" panose="020B0604020202020204" pitchFamily="34" charset="0"/>
              </a:rPr>
              <a:t> global</a:t>
            </a:r>
          </a:p>
        </p:txBody>
      </p:sp>
      <p:sp>
        <p:nvSpPr>
          <p:cNvPr id="41" name="TextBox 40"/>
          <p:cNvSpPr txBox="1"/>
          <p:nvPr/>
        </p:nvSpPr>
        <p:spPr>
          <a:xfrm>
            <a:off x="7732197" y="4002773"/>
            <a:ext cx="4209576" cy="938719"/>
          </a:xfrm>
          <a:prstGeom prst="rect">
            <a:avLst/>
          </a:prstGeom>
          <a:noFill/>
        </p:spPr>
        <p:txBody>
          <a:bodyPr wrap="square" rtlCol="0">
            <a:spAutoFit/>
          </a:bodyPr>
          <a:lstStyle/>
          <a:p>
            <a:pPr algn="r" defTabSz="914378">
              <a:lnSpc>
                <a:spcPts val="1100"/>
              </a:lnSpc>
            </a:pPr>
            <a:r>
              <a:rPr lang="sv-SE" sz="1400" b="1" kern="0" dirty="0">
                <a:solidFill>
                  <a:srgbClr val="C00000"/>
                </a:solidFill>
                <a:latin typeface="Arial" panose="020B0604020202020204" pitchFamily="34" charset="0"/>
                <a:cs typeface="Arial" panose="020B0604020202020204" pitchFamily="34" charset="0"/>
              </a:rPr>
              <a:t>PAKET X, 11 Feb ‘16</a:t>
            </a:r>
          </a:p>
          <a:p>
            <a:pPr algn="r" defTabSz="914378">
              <a:lnSpc>
                <a:spcPts val="1100"/>
              </a:lnSpc>
            </a:pPr>
            <a:r>
              <a:rPr lang="sv-SE" sz="1000" b="1" kern="0" dirty="0">
                <a:solidFill>
                  <a:srgbClr val="4F81BD">
                    <a:lumMod val="75000"/>
                  </a:srgbClr>
                </a:solidFill>
                <a:latin typeface="Arial" panose="020B0604020202020204" pitchFamily="34" charset="0"/>
                <a:cs typeface="Arial" panose="020B0604020202020204" pitchFamily="34" charset="0"/>
              </a:rPr>
              <a:t>KETERBUKAAN INVESTASI:  perubahan kebijakan daftar negatif investasi yang menjamin efektivitas pelaksanaan investasi, meningkatkan perlindungan dan pengembangan UMKM dan koperasi, serta mendorong investasi teknologi tinggi, padat modal, dan wisata</a:t>
            </a:r>
          </a:p>
        </p:txBody>
      </p:sp>
      <p:pic>
        <p:nvPicPr>
          <p:cNvPr id="42" name="Picture 2" descr="Hasil gambar untuk new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461916">
            <a:off x="3171248" y="1966884"/>
            <a:ext cx="688345" cy="688345"/>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4839466" y="1530226"/>
            <a:ext cx="2876503" cy="605294"/>
          </a:xfrm>
          <a:prstGeom prst="rect">
            <a:avLst/>
          </a:prstGeom>
          <a:noFill/>
        </p:spPr>
        <p:txBody>
          <a:bodyPr wrap="square" rtlCol="0">
            <a:spAutoFit/>
          </a:bodyPr>
          <a:lstStyle/>
          <a:p>
            <a:pPr algn="r" defTabSz="914378">
              <a:lnSpc>
                <a:spcPts val="1000"/>
              </a:lnSpc>
            </a:pPr>
            <a:r>
              <a:rPr lang="en-US" sz="1400" b="1" kern="0" dirty="0">
                <a:solidFill>
                  <a:srgbClr val="C00000"/>
                </a:solidFill>
                <a:latin typeface="Arial" panose="020B0604020202020204" pitchFamily="34" charset="0"/>
                <a:cs typeface="Arial" panose="020B0604020202020204" pitchFamily="34" charset="0"/>
              </a:rPr>
              <a:t>PAKET I, 9 Sept ‘15</a:t>
            </a:r>
          </a:p>
          <a:p>
            <a:pPr algn="r" defTabSz="914378">
              <a:lnSpc>
                <a:spcPts val="1000"/>
              </a:lnSpc>
            </a:pPr>
            <a:r>
              <a:rPr lang="en-US" sz="1000" b="1" kern="0" dirty="0">
                <a:solidFill>
                  <a:srgbClr val="4F81BD">
                    <a:lumMod val="75000"/>
                  </a:srgbClr>
                </a:solidFill>
                <a:latin typeface="Arial" panose="020B0604020202020204" pitchFamily="34" charset="0"/>
                <a:cs typeface="Arial" panose="020B0604020202020204" pitchFamily="34" charset="0"/>
              </a:rPr>
              <a:t>MENDORONG DAYA SAING INDUSTRI: </a:t>
            </a:r>
            <a:r>
              <a:rPr lang="en-US" sz="1000" b="1" kern="0" dirty="0" err="1">
                <a:solidFill>
                  <a:srgbClr val="4F81BD">
                    <a:lumMod val="75000"/>
                  </a:srgbClr>
                </a:solidFill>
                <a:latin typeface="Arial" panose="020B0604020202020204" pitchFamily="34" charset="0"/>
                <a:cs typeface="Arial" panose="020B0604020202020204" pitchFamily="34" charset="0"/>
              </a:rPr>
              <a:t>mengurangi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menyederhanakan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regulasi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serta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mempermudah</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birokrasi</a:t>
            </a:r>
            <a:r>
              <a:rPr lang="en-US" sz="1000" b="1" kern="0" dirty="0">
                <a:solidFill>
                  <a:srgbClr val="4F81BD">
                    <a:lumMod val="75000"/>
                  </a:srgbClr>
                </a:solidFill>
                <a:latin typeface="Arial" panose="020B0604020202020204" pitchFamily="34" charset="0"/>
                <a:cs typeface="Arial" panose="020B0604020202020204" pitchFamily="34" charset="0"/>
              </a:rPr>
              <a:t> </a:t>
            </a:r>
          </a:p>
        </p:txBody>
      </p:sp>
      <p:sp>
        <p:nvSpPr>
          <p:cNvPr id="44" name="TextBox 43"/>
          <p:cNvSpPr txBox="1"/>
          <p:nvPr/>
        </p:nvSpPr>
        <p:spPr>
          <a:xfrm>
            <a:off x="4839466" y="2286206"/>
            <a:ext cx="2925663" cy="656590"/>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II, 29 Sept ‘15</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PROMOSI INVESTASI DAN DEVISA: </a:t>
            </a:r>
            <a:r>
              <a:rPr lang="en-US" sz="1000" b="1" kern="0" dirty="0" err="1">
                <a:solidFill>
                  <a:srgbClr val="4F81BD">
                    <a:lumMod val="75000"/>
                  </a:srgbClr>
                </a:solidFill>
                <a:latin typeface="Arial" panose="020B0604020202020204" pitchFamily="34" charset="0"/>
                <a:cs typeface="Arial" panose="020B0604020202020204" pitchFamily="34" charset="0"/>
              </a:rPr>
              <a:t>Kemudahan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perizinan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investasi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izin</a:t>
            </a:r>
            <a:r>
              <a:rPr lang="en-US" sz="1000" b="1" kern="0" dirty="0">
                <a:solidFill>
                  <a:srgbClr val="4F81BD">
                    <a:lumMod val="75000"/>
                  </a:srgbClr>
                </a:solidFill>
                <a:latin typeface="Arial" panose="020B0604020202020204" pitchFamily="34" charset="0"/>
                <a:cs typeface="Arial" panose="020B0604020202020204" pitchFamily="34" charset="0"/>
              </a:rPr>
              <a:t> 3 jam),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devisa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hasil</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ekspor</a:t>
            </a:r>
            <a:endParaRPr lang="en-US" sz="1000" b="1" kern="0" dirty="0">
              <a:solidFill>
                <a:srgbClr val="4F81BD">
                  <a:lumMod val="75000"/>
                </a:srgbClr>
              </a:solidFill>
              <a:latin typeface="Arial" panose="020B0604020202020204" pitchFamily="34" charset="0"/>
              <a:cs typeface="Arial" panose="020B0604020202020204" pitchFamily="34" charset="0"/>
            </a:endParaRPr>
          </a:p>
        </p:txBody>
      </p:sp>
      <p:sp>
        <p:nvSpPr>
          <p:cNvPr id="45" name="Rectangle 44"/>
          <p:cNvSpPr/>
          <p:nvPr/>
        </p:nvSpPr>
        <p:spPr>
          <a:xfrm>
            <a:off x="563297" y="4405846"/>
            <a:ext cx="2465543" cy="307777"/>
          </a:xfrm>
          <a:prstGeom prst="rect">
            <a:avLst/>
          </a:prstGeom>
        </p:spPr>
        <p:txBody>
          <a:bodyPr wrap="square">
            <a:spAutoFit/>
          </a:bodyPr>
          <a:lstStyle/>
          <a:p>
            <a:pPr defTabSz="914378"/>
            <a:r>
              <a:rPr lang="en-US" sz="1400" b="1" kern="0" dirty="0">
                <a:ln w="3175">
                  <a:solidFill>
                    <a:srgbClr val="FFC000">
                      <a:lumMod val="20000"/>
                      <a:lumOff val="80000"/>
                    </a:srgbClr>
                  </a:solidFill>
                  <a:prstDash val="solid"/>
                </a:ln>
                <a:solidFill>
                  <a:srgbClr val="ED7D31">
                    <a:lumMod val="75000"/>
                  </a:srgbClr>
                </a:solidFill>
                <a:latin typeface="Arial" panose="020B0604020202020204" pitchFamily="34" charset="0"/>
                <a:cs typeface="Arial" panose="020B0604020202020204" pitchFamily="34" charset="0"/>
              </a:rPr>
              <a:t>STATUS DEREGULASI</a:t>
            </a:r>
            <a:endParaRPr lang="id-ID" sz="1400" b="1" kern="0" dirty="0">
              <a:ln w="3175">
                <a:solidFill>
                  <a:srgbClr val="FFC000">
                    <a:lumMod val="20000"/>
                    <a:lumOff val="80000"/>
                  </a:srgbClr>
                </a:solidFill>
                <a:prstDash val="solid"/>
              </a:ln>
              <a:solidFill>
                <a:srgbClr val="ED7D31">
                  <a:lumMod val="75000"/>
                </a:srgbClr>
              </a:solidFill>
              <a:latin typeface="Arial" panose="020B0604020202020204" pitchFamily="34" charset="0"/>
              <a:cs typeface="Arial" panose="020B0604020202020204" pitchFamily="34" charset="0"/>
            </a:endParaRPr>
          </a:p>
        </p:txBody>
      </p:sp>
      <p:pic>
        <p:nvPicPr>
          <p:cNvPr id="46" name="Picture 4"/>
          <p:cNvPicPr>
            <a:picLocks noChangeAspect="1" noChangeArrowheads="1"/>
          </p:cNvPicPr>
          <p:nvPr/>
        </p:nvPicPr>
        <p:blipFill rotWithShape="1">
          <a:blip r:embed="rId4" cstate="email">
            <a:extLst>
              <a:ext uri="{BEBA8EAE-BF5A-486C-A8C5-ECC9F3942E4B}">
                <a14:imgProps xmlns:a14="http://schemas.microsoft.com/office/drawing/2010/main" xmlns="">
                  <a14:imgLayer r:embed="rId5">
                    <a14:imgEffect>
                      <a14:backgroundRemoval t="14602" b="75221" l="10638" r="69149"/>
                    </a14:imgEffect>
                    <a14:imgEffect>
                      <a14:sharpenSoften amount="25000"/>
                    </a14:imgEffect>
                    <a14:imgEffect>
                      <a14:saturation sat="300000"/>
                    </a14:imgEffect>
                  </a14:imgLayer>
                </a14:imgProps>
              </a:ext>
              <a:ext uri="{28A0092B-C50C-407E-A947-70E740481C1C}">
                <a14:useLocalDpi xmlns:a14="http://schemas.microsoft.com/office/drawing/2010/main" xmlns=""/>
              </a:ext>
            </a:extLst>
          </a:blip>
          <a:srcRect l="9090" t="7274" r="30666" b="19094"/>
          <a:stretch/>
        </p:blipFill>
        <p:spPr bwMode="auto">
          <a:xfrm>
            <a:off x="257103" y="4705967"/>
            <a:ext cx="2041639" cy="1935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TextBox 46"/>
          <p:cNvSpPr txBox="1"/>
          <p:nvPr/>
        </p:nvSpPr>
        <p:spPr>
          <a:xfrm>
            <a:off x="2203708" y="6092766"/>
            <a:ext cx="1380303" cy="215444"/>
          </a:xfrm>
          <a:prstGeom prst="rect">
            <a:avLst/>
          </a:prstGeom>
          <a:noFill/>
        </p:spPr>
        <p:txBody>
          <a:bodyPr wrap="square" rtlCol="0">
            <a:spAutoFit/>
          </a:bodyPr>
          <a:lstStyle/>
          <a:p>
            <a:pPr defTabSz="914378"/>
            <a:r>
              <a:rPr lang="en-US" sz="800" kern="0" dirty="0">
                <a:solidFill>
                  <a:prstClr val="black"/>
                </a:solidFill>
                <a:latin typeface="Arial" panose="020B0604020202020204" pitchFamily="34" charset="0"/>
                <a:cs typeface="Arial" panose="020B0604020202020204" pitchFamily="34" charset="0"/>
              </a:rPr>
              <a:t>Per 31 </a:t>
            </a:r>
            <a:r>
              <a:rPr lang="id-ID" sz="800" kern="0" dirty="0">
                <a:solidFill>
                  <a:prstClr val="black"/>
                </a:solidFill>
                <a:latin typeface="Arial" panose="020B0604020202020204" pitchFamily="34" charset="0"/>
                <a:cs typeface="Arial" panose="020B0604020202020204" pitchFamily="34" charset="0"/>
              </a:rPr>
              <a:t>AGUSTUS </a:t>
            </a:r>
            <a:r>
              <a:rPr lang="en-US" sz="800" kern="0" dirty="0">
                <a:solidFill>
                  <a:prstClr val="black"/>
                </a:solidFill>
                <a:latin typeface="Arial" panose="020B0604020202020204" pitchFamily="34" charset="0"/>
                <a:cs typeface="Arial" panose="020B0604020202020204" pitchFamily="34" charset="0"/>
              </a:rPr>
              <a:t>2016</a:t>
            </a:r>
            <a:endParaRPr lang="en-GB" sz="800" kern="0" dirty="0">
              <a:solidFill>
                <a:prstClr val="black"/>
              </a:solidFill>
              <a:latin typeface="Arial" panose="020B0604020202020204" pitchFamily="34" charset="0"/>
              <a:cs typeface="Arial" panose="020B0604020202020204" pitchFamily="34" charset="0"/>
            </a:endParaRPr>
          </a:p>
        </p:txBody>
      </p:sp>
      <p:sp>
        <p:nvSpPr>
          <p:cNvPr id="48" name="TextBox 47"/>
          <p:cNvSpPr txBox="1"/>
          <p:nvPr/>
        </p:nvSpPr>
        <p:spPr>
          <a:xfrm>
            <a:off x="1919283" y="4943166"/>
            <a:ext cx="1818599" cy="307777"/>
          </a:xfrm>
          <a:prstGeom prst="rect">
            <a:avLst/>
          </a:prstGeom>
          <a:noFill/>
        </p:spPr>
        <p:txBody>
          <a:bodyPr wrap="square" rtlCol="0">
            <a:spAutoFit/>
          </a:bodyPr>
          <a:lstStyle/>
          <a:p>
            <a:pPr algn="ctr" defTabSz="914378"/>
            <a:r>
              <a:rPr lang="en-US" sz="1400" b="1" kern="0" dirty="0" err="1">
                <a:solidFill>
                  <a:srgbClr val="4472C4">
                    <a:lumMod val="75000"/>
                  </a:srgbClr>
                </a:solidFill>
                <a:latin typeface="Arial Narrow" panose="020B0606020202030204" pitchFamily="34" charset="0"/>
                <a:cs typeface="Arial" panose="020B0604020202020204" pitchFamily="34" charset="0"/>
              </a:rPr>
              <a:t>Selesai</a:t>
            </a:r>
            <a:r>
              <a:rPr lang="en-US" sz="1400" b="1" kern="0" dirty="0">
                <a:solidFill>
                  <a:srgbClr val="4472C4">
                    <a:lumMod val="75000"/>
                  </a:srgbClr>
                </a:solidFill>
                <a:latin typeface="Arial Narrow" panose="020B0606020202030204" pitchFamily="34" charset="0"/>
                <a:cs typeface="Arial" panose="020B0604020202020204" pitchFamily="34" charset="0"/>
              </a:rPr>
              <a:t> = </a:t>
            </a:r>
            <a:r>
              <a:rPr lang="id-ID" sz="1400" b="1" kern="0" dirty="0">
                <a:solidFill>
                  <a:srgbClr val="4472C4">
                    <a:lumMod val="75000"/>
                  </a:srgbClr>
                </a:solidFill>
                <a:latin typeface="Arial Narrow" panose="020B0606020202030204" pitchFamily="34" charset="0"/>
                <a:cs typeface="Arial" panose="020B0604020202020204" pitchFamily="34" charset="0"/>
              </a:rPr>
              <a:t>20</a:t>
            </a:r>
            <a:r>
              <a:rPr lang="en-US" sz="1400" b="1" kern="0" dirty="0">
                <a:solidFill>
                  <a:srgbClr val="4472C4">
                    <a:lumMod val="75000"/>
                  </a:srgbClr>
                </a:solidFill>
                <a:latin typeface="Arial Narrow" panose="020B0606020202030204" pitchFamily="34" charset="0"/>
                <a:cs typeface="Arial" panose="020B0604020202020204" pitchFamily="34" charset="0"/>
              </a:rPr>
              <a:t>4</a:t>
            </a:r>
            <a:endParaRPr lang="en-GB" sz="1400" b="1" kern="0" dirty="0">
              <a:solidFill>
                <a:srgbClr val="4472C4">
                  <a:lumMod val="75000"/>
                </a:srgbClr>
              </a:solidFill>
              <a:latin typeface="Arial Narrow" panose="020B0606020202030204" pitchFamily="34" charset="0"/>
              <a:cs typeface="Arial" panose="020B0604020202020204" pitchFamily="34" charset="0"/>
            </a:endParaRPr>
          </a:p>
        </p:txBody>
      </p:sp>
      <p:sp>
        <p:nvSpPr>
          <p:cNvPr id="49" name="TextBox 48"/>
          <p:cNvSpPr txBox="1"/>
          <p:nvPr/>
        </p:nvSpPr>
        <p:spPr>
          <a:xfrm>
            <a:off x="2235602" y="5523060"/>
            <a:ext cx="1521011" cy="307777"/>
          </a:xfrm>
          <a:prstGeom prst="rect">
            <a:avLst/>
          </a:prstGeom>
          <a:noFill/>
        </p:spPr>
        <p:txBody>
          <a:bodyPr wrap="square" rtlCol="0">
            <a:spAutoFit/>
          </a:bodyPr>
          <a:lstStyle/>
          <a:p>
            <a:pPr algn="ctr" defTabSz="914378"/>
            <a:r>
              <a:rPr lang="en-US" sz="1400" b="1" kern="0" dirty="0">
                <a:solidFill>
                  <a:srgbClr val="00B050"/>
                </a:solidFill>
                <a:latin typeface="Arial Narrow" panose="020B0606020202030204" pitchFamily="34" charset="0"/>
                <a:cs typeface="Arial" panose="020B0604020202020204" pitchFamily="34" charset="0"/>
              </a:rPr>
              <a:t> </a:t>
            </a:r>
            <a:r>
              <a:rPr lang="en-US" sz="1400" b="1" kern="0" dirty="0" err="1">
                <a:solidFill>
                  <a:srgbClr val="00B050"/>
                </a:solidFill>
                <a:latin typeface="Arial Narrow" panose="020B0606020202030204" pitchFamily="34" charset="0"/>
                <a:cs typeface="Arial" panose="020B0604020202020204" pitchFamily="34" charset="0"/>
              </a:rPr>
              <a:t>Dihapus</a:t>
            </a:r>
            <a:r>
              <a:rPr lang="en-US" sz="1400" b="1" kern="0" dirty="0">
                <a:solidFill>
                  <a:srgbClr val="00B050"/>
                </a:solidFill>
                <a:latin typeface="Arial Narrow" panose="020B0606020202030204" pitchFamily="34" charset="0"/>
                <a:cs typeface="Arial" panose="020B0604020202020204" pitchFamily="34" charset="0"/>
              </a:rPr>
              <a:t> = 10</a:t>
            </a:r>
            <a:endParaRPr lang="en-GB" sz="1400" b="1" kern="0" dirty="0">
              <a:solidFill>
                <a:srgbClr val="00B050"/>
              </a:solidFill>
              <a:latin typeface="Arial Narrow" panose="020B0606020202030204" pitchFamily="34" charset="0"/>
              <a:cs typeface="Arial" panose="020B0604020202020204" pitchFamily="34" charset="0"/>
            </a:endParaRPr>
          </a:p>
        </p:txBody>
      </p:sp>
      <p:sp>
        <p:nvSpPr>
          <p:cNvPr id="50" name="TextBox 49"/>
          <p:cNvSpPr txBox="1"/>
          <p:nvPr/>
        </p:nvSpPr>
        <p:spPr>
          <a:xfrm>
            <a:off x="2071369" y="5236515"/>
            <a:ext cx="1792024" cy="307777"/>
          </a:xfrm>
          <a:prstGeom prst="rect">
            <a:avLst/>
          </a:prstGeom>
          <a:noFill/>
        </p:spPr>
        <p:txBody>
          <a:bodyPr wrap="square" rtlCol="0">
            <a:spAutoFit/>
          </a:bodyPr>
          <a:lstStyle/>
          <a:p>
            <a:pPr algn="ctr" defTabSz="914378"/>
            <a:r>
              <a:rPr lang="en-US" sz="1400" b="1" kern="0" dirty="0" err="1">
                <a:solidFill>
                  <a:srgbClr val="FC080E"/>
                </a:solidFill>
                <a:latin typeface="Arial Narrow" panose="020B0606020202030204" pitchFamily="34" charset="0"/>
                <a:cs typeface="Arial" panose="020B0604020202020204" pitchFamily="34" charset="0"/>
              </a:rPr>
              <a:t>Belum</a:t>
            </a:r>
            <a:r>
              <a:rPr lang="en-US" sz="1400" b="1" kern="0" dirty="0">
                <a:solidFill>
                  <a:srgbClr val="FC080E"/>
                </a:solidFill>
                <a:latin typeface="Arial Narrow" panose="020B0606020202030204" pitchFamily="34" charset="0"/>
                <a:cs typeface="Arial" panose="020B0604020202020204" pitchFamily="34" charset="0"/>
              </a:rPr>
              <a:t> </a:t>
            </a:r>
            <a:r>
              <a:rPr lang="en-US" sz="1400" b="1" kern="0" dirty="0" err="1">
                <a:solidFill>
                  <a:srgbClr val="FC080E"/>
                </a:solidFill>
                <a:latin typeface="Arial Narrow" panose="020B0606020202030204" pitchFamily="34" charset="0"/>
                <a:cs typeface="Arial" panose="020B0604020202020204" pitchFamily="34" charset="0"/>
              </a:rPr>
              <a:t>Selesai</a:t>
            </a:r>
            <a:r>
              <a:rPr lang="en-US" sz="1400" b="1" kern="0" dirty="0">
                <a:solidFill>
                  <a:srgbClr val="FC080E"/>
                </a:solidFill>
                <a:latin typeface="Arial Narrow" panose="020B0606020202030204" pitchFamily="34" charset="0"/>
                <a:cs typeface="Arial" panose="020B0604020202020204" pitchFamily="34" charset="0"/>
              </a:rPr>
              <a:t> = 2</a:t>
            </a:r>
            <a:endParaRPr lang="en-GB" sz="1400" b="1" kern="0" dirty="0">
              <a:solidFill>
                <a:srgbClr val="FC080E"/>
              </a:solidFill>
              <a:latin typeface="Arial Narrow" panose="020B0606020202030204" pitchFamily="34" charset="0"/>
              <a:cs typeface="Arial" panose="020B0604020202020204" pitchFamily="34" charset="0"/>
            </a:endParaRPr>
          </a:p>
        </p:txBody>
      </p:sp>
      <p:sp>
        <p:nvSpPr>
          <p:cNvPr id="51" name="TextBox 50"/>
          <p:cNvSpPr txBox="1"/>
          <p:nvPr/>
        </p:nvSpPr>
        <p:spPr>
          <a:xfrm>
            <a:off x="7806343" y="5015375"/>
            <a:ext cx="4135430" cy="797654"/>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XI, 29 Mar ‘16</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AKSES PEMBIAYAAN, DWELLING TIME, DAN INDUSTRI FARMASI/ALKES: </a:t>
            </a:r>
            <a:r>
              <a:rPr lang="en-US" sz="1000" b="1" kern="0" dirty="0" err="1">
                <a:solidFill>
                  <a:srgbClr val="4F81BD">
                    <a:lumMod val="75000"/>
                  </a:srgbClr>
                </a:solidFill>
                <a:latin typeface="Arial" panose="020B0604020202020204" pitchFamily="34" charset="0"/>
                <a:cs typeface="Arial" panose="020B0604020202020204" pitchFamily="34" charset="0"/>
              </a:rPr>
              <a:t>Kredit</a:t>
            </a:r>
            <a:r>
              <a:rPr lang="en-US" sz="1000" b="1" kern="0" dirty="0">
                <a:solidFill>
                  <a:srgbClr val="4F81BD">
                    <a:lumMod val="75000"/>
                  </a:srgbClr>
                </a:solidFill>
                <a:latin typeface="Arial" panose="020B0604020202020204" pitchFamily="34" charset="0"/>
                <a:cs typeface="Arial" panose="020B0604020202020204" pitchFamily="34" charset="0"/>
              </a:rPr>
              <a:t> Usaha Rakyat </a:t>
            </a:r>
            <a:r>
              <a:rPr lang="en-US" sz="1000" b="1" kern="0" dirty="0" err="1">
                <a:solidFill>
                  <a:srgbClr val="4F81BD">
                    <a:lumMod val="75000"/>
                  </a:srgbClr>
                </a:solidFill>
                <a:latin typeface="Arial" panose="020B0604020202020204" pitchFamily="34" charset="0"/>
                <a:cs typeface="Arial" panose="020B0604020202020204" pitchFamily="34" charset="0"/>
              </a:rPr>
              <a:t>Berorientasi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Ekspor</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insentif</a:t>
            </a:r>
            <a:r>
              <a:rPr lang="en-US" sz="1000" b="1" kern="0" dirty="0">
                <a:solidFill>
                  <a:srgbClr val="4F81BD">
                    <a:lumMod val="75000"/>
                  </a:srgbClr>
                </a:solidFill>
                <a:latin typeface="Arial" panose="020B0604020202020204" pitchFamily="34" charset="0"/>
                <a:cs typeface="Arial" panose="020B0604020202020204" pitchFamily="34" charset="0"/>
              </a:rPr>
              <a:t> BPHTB </a:t>
            </a:r>
            <a:r>
              <a:rPr lang="en-US" sz="1000" b="1" kern="0" dirty="0" err="1">
                <a:solidFill>
                  <a:srgbClr val="4F81BD">
                    <a:lumMod val="75000"/>
                  </a:srgbClr>
                </a:solidFill>
                <a:latin typeface="Arial" panose="020B0604020202020204" pitchFamily="34" charset="0"/>
                <a:cs typeface="Arial" panose="020B0604020202020204" pitchFamily="34" charset="0"/>
              </a:rPr>
              <a:t>bagi</a:t>
            </a:r>
            <a:r>
              <a:rPr lang="en-US" sz="1000" b="1" kern="0" dirty="0">
                <a:solidFill>
                  <a:srgbClr val="4F81BD">
                    <a:lumMod val="75000"/>
                  </a:srgbClr>
                </a:solidFill>
                <a:latin typeface="Arial" panose="020B0604020202020204" pitchFamily="34" charset="0"/>
                <a:cs typeface="Arial" panose="020B0604020202020204" pitchFamily="34" charset="0"/>
              </a:rPr>
              <a:t> DIRE, </a:t>
            </a:r>
            <a:r>
              <a:rPr lang="en-US" sz="1000" b="1" kern="0" dirty="0" err="1">
                <a:solidFill>
                  <a:srgbClr val="4F81BD">
                    <a:lumMod val="75000"/>
                  </a:srgbClr>
                </a:solidFill>
                <a:latin typeface="Arial" panose="020B0604020202020204" pitchFamily="34" charset="0"/>
                <a:cs typeface="Arial" panose="020B0604020202020204" pitchFamily="34" charset="0"/>
              </a:rPr>
              <a:t>manajemen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resiko</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untuk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kelancaran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arus</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barang</a:t>
            </a:r>
            <a:r>
              <a:rPr lang="en-US" sz="1000" b="1" kern="0" dirty="0">
                <a:solidFill>
                  <a:srgbClr val="4F81BD">
                    <a:lumMod val="75000"/>
                  </a:srgbClr>
                </a:solidFill>
                <a:latin typeface="Arial" panose="020B0604020202020204" pitchFamily="34" charset="0"/>
                <a:cs typeface="Arial" panose="020B0604020202020204" pitchFamily="34" charset="0"/>
              </a:rPr>
              <a:t> (INSW),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pengembangan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industri</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50" b="1" kern="0" dirty="0" err="1">
                <a:solidFill>
                  <a:srgbClr val="4F81BD">
                    <a:lumMod val="75000"/>
                  </a:srgbClr>
                </a:solidFill>
                <a:latin typeface="Arial" panose="020B0604020202020204" pitchFamily="34" charset="0"/>
                <a:cs typeface="Arial" panose="020B0604020202020204" pitchFamily="34" charset="0"/>
              </a:rPr>
              <a:t>farmasi</a:t>
            </a:r>
            <a:r>
              <a:rPr lang="en-US" sz="1050" b="1" kern="0" dirty="0">
                <a:solidFill>
                  <a:srgbClr val="4F81BD">
                    <a:lumMod val="75000"/>
                  </a:srgbClr>
                </a:solidFill>
                <a:latin typeface="Arial" panose="020B0604020202020204" pitchFamily="34" charset="0"/>
                <a:cs typeface="Arial" panose="020B0604020202020204" pitchFamily="34" charset="0"/>
              </a:rPr>
              <a:t>/</a:t>
            </a:r>
            <a:r>
              <a:rPr lang="en-US" sz="1050" b="1" kern="0" dirty="0" err="1">
                <a:solidFill>
                  <a:srgbClr val="4F81BD">
                    <a:lumMod val="75000"/>
                  </a:srgbClr>
                </a:solidFill>
                <a:latin typeface="Arial" panose="020B0604020202020204" pitchFamily="34" charset="0"/>
                <a:cs typeface="Arial" panose="020B0604020202020204" pitchFamily="34" charset="0"/>
              </a:rPr>
              <a:t>alkes</a:t>
            </a:r>
            <a:endParaRPr lang="en-US" sz="1050" b="1" kern="0" dirty="0">
              <a:solidFill>
                <a:srgbClr val="4F81BD">
                  <a:lumMod val="75000"/>
                </a:srgbClr>
              </a:solidFill>
              <a:latin typeface="Arial" panose="020B0604020202020204" pitchFamily="34" charset="0"/>
              <a:cs typeface="Arial" panose="020B0604020202020204" pitchFamily="34" charset="0"/>
            </a:endParaRPr>
          </a:p>
        </p:txBody>
      </p:sp>
      <p:sp>
        <p:nvSpPr>
          <p:cNvPr id="52" name="TextBox 51"/>
          <p:cNvSpPr txBox="1"/>
          <p:nvPr/>
        </p:nvSpPr>
        <p:spPr>
          <a:xfrm>
            <a:off x="7769965" y="5897698"/>
            <a:ext cx="4183720" cy="656590"/>
          </a:xfrm>
          <a:prstGeom prst="rect">
            <a:avLst/>
          </a:prstGeom>
          <a:noFill/>
        </p:spPr>
        <p:txBody>
          <a:bodyPr wrap="square" rtlCol="0">
            <a:spAutoFit/>
          </a:bodyPr>
          <a:lstStyle/>
          <a:p>
            <a:pPr algn="r" defTabSz="914378">
              <a:lnSpc>
                <a:spcPts val="1100"/>
              </a:lnSpc>
            </a:pPr>
            <a:r>
              <a:rPr lang="en-US" sz="1400" b="1" kern="0" dirty="0">
                <a:solidFill>
                  <a:srgbClr val="C00000"/>
                </a:solidFill>
                <a:latin typeface="Arial" panose="020B0604020202020204" pitchFamily="34" charset="0"/>
                <a:cs typeface="Arial" panose="020B0604020202020204" pitchFamily="34" charset="0"/>
              </a:rPr>
              <a:t>PAKET XII, 28 Apr ‘16</a:t>
            </a:r>
          </a:p>
          <a:p>
            <a:pPr algn="r" defTabSz="914378">
              <a:lnSpc>
                <a:spcPts val="1100"/>
              </a:lnSpc>
            </a:pPr>
            <a:r>
              <a:rPr lang="en-US" sz="1000" b="1" kern="0" dirty="0">
                <a:solidFill>
                  <a:srgbClr val="4F81BD">
                    <a:lumMod val="75000"/>
                  </a:srgbClr>
                </a:solidFill>
                <a:latin typeface="Arial" panose="020B0604020202020204" pitchFamily="34" charset="0"/>
                <a:cs typeface="Arial" panose="020B0604020202020204" pitchFamily="34" charset="0"/>
              </a:rPr>
              <a:t>PENINGKATAN PERINGKAT EASE of DOING BUSINESS (</a:t>
            </a:r>
            <a:r>
              <a:rPr lang="en-US" sz="1000" b="1" kern="0" dirty="0" err="1">
                <a:solidFill>
                  <a:srgbClr val="4F81BD">
                    <a:lumMod val="75000"/>
                  </a:srgbClr>
                </a:solidFill>
                <a:latin typeface="Arial" panose="020B0604020202020204" pitchFamily="34" charset="0"/>
                <a:cs typeface="Arial" panose="020B0604020202020204" pitchFamily="34" charset="0"/>
              </a:rPr>
              <a:t>EoDB</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Memangkas</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Izin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Prosedur</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Waktu</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dan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Biaya</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untuk</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Kemudahan</a:t>
            </a:r>
            <a:r>
              <a:rPr lang="en-US" sz="1000" b="1" kern="0" dirty="0">
                <a:solidFill>
                  <a:srgbClr val="4F81BD">
                    <a:lumMod val="75000"/>
                  </a:srgbClr>
                </a:solidFill>
                <a:latin typeface="Arial" panose="020B0604020202020204" pitchFamily="34" charset="0"/>
                <a:cs typeface="Arial" panose="020B0604020202020204" pitchFamily="34" charset="0"/>
              </a:rPr>
              <a:t> </a:t>
            </a:r>
            <a:r>
              <a:rPr lang="en-US" sz="1000" b="1" kern="0" dirty="0" err="1">
                <a:solidFill>
                  <a:srgbClr val="4F81BD">
                    <a:lumMod val="75000"/>
                  </a:srgbClr>
                </a:solidFill>
                <a:latin typeface="Arial" panose="020B0604020202020204" pitchFamily="34" charset="0"/>
                <a:cs typeface="Arial" panose="020B0604020202020204" pitchFamily="34" charset="0"/>
              </a:rPr>
              <a:t>Berusaha</a:t>
            </a:r>
            <a:r>
              <a:rPr lang="en-US" sz="1000" b="1" kern="0" dirty="0">
                <a:solidFill>
                  <a:srgbClr val="4F81BD">
                    <a:lumMod val="75000"/>
                  </a:srgbClr>
                </a:solidFill>
                <a:latin typeface="Arial" panose="020B0604020202020204" pitchFamily="34" charset="0"/>
                <a:cs typeface="Arial" panose="020B0604020202020204" pitchFamily="34" charset="0"/>
              </a:rPr>
              <a:t> di Indonesia</a:t>
            </a:r>
          </a:p>
        </p:txBody>
      </p:sp>
      <p:sp>
        <p:nvSpPr>
          <p:cNvPr id="53" name="TextBox 52"/>
          <p:cNvSpPr txBox="1"/>
          <p:nvPr/>
        </p:nvSpPr>
        <p:spPr>
          <a:xfrm>
            <a:off x="250861" y="1835599"/>
            <a:ext cx="3594964" cy="2086725"/>
          </a:xfrm>
          <a:prstGeom prst="rect">
            <a:avLst/>
          </a:prstGeom>
          <a:noFill/>
        </p:spPr>
        <p:txBody>
          <a:bodyPr wrap="square" rtlCol="0">
            <a:spAutoFit/>
          </a:bodyPr>
          <a:lstStyle/>
          <a:p>
            <a:pPr marL="0" marR="0" lvl="0" indent="0" defTabSz="914378" eaLnBrk="1" fontAlgn="auto" latinLnBrk="0" hangingPunct="1">
              <a:lnSpc>
                <a:spcPct val="8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C00000"/>
              </a:solidFill>
              <a:effectLst>
                <a:glow rad="63500">
                  <a:srgbClr val="F79646">
                    <a:satMod val="175000"/>
                    <a:alpha val="40000"/>
                  </a:srgbClr>
                </a:glow>
              </a:effectLst>
              <a:uLnTx/>
              <a:uFillTx/>
              <a:latin typeface="Arial" panose="020B0604020202020204" pitchFamily="34" charset="0"/>
              <a:cs typeface="Arial" panose="020B0604020202020204" pitchFamily="34" charset="0"/>
            </a:endParaRPr>
          </a:p>
          <a:p>
            <a:pPr marL="0" marR="0" lvl="0" indent="0" defTabSz="914378" eaLnBrk="1" fontAlgn="auto" latinLnBrk="0" hangingPunct="1">
              <a:lnSpc>
                <a:spcPct val="80000"/>
              </a:lnSpc>
              <a:spcBef>
                <a:spcPts val="0"/>
              </a:spcBef>
              <a:spcAft>
                <a:spcPts val="0"/>
              </a:spcAft>
              <a:buClrTx/>
              <a:buSzTx/>
              <a:buFontTx/>
              <a:buNone/>
              <a:tabLst/>
              <a:defRPr/>
            </a:pPr>
            <a:r>
              <a:rPr kumimoji="0" lang="id-ID" sz="1600" b="1" i="0" u="none" strike="noStrike" kern="0" cap="none" spc="0" normalizeH="0" baseline="0" noProof="0" dirty="0">
                <a:ln>
                  <a:noFill/>
                </a:ln>
                <a:solidFill>
                  <a:prstClr val="black"/>
                </a:solidFill>
                <a:effectLst>
                  <a:glow rad="63500">
                    <a:srgbClr val="F79646">
                      <a:satMod val="175000"/>
                      <a:alpha val="40000"/>
                    </a:srgbClr>
                  </a:glow>
                </a:effectLst>
                <a:uLnTx/>
                <a:uFillTx/>
              </a:rPr>
              <a:t>RUMAH MURAH UNTUK RAKYAT</a:t>
            </a:r>
          </a:p>
          <a:p>
            <a:pPr marL="0" marR="0" lvl="0" indent="0" defTabSz="914378" eaLnBrk="1" fontAlgn="auto" latinLnBrk="0" hangingPunct="1">
              <a:lnSpc>
                <a:spcPct val="8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solidFill>
              <a:effectLst/>
              <a:uLnTx/>
              <a:uFillTx/>
            </a:endParaRPr>
          </a:p>
          <a:p>
            <a:pPr marL="0" marR="0" lvl="0" indent="0" defTabSz="914378" eaLnBrk="1" fontAlgn="auto" latinLnBrk="0" hangingPunct="1">
              <a:lnSpc>
                <a:spcPct val="80000"/>
              </a:lnSpc>
              <a:spcBef>
                <a:spcPts val="0"/>
              </a:spcBef>
              <a:spcAft>
                <a:spcPts val="0"/>
              </a:spcAft>
              <a:buClrTx/>
              <a:buSzTx/>
              <a:buFontTx/>
              <a:buNone/>
              <a:tabLst/>
              <a:defRPr/>
            </a:pPr>
            <a:r>
              <a:rPr kumimoji="0" lang="id-ID" sz="1600" b="1" i="0" u="none" strike="noStrike" kern="0" cap="none" spc="0" normalizeH="0" baseline="0" noProof="0" dirty="0">
                <a:ln>
                  <a:noFill/>
                </a:ln>
                <a:solidFill>
                  <a:prstClr val="black"/>
                </a:solidFill>
                <a:effectLst/>
                <a:uLnTx/>
                <a:uFillTx/>
              </a:rPr>
              <a:t>Penghilangan, penggabungan, percepatan izin untuk membangun rumah untuk Masyarakat Berpenghasilan Rendah MBR (dari </a:t>
            </a:r>
            <a:r>
              <a:rPr kumimoji="0" lang="nl-NL" sz="1600" b="1" i="0" u="none" strike="noStrike" kern="0" cap="none" spc="0" normalizeH="0" baseline="0" noProof="0" dirty="0">
                <a:ln>
                  <a:noFill/>
                </a:ln>
                <a:solidFill>
                  <a:prstClr val="black"/>
                </a:solidFill>
                <a:effectLst/>
                <a:uLnTx/>
                <a:uFillTx/>
              </a:rPr>
              <a:t>33 izin dan tahapan menjadi 11 izin dan rekomendasi</a:t>
            </a:r>
            <a:r>
              <a:rPr kumimoji="0" lang="id-ID" sz="1600" b="1" i="0" u="none" strike="noStrike" kern="0" cap="none" spc="0" normalizeH="0" baseline="0" noProof="0" dirty="0">
                <a:ln>
                  <a:noFill/>
                </a:ln>
                <a:solidFill>
                  <a:prstClr val="black"/>
                </a:solidFill>
                <a:effectLst/>
                <a:uLnTx/>
                <a:uFillTx/>
              </a:rPr>
              <a:t>) yang akan mengurangi biaya pengurusan perizinan hingga 70%</a:t>
            </a:r>
            <a:endParaRPr kumimoji="0" lang="id-ID" sz="1600" b="1" i="0" u="none" strike="noStrike" kern="0" cap="none" spc="0" normalizeH="0" baseline="0" noProof="0" dirty="0">
              <a:ln>
                <a:noFill/>
              </a:ln>
              <a:solidFill>
                <a:srgbClr val="4F81BD">
                  <a:lumMod val="75000"/>
                </a:srgbClr>
              </a:solidFill>
              <a:effectLst/>
              <a:uLnTx/>
              <a:uFillTx/>
              <a:latin typeface="Arial" panose="020B0604020202020204" pitchFamily="34" charset="0"/>
              <a:cs typeface="Arial" panose="020B0604020202020204" pitchFamily="34" charset="0"/>
            </a:endParaRPr>
          </a:p>
        </p:txBody>
      </p:sp>
      <p:sp>
        <p:nvSpPr>
          <p:cNvPr id="54" name="TextBox 53"/>
          <p:cNvSpPr txBox="1"/>
          <p:nvPr/>
        </p:nvSpPr>
        <p:spPr>
          <a:xfrm>
            <a:off x="239508" y="1841759"/>
            <a:ext cx="4596737" cy="233397"/>
          </a:xfrm>
          <a:prstGeom prst="rect">
            <a:avLst/>
          </a:prstGeom>
          <a:noFill/>
        </p:spPr>
        <p:txBody>
          <a:bodyPr wrap="square" rtlCol="0">
            <a:spAutoFit/>
          </a:bodyPr>
          <a:lstStyle/>
          <a:p>
            <a:pPr defTabSz="914378">
              <a:lnSpc>
                <a:spcPts val="1100"/>
              </a:lnSpc>
            </a:pPr>
            <a:r>
              <a:rPr lang="en-US" sz="2000" b="1" kern="0" dirty="0">
                <a:solidFill>
                  <a:srgbClr val="C00000"/>
                </a:solidFill>
                <a:effectLst>
                  <a:glow rad="63500">
                    <a:srgbClr val="F79646">
                      <a:satMod val="175000"/>
                      <a:alpha val="40000"/>
                    </a:srgbClr>
                  </a:glow>
                </a:effectLst>
                <a:latin typeface="Arial" panose="020B0604020202020204" pitchFamily="34" charset="0"/>
                <a:cs typeface="Arial" panose="020B0604020202020204" pitchFamily="34" charset="0"/>
              </a:rPr>
              <a:t>PAKET XI</a:t>
            </a:r>
            <a:r>
              <a:rPr lang="id-ID" sz="2000" b="1" kern="0" dirty="0">
                <a:solidFill>
                  <a:srgbClr val="C00000"/>
                </a:solidFill>
                <a:effectLst>
                  <a:glow rad="63500">
                    <a:srgbClr val="F79646">
                      <a:satMod val="175000"/>
                      <a:alpha val="40000"/>
                    </a:srgbClr>
                  </a:glow>
                </a:effectLst>
                <a:latin typeface="Arial" panose="020B0604020202020204" pitchFamily="34" charset="0"/>
                <a:cs typeface="Arial" panose="020B0604020202020204" pitchFamily="34" charset="0"/>
              </a:rPr>
              <a:t>I</a:t>
            </a:r>
            <a:r>
              <a:rPr lang="en-US" sz="2000" b="1" kern="0" dirty="0">
                <a:solidFill>
                  <a:srgbClr val="C00000"/>
                </a:solidFill>
                <a:effectLst>
                  <a:glow rad="63500">
                    <a:srgbClr val="F79646">
                      <a:satMod val="175000"/>
                      <a:alpha val="40000"/>
                    </a:srgbClr>
                  </a:glow>
                </a:effectLst>
                <a:latin typeface="Arial" panose="020B0604020202020204" pitchFamily="34" charset="0"/>
                <a:cs typeface="Arial" panose="020B0604020202020204" pitchFamily="34" charset="0"/>
              </a:rPr>
              <a:t>I, 2</a:t>
            </a:r>
            <a:r>
              <a:rPr lang="id-ID" sz="2000" b="1" kern="0" dirty="0">
                <a:solidFill>
                  <a:srgbClr val="C00000"/>
                </a:solidFill>
                <a:effectLst>
                  <a:glow rad="63500">
                    <a:srgbClr val="F79646">
                      <a:satMod val="175000"/>
                      <a:alpha val="40000"/>
                    </a:srgbClr>
                  </a:glow>
                </a:effectLst>
                <a:latin typeface="Arial" panose="020B0604020202020204" pitchFamily="34" charset="0"/>
                <a:cs typeface="Arial" panose="020B0604020202020204" pitchFamily="34" charset="0"/>
              </a:rPr>
              <a:t>4 AGUSTUS </a:t>
            </a:r>
            <a:r>
              <a:rPr lang="en-US" sz="2000" b="1" kern="0" dirty="0">
                <a:solidFill>
                  <a:srgbClr val="C00000"/>
                </a:solidFill>
                <a:effectLst>
                  <a:glow rad="63500">
                    <a:srgbClr val="F79646">
                      <a:satMod val="175000"/>
                      <a:alpha val="40000"/>
                    </a:srgbClr>
                  </a:glow>
                </a:effectLst>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xmlns="" val="85891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4200" y="549589"/>
            <a:ext cx="10026171" cy="830997"/>
          </a:xfrm>
          <a:prstGeom prst="rect">
            <a:avLst/>
          </a:prstGeom>
        </p:spPr>
        <p:txBody>
          <a:bodyPr wrap="square">
            <a:spAutoFit/>
          </a:bodyPr>
          <a:lstStyle/>
          <a:p>
            <a:r>
              <a:rPr lang="id-ID" sz="4800" b="1" dirty="0">
                <a:solidFill>
                  <a:srgbClr val="C00000"/>
                </a:solidFill>
                <a:latin typeface="Agency FB" panose="020B0503020202020204" pitchFamily="34" charset="0"/>
              </a:rPr>
              <a:t>STRUKTUR PENYAJIAN</a:t>
            </a:r>
            <a:endParaRPr lang="id-ID" sz="4400" b="1" dirty="0">
              <a:solidFill>
                <a:srgbClr val="C00000"/>
              </a:solidFill>
              <a:latin typeface="Agency FB" panose="020B0503020202020204" pitchFamily="34" charset="0"/>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463"/>
            <a:ext cx="2443163" cy="232764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5769753" y="5575378"/>
            <a:ext cx="5587764" cy="584775"/>
          </a:xfrm>
          <a:prstGeom prst="rect">
            <a:avLst/>
          </a:prstGeom>
        </p:spPr>
        <p:txBody>
          <a:bodyPr wrap="square">
            <a:spAutoFit/>
          </a:bodyPr>
          <a:lstStyle/>
          <a:p>
            <a:pPr algn="r"/>
            <a:r>
              <a:rPr lang="id-ID" sz="3200" b="1" dirty="0">
                <a:latin typeface="Agency FB" panose="020B0503020202020204" pitchFamily="34" charset="0"/>
              </a:rPr>
              <a:t>PAKET KEBIJAKAN EKONOMI</a:t>
            </a:r>
            <a:endParaRPr lang="id-ID" sz="2800" b="1" dirty="0">
              <a:latin typeface="Agency FB" panose="020B0503020202020204" pitchFamily="34" charset="0"/>
            </a:endParaRPr>
          </a:p>
        </p:txBody>
      </p:sp>
      <p:sp>
        <p:nvSpPr>
          <p:cNvPr id="20" name="Rectangle 19"/>
          <p:cNvSpPr/>
          <p:nvPr/>
        </p:nvSpPr>
        <p:spPr>
          <a:xfrm>
            <a:off x="6090217" y="4340960"/>
            <a:ext cx="5267300" cy="584775"/>
          </a:xfrm>
          <a:prstGeom prst="rect">
            <a:avLst/>
          </a:prstGeom>
        </p:spPr>
        <p:txBody>
          <a:bodyPr wrap="square">
            <a:spAutoFit/>
          </a:bodyPr>
          <a:lstStyle/>
          <a:p>
            <a:pPr algn="r"/>
            <a:r>
              <a:rPr lang="id-ID" sz="3200" b="1" dirty="0">
                <a:latin typeface="Agency FB" panose="020B0503020202020204" pitchFamily="34" charset="0"/>
              </a:rPr>
              <a:t>KEBIJAKAN SEKTORAL</a:t>
            </a:r>
            <a:endParaRPr lang="id-ID" sz="2800" b="1" dirty="0">
              <a:latin typeface="Agency FB" panose="020B0503020202020204" pitchFamily="34" charset="0"/>
            </a:endParaRPr>
          </a:p>
        </p:txBody>
      </p:sp>
      <p:sp>
        <p:nvSpPr>
          <p:cNvPr id="23" name="Rectangle 22"/>
          <p:cNvSpPr/>
          <p:nvPr/>
        </p:nvSpPr>
        <p:spPr>
          <a:xfrm>
            <a:off x="6090217" y="4958169"/>
            <a:ext cx="5267300" cy="584775"/>
          </a:xfrm>
          <a:prstGeom prst="rect">
            <a:avLst/>
          </a:prstGeom>
        </p:spPr>
        <p:txBody>
          <a:bodyPr wrap="square">
            <a:spAutoFit/>
          </a:bodyPr>
          <a:lstStyle/>
          <a:p>
            <a:pPr algn="r"/>
            <a:r>
              <a:rPr lang="id-ID" sz="3200" b="1" dirty="0">
                <a:latin typeface="Agency FB" panose="020B0503020202020204" pitchFamily="34" charset="0"/>
              </a:rPr>
              <a:t>KEBIJAKAN ANGGARAN</a:t>
            </a:r>
            <a:endParaRPr lang="id-ID" sz="2800" b="1" dirty="0">
              <a:latin typeface="Agency FB" panose="020B0503020202020204" pitchFamily="34" charset="0"/>
            </a:endParaRPr>
          </a:p>
        </p:txBody>
      </p:sp>
      <p:sp>
        <p:nvSpPr>
          <p:cNvPr id="8" name="Rectangle 7"/>
          <p:cNvSpPr/>
          <p:nvPr/>
        </p:nvSpPr>
        <p:spPr>
          <a:xfrm>
            <a:off x="1944914" y="3723751"/>
            <a:ext cx="9412603" cy="584775"/>
          </a:xfrm>
          <a:prstGeom prst="rect">
            <a:avLst/>
          </a:prstGeom>
        </p:spPr>
        <p:txBody>
          <a:bodyPr wrap="square">
            <a:spAutoFit/>
          </a:bodyPr>
          <a:lstStyle/>
          <a:p>
            <a:pPr algn="r"/>
            <a:r>
              <a:rPr lang="id-ID" sz="3200" b="1" dirty="0">
                <a:latin typeface="Agency FB" panose="020B0503020202020204" pitchFamily="34" charset="0"/>
              </a:rPr>
              <a:t>ISU STRATEGIS PENGENDALIAN INFLASI NASIONAL </a:t>
            </a:r>
            <a:endParaRPr lang="id-ID" sz="2800" b="1" dirty="0">
              <a:latin typeface="Agency FB" panose="020B0503020202020204" pitchFamily="34" charset="0"/>
            </a:endParaRPr>
          </a:p>
        </p:txBody>
      </p:sp>
    </p:spTree>
    <p:extLst>
      <p:ext uri="{BB962C8B-B14F-4D97-AF65-F5344CB8AC3E}">
        <p14:creationId xmlns:p14="http://schemas.microsoft.com/office/powerpoint/2010/main" xmlns="" val="3457182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4009" y="-170710"/>
            <a:ext cx="1697640" cy="1617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30</a:t>
            </a:fld>
            <a:endParaRPr lang="id-ID" dirty="0"/>
          </a:p>
        </p:txBody>
      </p:sp>
      <p:sp>
        <p:nvSpPr>
          <p:cNvPr id="17" name="Rectangle 16"/>
          <p:cNvSpPr/>
          <p:nvPr/>
        </p:nvSpPr>
        <p:spPr>
          <a:xfrm>
            <a:off x="120895" y="2160977"/>
            <a:ext cx="11839646" cy="506807"/>
          </a:xfrm>
          <a:prstGeom prst="rect">
            <a:avLst/>
          </a:prstGeom>
          <a:gradFill flip="none" rotWithShape="1">
            <a:gsLst>
              <a:gs pos="0">
                <a:srgbClr val="4F81BD">
                  <a:shade val="51000"/>
                  <a:satMod val="130000"/>
                  <a:alpha val="30000"/>
                </a:srgbClr>
              </a:gs>
              <a:gs pos="80000">
                <a:srgbClr val="4F81BD">
                  <a:shade val="93000"/>
                  <a:satMod val="130000"/>
                </a:srgbClr>
              </a:gs>
              <a:gs pos="100000">
                <a:srgbClr val="4F81BD">
                  <a:shade val="94000"/>
                  <a:satMod val="135000"/>
                </a:srgb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TextBox 17"/>
          <p:cNvSpPr txBox="1"/>
          <p:nvPr/>
        </p:nvSpPr>
        <p:spPr>
          <a:xfrm>
            <a:off x="155575" y="1370041"/>
            <a:ext cx="12122568" cy="707886"/>
          </a:xfrm>
          <a:prstGeom prst="rect">
            <a:avLst/>
          </a:prstGeom>
          <a:noFill/>
        </p:spPr>
        <p:txBody>
          <a:bodyPr wrap="square" rtlCol="0">
            <a:spAutoFit/>
          </a:bodyPr>
          <a:lstStyle/>
          <a:p>
            <a:pPr defTabSz="1219170"/>
            <a:r>
              <a:rPr lang="id-ID" sz="2000" b="1" kern="0">
                <a:latin typeface="Arial Narrow" panose="020B0606020202030204" pitchFamily="34" charset="0"/>
                <a:cs typeface="Arial" panose="020B0604020202020204" pitchFamily="34" charset="0"/>
              </a:rPr>
              <a:t>Berbagai kebijakan yang diluncurkan dalam pke secara umum sangat membutuhkan peran dan kontribusi nyata pemerintah daerah </a:t>
            </a:r>
            <a:endParaRPr lang="en-US" sz="2000" b="1" kern="0" dirty="0">
              <a:latin typeface="Arial Narrow" panose="020B0606020202030204" pitchFamily="34" charset="0"/>
              <a:cs typeface="Arial" panose="020B0604020202020204" pitchFamily="34" charset="0"/>
            </a:endParaRPr>
          </a:p>
        </p:txBody>
      </p:sp>
      <p:sp>
        <p:nvSpPr>
          <p:cNvPr id="19" name="TextBox 18"/>
          <p:cNvSpPr txBox="1"/>
          <p:nvPr/>
        </p:nvSpPr>
        <p:spPr>
          <a:xfrm>
            <a:off x="155575" y="2358292"/>
            <a:ext cx="12122568" cy="259045"/>
          </a:xfrm>
          <a:prstGeom prst="rect">
            <a:avLst/>
          </a:prstGeom>
          <a:noFill/>
        </p:spPr>
        <p:txBody>
          <a:bodyPr wrap="square" rtlCol="0">
            <a:spAutoFit/>
          </a:bodyPr>
          <a:lstStyle/>
          <a:p>
            <a:pPr defTabSz="1219170">
              <a:lnSpc>
                <a:spcPts val="1333"/>
              </a:lnSpc>
            </a:pPr>
            <a:r>
              <a:rPr lang="id-ID" sz="2000" b="1" kern="0" dirty="0">
                <a:solidFill>
                  <a:srgbClr val="C00000"/>
                </a:solidFill>
                <a:latin typeface="Arial" panose="020B0604020202020204" pitchFamily="34" charset="0"/>
                <a:cs typeface="Arial" panose="020B0604020202020204" pitchFamily="34" charset="0"/>
              </a:rPr>
              <a:t>PERAN UMUM </a:t>
            </a:r>
            <a:endParaRPr lang="en-US" sz="2000" b="1" kern="0" dirty="0">
              <a:solidFill>
                <a:srgbClr val="C00000"/>
              </a:solidFill>
              <a:latin typeface="Arial" panose="020B0604020202020204" pitchFamily="34" charset="0"/>
              <a:cs typeface="Arial" panose="020B0604020202020204" pitchFamily="34" charset="0"/>
            </a:endParaRPr>
          </a:p>
        </p:txBody>
      </p:sp>
      <p:sp>
        <p:nvSpPr>
          <p:cNvPr id="20" name="TextBox 19"/>
          <p:cNvSpPr txBox="1"/>
          <p:nvPr/>
        </p:nvSpPr>
        <p:spPr>
          <a:xfrm>
            <a:off x="307975" y="2843228"/>
            <a:ext cx="11503025" cy="3416320"/>
          </a:xfrm>
          <a:prstGeom prst="rect">
            <a:avLst/>
          </a:prstGeom>
          <a:noFill/>
        </p:spPr>
        <p:txBody>
          <a:bodyPr wrap="square" rtlCol="0">
            <a:spAutoFit/>
          </a:bodyPr>
          <a:lstStyle/>
          <a:p>
            <a:pPr marL="265113" indent="-265113" defTabSz="1219170">
              <a:lnSpc>
                <a:spcPct val="120000"/>
              </a:lnSpc>
              <a:buFont typeface="+mj-lt"/>
              <a:buAutoNum type="arabicPeriod"/>
            </a:pPr>
            <a:r>
              <a:rPr lang="nn-NO" b="1">
                <a:latin typeface="Arial Narrow" panose="020B0606020202030204" pitchFamily="34" charset="0"/>
              </a:rPr>
              <a:t>Menjadi simpul koordinasi antara </a:t>
            </a:r>
            <a:r>
              <a:rPr lang="id-ID" b="1">
                <a:latin typeface="Arial Narrow" panose="020B0606020202030204" pitchFamily="34" charset="0"/>
              </a:rPr>
              <a:t>pemerintah </a:t>
            </a:r>
            <a:r>
              <a:rPr lang="nn-NO" b="1">
                <a:latin typeface="Arial Narrow" panose="020B0606020202030204" pitchFamily="34" charset="0"/>
              </a:rPr>
              <a:t>pusat dan daerah</a:t>
            </a:r>
            <a:endParaRPr lang="id-ID" b="1" kern="0">
              <a:latin typeface="Arial Narrow" panose="020B0606020202030204" pitchFamily="34" charset="0"/>
              <a:cs typeface="Arial" panose="020B0604020202020204" pitchFamily="34" charset="0"/>
            </a:endParaRPr>
          </a:p>
          <a:p>
            <a:pPr marL="265113" indent="-265113" defTabSz="1219170">
              <a:lnSpc>
                <a:spcPct val="120000"/>
              </a:lnSpc>
              <a:buFont typeface="+mj-lt"/>
              <a:buAutoNum type="arabicPeriod"/>
            </a:pPr>
            <a:r>
              <a:rPr lang="id-ID" b="1" kern="0">
                <a:latin typeface="Arial Narrow" panose="020B0606020202030204" pitchFamily="34" charset="0"/>
                <a:cs typeface="Arial" panose="020B0604020202020204" pitchFamily="34" charset="0"/>
              </a:rPr>
              <a:t>Membantu sosialisasi &amp; edukasi kepada pelaku usaha dan masyarakat yang membutuhkan</a:t>
            </a:r>
          </a:p>
          <a:p>
            <a:pPr marL="265113" indent="-265113" defTabSz="1219170">
              <a:lnSpc>
                <a:spcPct val="120000"/>
              </a:lnSpc>
              <a:buFont typeface="+mj-lt"/>
              <a:buAutoNum type="arabicPeriod"/>
            </a:pPr>
            <a:r>
              <a:rPr lang="id-ID" b="1" kern="0">
                <a:latin typeface="Arial Narrow" panose="020B0606020202030204" pitchFamily="34" charset="0"/>
                <a:cs typeface="Arial" panose="020B0604020202020204" pitchFamily="34" charset="0"/>
              </a:rPr>
              <a:t>Pengawasan implementasi</a:t>
            </a:r>
          </a:p>
          <a:p>
            <a:pPr marL="265113" indent="-265113" defTabSz="1219170">
              <a:lnSpc>
                <a:spcPct val="120000"/>
              </a:lnSpc>
              <a:buFont typeface="+mj-lt"/>
              <a:buAutoNum type="arabicPeriod"/>
            </a:pPr>
            <a:r>
              <a:rPr lang="id-ID" b="1" kern="0">
                <a:latin typeface="Arial Narrow" panose="020B0606020202030204" pitchFamily="34" charset="0"/>
                <a:cs typeface="Arial" panose="020B0604020202020204" pitchFamily="34" charset="0"/>
              </a:rPr>
              <a:t>Penerbitan perangkat peraturan daerah yang mendukung</a:t>
            </a:r>
          </a:p>
          <a:p>
            <a:pPr marL="265113" indent="-265113" defTabSz="1219170">
              <a:lnSpc>
                <a:spcPct val="120000"/>
              </a:lnSpc>
              <a:buFont typeface="+mj-lt"/>
              <a:buAutoNum type="arabicPeriod"/>
            </a:pPr>
            <a:r>
              <a:rPr lang="id-ID" b="1" kern="0">
                <a:latin typeface="Arial Narrow" panose="020B0606020202030204" pitchFamily="34" charset="0"/>
                <a:cs typeface="Arial" panose="020B0604020202020204" pitchFamily="34" charset="0"/>
              </a:rPr>
              <a:t>Penghapusan peraturan daerah yang menghambat</a:t>
            </a:r>
          </a:p>
          <a:p>
            <a:pPr marL="265113" indent="-265113" defTabSz="1219170">
              <a:lnSpc>
                <a:spcPct val="120000"/>
              </a:lnSpc>
              <a:buFont typeface="+mj-lt"/>
              <a:buAutoNum type="arabicPeriod"/>
            </a:pPr>
            <a:r>
              <a:rPr lang="id-ID" b="1" kern="0">
                <a:latin typeface="Arial Narrow" panose="020B0606020202030204" pitchFamily="34" charset="0"/>
                <a:cs typeface="Arial" panose="020B0604020202020204" pitchFamily="34" charset="0"/>
              </a:rPr>
              <a:t>Membangun komunikasi yang baik dalam tatanan implementansi, pengawasan  dan evaluasi, maupun invetarisasi kebutuhan pasar</a:t>
            </a:r>
          </a:p>
          <a:p>
            <a:pPr marL="265113" indent="-265113" defTabSz="1219170">
              <a:lnSpc>
                <a:spcPct val="120000"/>
              </a:lnSpc>
              <a:buFont typeface="+mj-lt"/>
              <a:buAutoNum type="arabicPeriod"/>
            </a:pPr>
            <a:r>
              <a:rPr lang="id-ID" b="1">
                <a:latin typeface="Arial Narrow" panose="020B0606020202030204" pitchFamily="34" charset="0"/>
              </a:rPr>
              <a:t>Penguatan peran provinsi sebagai wakil pemerintah pusat di daerah, termasuk di antaranya dalam hal perizinan, pengawasan penerbitan perda </a:t>
            </a:r>
          </a:p>
          <a:p>
            <a:pPr marL="265113" indent="-265113" defTabSz="1219170">
              <a:lnSpc>
                <a:spcPct val="120000"/>
              </a:lnSpc>
              <a:buFont typeface="+mj-lt"/>
              <a:buAutoNum type="arabicPeriod"/>
            </a:pPr>
            <a:r>
              <a:rPr lang="id-ID" b="1">
                <a:latin typeface="Arial Narrow" panose="020B0606020202030204" pitchFamily="34" charset="0"/>
              </a:rPr>
              <a:t>Penguatan kapasitas personel maupun institusional. </a:t>
            </a:r>
            <a:r>
              <a:rPr lang="id-ID" b="1" kern="0">
                <a:latin typeface="Arial Narrow" panose="020B0606020202030204" pitchFamily="34" charset="0"/>
                <a:cs typeface="Arial" panose="020B0604020202020204" pitchFamily="34" charset="0"/>
              </a:rPr>
              <a:t>  </a:t>
            </a:r>
            <a:endParaRPr lang="id-ID" b="1" kern="0" dirty="0">
              <a:latin typeface="Arial Narrow" panose="020B0606020202030204" pitchFamily="34" charset="0"/>
              <a:cs typeface="Arial" panose="020B0604020202020204" pitchFamily="34" charset="0"/>
            </a:endParaRPr>
          </a:p>
        </p:txBody>
      </p:sp>
      <p:sp>
        <p:nvSpPr>
          <p:cNvPr id="13" name="Rectangle 12"/>
          <p:cNvSpPr/>
          <p:nvPr/>
        </p:nvSpPr>
        <p:spPr>
          <a:xfrm>
            <a:off x="139514" y="401398"/>
            <a:ext cx="11543373" cy="523220"/>
          </a:xfrm>
          <a:prstGeom prst="rect">
            <a:avLst/>
          </a:prstGeom>
        </p:spPr>
        <p:txBody>
          <a:bodyPr wrap="square">
            <a:spAutoFit/>
          </a:bodyPr>
          <a:lstStyle/>
          <a:p>
            <a:pPr algn="r"/>
            <a:r>
              <a:rPr lang="en-US" sz="2800" b="1" dirty="0">
                <a:solidFill>
                  <a:srgbClr val="C00000"/>
                </a:solidFill>
              </a:rPr>
              <a:t>PERAN </a:t>
            </a:r>
            <a:r>
              <a:rPr lang="id-ID" sz="2800" b="1" dirty="0">
                <a:solidFill>
                  <a:srgbClr val="C00000"/>
                </a:solidFill>
              </a:rPr>
              <a:t>STRATEGIS </a:t>
            </a:r>
            <a:r>
              <a:rPr lang="en-US" sz="2800" b="1" dirty="0">
                <a:solidFill>
                  <a:srgbClr val="C00000"/>
                </a:solidFill>
              </a:rPr>
              <a:t>PEMERINTAH DAERAH </a:t>
            </a:r>
            <a:r>
              <a:rPr lang="id-ID" sz="2800" b="1" dirty="0">
                <a:solidFill>
                  <a:srgbClr val="C00000"/>
                </a:solidFill>
              </a:rPr>
              <a:t>UNTUK </a:t>
            </a:r>
            <a:r>
              <a:rPr lang="en-US" sz="2800" b="1" dirty="0">
                <a:solidFill>
                  <a:srgbClr val="C00000"/>
                </a:solidFill>
              </a:rPr>
              <a:t>MENSUKSESKAN </a:t>
            </a:r>
            <a:r>
              <a:rPr lang="id-ID" sz="2800" b="1" dirty="0">
                <a:solidFill>
                  <a:srgbClr val="C00000"/>
                </a:solidFill>
              </a:rPr>
              <a:t>PKE</a:t>
            </a:r>
            <a:endParaRPr lang="id-ID" sz="2400" b="1" dirty="0">
              <a:solidFill>
                <a:srgbClr val="C00000"/>
              </a:solidFill>
            </a:endParaRPr>
          </a:p>
        </p:txBody>
      </p:sp>
    </p:spTree>
    <p:extLst>
      <p:ext uri="{BB962C8B-B14F-4D97-AF65-F5344CB8AC3E}">
        <p14:creationId xmlns:p14="http://schemas.microsoft.com/office/powerpoint/2010/main" xmlns="" val="297375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9514" y="401398"/>
            <a:ext cx="11543373" cy="523220"/>
          </a:xfrm>
          <a:prstGeom prst="rect">
            <a:avLst/>
          </a:prstGeom>
        </p:spPr>
        <p:txBody>
          <a:bodyPr wrap="square">
            <a:spAutoFit/>
          </a:bodyPr>
          <a:lstStyle/>
          <a:p>
            <a:pPr algn="r"/>
            <a:r>
              <a:rPr lang="en-US" sz="2800" b="1" dirty="0">
                <a:solidFill>
                  <a:srgbClr val="C00000"/>
                </a:solidFill>
              </a:rPr>
              <a:t>PERAN </a:t>
            </a:r>
            <a:r>
              <a:rPr lang="id-ID" sz="2800" b="1" dirty="0">
                <a:solidFill>
                  <a:srgbClr val="C00000"/>
                </a:solidFill>
              </a:rPr>
              <a:t>STRATEGIS </a:t>
            </a:r>
            <a:r>
              <a:rPr lang="en-US" sz="2800" b="1" dirty="0">
                <a:solidFill>
                  <a:srgbClr val="C00000"/>
                </a:solidFill>
              </a:rPr>
              <a:t>PEMERINTAH DAERAH </a:t>
            </a:r>
            <a:r>
              <a:rPr lang="id-ID" sz="2800" b="1" dirty="0">
                <a:solidFill>
                  <a:srgbClr val="C00000"/>
                </a:solidFill>
              </a:rPr>
              <a:t>UNTUK </a:t>
            </a:r>
            <a:r>
              <a:rPr lang="en-US" sz="2800" b="1" dirty="0">
                <a:solidFill>
                  <a:srgbClr val="C00000"/>
                </a:solidFill>
              </a:rPr>
              <a:t>MENSUKSESKAN </a:t>
            </a:r>
            <a:r>
              <a:rPr lang="id-ID" sz="2800" b="1" dirty="0">
                <a:solidFill>
                  <a:srgbClr val="C00000"/>
                </a:solidFill>
              </a:rPr>
              <a:t>PKE</a:t>
            </a:r>
            <a:endParaRPr lang="id-ID" sz="2400" b="1" dirty="0">
              <a:solidFill>
                <a:srgbClr val="C00000"/>
              </a:solidFill>
            </a:endParaRPr>
          </a:p>
        </p:txBody>
      </p:sp>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4009" y="-170710"/>
            <a:ext cx="1697640" cy="1617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31</a:t>
            </a:fld>
            <a:endParaRPr lang="id-ID" dirty="0"/>
          </a:p>
        </p:txBody>
      </p:sp>
      <p:sp>
        <p:nvSpPr>
          <p:cNvPr id="25" name="TextBox 24"/>
          <p:cNvSpPr txBox="1"/>
          <p:nvPr/>
        </p:nvSpPr>
        <p:spPr>
          <a:xfrm>
            <a:off x="194174" y="2160669"/>
            <a:ext cx="11743530" cy="268792"/>
          </a:xfrm>
          <a:prstGeom prst="rect">
            <a:avLst/>
          </a:prstGeom>
          <a:noFill/>
        </p:spPr>
        <p:txBody>
          <a:bodyPr wrap="square" rtlCol="0">
            <a:spAutoFit/>
          </a:bodyPr>
          <a:lstStyle/>
          <a:p>
            <a:pPr defTabSz="1219170">
              <a:lnSpc>
                <a:spcPts val="1333"/>
              </a:lnSpc>
            </a:pPr>
            <a:r>
              <a:rPr lang="id-ID" b="1" kern="0" dirty="0">
                <a:solidFill>
                  <a:srgbClr val="C00000"/>
                </a:solidFill>
                <a:latin typeface="Arial Narrow" panose="020B0606020202030204" pitchFamily="34" charset="0"/>
                <a:cs typeface="Arial" panose="020B0604020202020204" pitchFamily="34" charset="0"/>
              </a:rPr>
              <a:t>1. MENDORONG TUMBUHNYA KAWASAN INDUSTRI</a:t>
            </a:r>
            <a:r>
              <a:rPr lang="id-ID" dirty="0">
                <a:latin typeface="Arial Narrow" panose="020B0606020202030204" pitchFamily="34" charset="0"/>
              </a:rPr>
              <a:t> </a:t>
            </a:r>
            <a:r>
              <a:rPr lang="id-ID" b="1" kern="0" dirty="0">
                <a:solidFill>
                  <a:srgbClr val="C00000"/>
                </a:solidFill>
                <a:latin typeface="Arial Narrow" panose="020B0606020202030204" pitchFamily="34" charset="0"/>
                <a:cs typeface="Arial" panose="020B0604020202020204" pitchFamily="34" charset="0"/>
              </a:rPr>
              <a:t>KAWASAN EKONOMI KHUSUS</a:t>
            </a:r>
            <a:endParaRPr lang="en-US" b="1" kern="0" dirty="0">
              <a:solidFill>
                <a:srgbClr val="C00000"/>
              </a:solidFill>
              <a:latin typeface="Arial Narrow" panose="020B0606020202030204" pitchFamily="34" charset="0"/>
              <a:cs typeface="Arial" panose="020B0604020202020204" pitchFamily="34" charset="0"/>
            </a:endParaRPr>
          </a:p>
        </p:txBody>
      </p:sp>
      <p:sp>
        <p:nvSpPr>
          <p:cNvPr id="26" name="Rectangle 25"/>
          <p:cNvSpPr/>
          <p:nvPr/>
        </p:nvSpPr>
        <p:spPr>
          <a:xfrm>
            <a:off x="418946" y="2542598"/>
            <a:ext cx="11566835" cy="923330"/>
          </a:xfrm>
          <a:prstGeom prst="rect">
            <a:avLst/>
          </a:prstGeom>
        </p:spPr>
        <p:txBody>
          <a:bodyPr wrap="square">
            <a:spAutoFit/>
          </a:bodyPr>
          <a:lstStyle/>
          <a:p>
            <a:pPr marL="180975" indent="-180975">
              <a:buFont typeface="Arial" panose="020B0604020202020204" pitchFamily="34" charset="0"/>
              <a:buChar char="•"/>
            </a:pPr>
            <a:r>
              <a:rPr lang="id-ID" b="1">
                <a:latin typeface="Arial Narrow" panose="020B0606020202030204" pitchFamily="34" charset="0"/>
              </a:rPr>
              <a:t>Menggali potensi daerah untuk dapat didaftarkan sebagai </a:t>
            </a:r>
            <a:r>
              <a:rPr lang="en-US" b="1">
                <a:latin typeface="Arial Narrow" panose="020B0606020202030204" pitchFamily="34" charset="0"/>
              </a:rPr>
              <a:t>KEK</a:t>
            </a:r>
            <a:endParaRPr lang="id-ID" b="1">
              <a:latin typeface="Arial Narrow" panose="020B0606020202030204" pitchFamily="34" charset="0"/>
            </a:endParaRPr>
          </a:p>
          <a:p>
            <a:pPr marL="180975" indent="-180975">
              <a:buFont typeface="Arial" panose="020B0604020202020204" pitchFamily="34" charset="0"/>
              <a:buChar char="•"/>
            </a:pPr>
            <a:r>
              <a:rPr lang="id-ID" b="1">
                <a:latin typeface="Arial Narrow" panose="020B0606020202030204" pitchFamily="34" charset="0"/>
              </a:rPr>
              <a:t>Menyiapkan perencanaan yang detail terkait </a:t>
            </a:r>
            <a:r>
              <a:rPr lang="en-US" b="1">
                <a:latin typeface="Arial Narrow" panose="020B0606020202030204" pitchFamily="34" charset="0"/>
              </a:rPr>
              <a:t>RT-RW</a:t>
            </a:r>
            <a:r>
              <a:rPr lang="id-ID" b="1">
                <a:latin typeface="Arial Narrow" panose="020B0606020202030204" pitchFamily="34" charset="0"/>
              </a:rPr>
              <a:t> agar memiliki kepastian lokasi berusaha</a:t>
            </a:r>
          </a:p>
          <a:p>
            <a:pPr marL="180975" indent="-180975">
              <a:buFont typeface="Arial" panose="020B0604020202020204" pitchFamily="34" charset="0"/>
              <a:buChar char="•"/>
            </a:pPr>
            <a:r>
              <a:rPr lang="id-ID" b="1">
                <a:latin typeface="Arial Narrow" panose="020B0606020202030204" pitchFamily="34" charset="0"/>
              </a:rPr>
              <a:t>Pemberian dukungan insentif fiskal untuk </a:t>
            </a:r>
            <a:r>
              <a:rPr lang="sv-SE" b="1">
                <a:latin typeface="Arial Narrow" panose="020B0606020202030204" pitchFamily="34" charset="0"/>
              </a:rPr>
              <a:t>perusahaan kawasan industri dan perusahaan industri di dalam kawasan industri</a:t>
            </a:r>
            <a:endParaRPr lang="id-ID" b="1" dirty="0">
              <a:latin typeface="Arial Narrow" panose="020B0606020202030204" pitchFamily="34" charset="0"/>
            </a:endParaRPr>
          </a:p>
        </p:txBody>
      </p:sp>
      <p:sp>
        <p:nvSpPr>
          <p:cNvPr id="27" name="Rectangle 26"/>
          <p:cNvSpPr/>
          <p:nvPr/>
        </p:nvSpPr>
        <p:spPr>
          <a:xfrm>
            <a:off x="166844" y="3714413"/>
            <a:ext cx="6418362" cy="268407"/>
          </a:xfrm>
          <a:prstGeom prst="rect">
            <a:avLst/>
          </a:prstGeom>
          <a:noFill/>
        </p:spPr>
        <p:txBody>
          <a:bodyPr wrap="square" rtlCol="0">
            <a:spAutoFit/>
          </a:bodyPr>
          <a:lstStyle/>
          <a:p>
            <a:pPr defTabSz="1219170">
              <a:lnSpc>
                <a:spcPts val="1333"/>
              </a:lnSpc>
            </a:pPr>
            <a:r>
              <a:rPr lang="id-ID" b="1" kern="0" dirty="0">
                <a:solidFill>
                  <a:srgbClr val="C00000"/>
                </a:solidFill>
                <a:latin typeface="Arial Narrow" panose="020B0606020202030204" pitchFamily="34" charset="0"/>
                <a:cs typeface="Arial" panose="020B0604020202020204" pitchFamily="34" charset="0"/>
              </a:rPr>
              <a:t>2. PENGEMBANGAN USAHA KECIL DAN MIKRO  </a:t>
            </a:r>
          </a:p>
        </p:txBody>
      </p:sp>
      <p:sp>
        <p:nvSpPr>
          <p:cNvPr id="28" name="Rectangle 27"/>
          <p:cNvSpPr/>
          <p:nvPr/>
        </p:nvSpPr>
        <p:spPr>
          <a:xfrm>
            <a:off x="418946" y="4069725"/>
            <a:ext cx="11390140" cy="1200329"/>
          </a:xfrm>
          <a:prstGeom prst="rect">
            <a:avLst/>
          </a:prstGeom>
        </p:spPr>
        <p:txBody>
          <a:bodyPr wrap="square">
            <a:spAutoFit/>
          </a:bodyPr>
          <a:lstStyle/>
          <a:p>
            <a:pPr marL="180975" indent="-180975">
              <a:buFont typeface="Arial" panose="020B0604020202020204" pitchFamily="34" charset="0"/>
              <a:buChar char="•"/>
            </a:pPr>
            <a:r>
              <a:rPr lang="id-ID" b="1">
                <a:latin typeface="Arial Narrow" panose="020B0606020202030204" pitchFamily="34" charset="0"/>
              </a:rPr>
              <a:t>Penyiapan calon debitur </a:t>
            </a:r>
            <a:r>
              <a:rPr lang="en-US" b="1">
                <a:latin typeface="Arial Narrow" panose="020B0606020202030204" pitchFamily="34" charset="0"/>
              </a:rPr>
              <a:t>KUR </a:t>
            </a:r>
            <a:r>
              <a:rPr lang="id-ID" b="1">
                <a:latin typeface="Arial Narrow" panose="020B0606020202030204" pitchFamily="34" charset="0"/>
              </a:rPr>
              <a:t>yang layak dan sinergi dengan dinas teknis sebagai pendamping pasca pembiayaan</a:t>
            </a:r>
          </a:p>
          <a:p>
            <a:pPr marL="180975" indent="-180975">
              <a:buFont typeface="Arial" panose="020B0604020202020204" pitchFamily="34" charset="0"/>
              <a:buChar char="•"/>
            </a:pPr>
            <a:r>
              <a:rPr lang="en-US" b="1">
                <a:latin typeface="Arial Narrow" panose="020B0606020202030204" pitchFamily="34" charset="0"/>
              </a:rPr>
              <a:t>Melakukan inovasi pelayanan dalam rangka percepatan SHAT</a:t>
            </a:r>
            <a:r>
              <a:rPr lang="id-ID" b="1">
                <a:latin typeface="Arial Narrow" panose="020B0606020202030204" pitchFamily="34" charset="0"/>
              </a:rPr>
              <a:t> (contoh : </a:t>
            </a:r>
            <a:r>
              <a:rPr lang="en-US" b="1">
                <a:latin typeface="Arial Narrow" panose="020B0606020202030204" pitchFamily="34" charset="0"/>
              </a:rPr>
              <a:t>pelayanan Sabtu-Minggu (termasuk di area </a:t>
            </a:r>
            <a:r>
              <a:rPr lang="en-US" b="1" i="1">
                <a:latin typeface="Arial Narrow" panose="020B0606020202030204" pitchFamily="34" charset="0"/>
              </a:rPr>
              <a:t>car free day</a:t>
            </a:r>
            <a:r>
              <a:rPr lang="id-ID" b="1">
                <a:latin typeface="Arial Narrow" panose="020B0606020202030204" pitchFamily="34" charset="0"/>
              </a:rPr>
              <a:t>)</a:t>
            </a:r>
            <a:r>
              <a:rPr lang="en-US" b="1">
                <a:latin typeface="Arial Narrow" panose="020B0606020202030204" pitchFamily="34" charset="0"/>
              </a:rPr>
              <a:t> di Bandung</a:t>
            </a:r>
            <a:r>
              <a:rPr lang="id-ID" b="1">
                <a:latin typeface="Arial Narrow" panose="020B0606020202030204" pitchFamily="34" charset="0"/>
              </a:rPr>
              <a:t>; </a:t>
            </a:r>
            <a:r>
              <a:rPr lang="en-US" b="1">
                <a:latin typeface="Arial Narrow" panose="020B0606020202030204" pitchFamily="34" charset="0"/>
              </a:rPr>
              <a:t>melaksanakan pelayanan “desa on-line” di provinsi NTB, Kabupaten Bangka Tengah dan Kota Batam, dengan menggunakan fasilitas/ketersediaan internet.</a:t>
            </a:r>
            <a:endParaRPr lang="en-US" b="1" dirty="0">
              <a:latin typeface="Arial Narrow" panose="020B0606020202030204" pitchFamily="34" charset="0"/>
            </a:endParaRPr>
          </a:p>
        </p:txBody>
      </p:sp>
      <p:sp>
        <p:nvSpPr>
          <p:cNvPr id="29" name="Rectangle 28"/>
          <p:cNvSpPr/>
          <p:nvPr/>
        </p:nvSpPr>
        <p:spPr>
          <a:xfrm>
            <a:off x="139514" y="1494915"/>
            <a:ext cx="11469454" cy="355474"/>
          </a:xfrm>
          <a:prstGeom prst="rect">
            <a:avLst/>
          </a:prstGeom>
          <a:gradFill flip="none" rotWithShape="1">
            <a:gsLst>
              <a:gs pos="0">
                <a:srgbClr val="4F81BD">
                  <a:shade val="51000"/>
                  <a:satMod val="130000"/>
                  <a:alpha val="30000"/>
                </a:srgbClr>
              </a:gs>
              <a:gs pos="80000">
                <a:srgbClr val="4F81BD">
                  <a:shade val="93000"/>
                  <a:satMod val="130000"/>
                </a:srgbClr>
              </a:gs>
              <a:gs pos="100000">
                <a:srgbClr val="4F81BD">
                  <a:shade val="94000"/>
                  <a:satMod val="135000"/>
                </a:srgb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TextBox 29"/>
          <p:cNvSpPr txBox="1"/>
          <p:nvPr/>
        </p:nvSpPr>
        <p:spPr>
          <a:xfrm>
            <a:off x="166844" y="1616068"/>
            <a:ext cx="11743530" cy="259045"/>
          </a:xfrm>
          <a:prstGeom prst="rect">
            <a:avLst/>
          </a:prstGeom>
          <a:noFill/>
        </p:spPr>
        <p:txBody>
          <a:bodyPr wrap="square" rtlCol="0">
            <a:spAutoFit/>
          </a:bodyPr>
          <a:lstStyle/>
          <a:p>
            <a:pPr defTabSz="1219170">
              <a:lnSpc>
                <a:spcPts val="1333"/>
              </a:lnSpc>
            </a:pPr>
            <a:r>
              <a:rPr lang="id-ID" sz="2000" b="1" kern="0" dirty="0">
                <a:solidFill>
                  <a:srgbClr val="C00000"/>
                </a:solidFill>
                <a:latin typeface="Arial" panose="020B0604020202020204" pitchFamily="34" charset="0"/>
                <a:cs typeface="Arial" panose="020B0604020202020204" pitchFamily="34" charset="0"/>
              </a:rPr>
              <a:t>PERAN SPESIFIK</a:t>
            </a:r>
            <a:endParaRPr lang="en-US" sz="2000" b="1" kern="0" dirty="0">
              <a:solidFill>
                <a:srgbClr val="C00000"/>
              </a:solidFill>
              <a:latin typeface="Arial" panose="020B0604020202020204" pitchFamily="34" charset="0"/>
              <a:cs typeface="Arial" panose="020B0604020202020204" pitchFamily="34" charset="0"/>
            </a:endParaRPr>
          </a:p>
        </p:txBody>
      </p:sp>
      <p:sp>
        <p:nvSpPr>
          <p:cNvPr id="31" name="TextBox 30"/>
          <p:cNvSpPr txBox="1"/>
          <p:nvPr/>
        </p:nvSpPr>
        <p:spPr>
          <a:xfrm>
            <a:off x="194174" y="5441936"/>
            <a:ext cx="11743530" cy="268407"/>
          </a:xfrm>
          <a:prstGeom prst="rect">
            <a:avLst/>
          </a:prstGeom>
          <a:noFill/>
        </p:spPr>
        <p:txBody>
          <a:bodyPr wrap="square" rtlCol="0">
            <a:spAutoFit/>
          </a:bodyPr>
          <a:lstStyle>
            <a:defPPr>
              <a:defRPr lang="id-ID"/>
            </a:defPPr>
            <a:lvl1pPr defTabSz="1219170">
              <a:lnSpc>
                <a:spcPts val="1333"/>
              </a:lnSpc>
              <a:defRPr sz="1400" b="1" kern="0">
                <a:solidFill>
                  <a:srgbClr val="C00000"/>
                </a:solidFill>
                <a:latin typeface="Arial Narrow" panose="020B0606020202030204" pitchFamily="34" charset="0"/>
                <a:cs typeface="Arial" panose="020B0604020202020204" pitchFamily="34" charset="0"/>
              </a:defRPr>
            </a:lvl1pPr>
          </a:lstStyle>
          <a:p>
            <a:pPr marL="0" marR="0" lvl="0" indent="0" defTabSz="1219170" eaLnBrk="1" fontAlgn="auto" latinLnBrk="0" hangingPunct="1">
              <a:lnSpc>
                <a:spcPts val="1333"/>
              </a:lnSpc>
              <a:spcBef>
                <a:spcPts val="0"/>
              </a:spcBef>
              <a:spcAft>
                <a:spcPts val="0"/>
              </a:spcAft>
              <a:buClrTx/>
              <a:buSzTx/>
              <a:buFontTx/>
              <a:buNone/>
              <a:tabLst/>
              <a:defRPr/>
            </a:pPr>
            <a:r>
              <a:rPr kumimoji="0" lang="id-ID" sz="1800" b="1" i="0" u="none" strike="noStrike" kern="0" cap="none" spc="0" normalizeH="0" baseline="0" noProof="0" dirty="0">
                <a:ln>
                  <a:noFill/>
                </a:ln>
                <a:solidFill>
                  <a:srgbClr val="C00000"/>
                </a:solidFill>
                <a:effectLst/>
                <a:uLnTx/>
                <a:uFillTx/>
                <a:latin typeface="Arial Narrow" panose="020B0606020202030204" pitchFamily="34" charset="0"/>
                <a:cs typeface="Arial" panose="020B0604020202020204" pitchFamily="34" charset="0"/>
              </a:rPr>
              <a:t>3. DIRE (DANA INVESTASI REAL ESTATE)</a:t>
            </a:r>
            <a:endParaRPr kumimoji="0" lang="en-US" sz="1800" b="1" i="0" u="none" strike="noStrike" kern="0" cap="none" spc="0" normalizeH="0" baseline="0" noProof="0" dirty="0">
              <a:ln>
                <a:noFill/>
              </a:ln>
              <a:solidFill>
                <a:srgbClr val="C00000"/>
              </a:solidFill>
              <a:effectLst/>
              <a:uLnTx/>
              <a:uFillTx/>
              <a:latin typeface="Arial Narrow" panose="020B0606020202030204" pitchFamily="34" charset="0"/>
              <a:cs typeface="Arial" panose="020B0604020202020204" pitchFamily="34" charset="0"/>
            </a:endParaRPr>
          </a:p>
        </p:txBody>
      </p:sp>
      <p:sp>
        <p:nvSpPr>
          <p:cNvPr id="32" name="Rectangle 31"/>
          <p:cNvSpPr/>
          <p:nvPr/>
        </p:nvSpPr>
        <p:spPr>
          <a:xfrm>
            <a:off x="418946" y="5737315"/>
            <a:ext cx="11918952" cy="646331"/>
          </a:xfrm>
          <a:prstGeom prst="rect">
            <a:avLst/>
          </a:prstGeom>
        </p:spPr>
        <p:txBody>
          <a:bodyPr wrap="square">
            <a:spAutoFit/>
          </a:bodyPr>
          <a:lstStyle/>
          <a:p>
            <a:pPr marL="180975" indent="-180975">
              <a:buFont typeface="Arial" panose="020B0604020202020204" pitchFamily="34" charset="0"/>
              <a:buChar char="•"/>
            </a:pPr>
            <a:r>
              <a:rPr lang="sv-SE" b="1">
                <a:latin typeface="Arial Narrow" panose="020B0606020202030204" pitchFamily="34" charset="0"/>
              </a:rPr>
              <a:t>Penerbitan perda bagi daerah untuk mendukung pelaksanaan dire di daerahnya.</a:t>
            </a:r>
            <a:endParaRPr lang="id-ID" b="1">
              <a:latin typeface="Arial Narrow" panose="020B0606020202030204" pitchFamily="34" charset="0"/>
            </a:endParaRPr>
          </a:p>
          <a:p>
            <a:pPr marL="180975" indent="-180975">
              <a:buFont typeface="Arial" panose="020B0604020202020204" pitchFamily="34" charset="0"/>
              <a:buChar char="•"/>
            </a:pPr>
            <a:r>
              <a:rPr lang="id-ID" b="1">
                <a:latin typeface="Arial Narrow" panose="020B0606020202030204" pitchFamily="34" charset="0"/>
              </a:rPr>
              <a:t>Sosialisasi</a:t>
            </a:r>
            <a:endParaRPr lang="id-ID" b="1" dirty="0">
              <a:latin typeface="Arial Narrow" panose="020B0606020202030204" pitchFamily="34" charset="0"/>
            </a:endParaRPr>
          </a:p>
        </p:txBody>
      </p:sp>
    </p:spTree>
    <p:extLst>
      <p:ext uri="{BB962C8B-B14F-4D97-AF65-F5344CB8AC3E}">
        <p14:creationId xmlns:p14="http://schemas.microsoft.com/office/powerpoint/2010/main" xmlns="" val="228337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4009" y="-170710"/>
            <a:ext cx="1697640" cy="16173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32</a:t>
            </a:fld>
            <a:endParaRPr lang="id-ID" dirty="0"/>
          </a:p>
        </p:txBody>
      </p:sp>
      <p:sp>
        <p:nvSpPr>
          <p:cNvPr id="17" name="TextBox 16"/>
          <p:cNvSpPr txBox="1"/>
          <p:nvPr/>
        </p:nvSpPr>
        <p:spPr>
          <a:xfrm>
            <a:off x="186658" y="2000138"/>
            <a:ext cx="11581497" cy="262829"/>
          </a:xfrm>
          <a:prstGeom prst="rect">
            <a:avLst/>
          </a:prstGeom>
          <a:noFill/>
        </p:spPr>
        <p:txBody>
          <a:bodyPr wrap="square" rtlCol="0">
            <a:spAutoFit/>
          </a:bodyPr>
          <a:lstStyle/>
          <a:p>
            <a:pPr defTabSz="1219170">
              <a:lnSpc>
                <a:spcPts val="1333"/>
              </a:lnSpc>
            </a:pPr>
            <a:r>
              <a:rPr lang="id-ID" sz="1600" b="1" kern="0" dirty="0">
                <a:solidFill>
                  <a:srgbClr val="C00000"/>
                </a:solidFill>
                <a:latin typeface="Arial Narrow" panose="020B0606020202030204" pitchFamily="34" charset="0"/>
                <a:cs typeface="Arial" panose="020B0604020202020204" pitchFamily="34" charset="0"/>
              </a:rPr>
              <a:t>3. PERBAIKAN PERINGKAT </a:t>
            </a:r>
            <a:r>
              <a:rPr lang="id-ID" sz="1600" b="1" i="1" kern="0" dirty="0">
                <a:solidFill>
                  <a:srgbClr val="C00000"/>
                </a:solidFill>
                <a:latin typeface="Arial Narrow" panose="020B0606020202030204" pitchFamily="34" charset="0"/>
                <a:cs typeface="Arial" panose="020B0604020202020204" pitchFamily="34" charset="0"/>
              </a:rPr>
              <a:t>EASE OF DOING BUSINESS (EODB)</a:t>
            </a:r>
            <a:endParaRPr lang="en-US" sz="1600" b="1" i="1" kern="0" dirty="0">
              <a:solidFill>
                <a:srgbClr val="C00000"/>
              </a:solidFill>
              <a:latin typeface="Arial Narrow" panose="020B0606020202030204" pitchFamily="34" charset="0"/>
              <a:cs typeface="Arial" panose="020B0604020202020204" pitchFamily="34" charset="0"/>
            </a:endParaRPr>
          </a:p>
        </p:txBody>
      </p:sp>
      <p:sp>
        <p:nvSpPr>
          <p:cNvPr id="18" name="Rectangle 17"/>
          <p:cNvSpPr/>
          <p:nvPr/>
        </p:nvSpPr>
        <p:spPr>
          <a:xfrm>
            <a:off x="412774" y="2280575"/>
            <a:ext cx="11232983" cy="923330"/>
          </a:xfrm>
          <a:prstGeom prst="rect">
            <a:avLst/>
          </a:prstGeom>
        </p:spPr>
        <p:txBody>
          <a:bodyPr wrap="square">
            <a:spAutoFit/>
          </a:bodyPr>
          <a:lstStyle/>
          <a:p>
            <a:pPr marL="180975" indent="-180975">
              <a:buFont typeface="Arial" panose="020B0604020202020204" pitchFamily="34" charset="0"/>
              <a:buChar char="•"/>
            </a:pPr>
            <a:r>
              <a:rPr lang="id-ID" b="1">
                <a:latin typeface="Arial Narrow" panose="020B0606020202030204" pitchFamily="34" charset="0"/>
              </a:rPr>
              <a:t>Memberikan reformasi pelayanan untuk memudahkan pendirian usaha baru sesuai dengan 10 indikator kemudahan berusaha.</a:t>
            </a:r>
          </a:p>
          <a:p>
            <a:pPr marL="180975" indent="-180975">
              <a:buFont typeface="Arial" panose="020B0604020202020204" pitchFamily="34" charset="0"/>
              <a:buChar char="•"/>
            </a:pPr>
            <a:r>
              <a:rPr lang="id-ID" b="1">
                <a:latin typeface="Arial Narrow" panose="020B0606020202030204" pitchFamily="34" charset="0"/>
              </a:rPr>
              <a:t>Penerbitan perda yang mendukung/terkait dengan perbaikan </a:t>
            </a:r>
            <a:r>
              <a:rPr lang="en-US" b="1">
                <a:latin typeface="Arial Narrow" panose="020B0606020202030204" pitchFamily="34" charset="0"/>
              </a:rPr>
              <a:t>EODB</a:t>
            </a:r>
            <a:endParaRPr lang="id-ID" b="1">
              <a:latin typeface="Arial Narrow" panose="020B0606020202030204" pitchFamily="34" charset="0"/>
            </a:endParaRPr>
          </a:p>
        </p:txBody>
      </p:sp>
      <p:sp>
        <p:nvSpPr>
          <p:cNvPr id="19" name="Rectangle 18"/>
          <p:cNvSpPr/>
          <p:nvPr/>
        </p:nvSpPr>
        <p:spPr>
          <a:xfrm>
            <a:off x="186658" y="3359378"/>
            <a:ext cx="6329804" cy="262701"/>
          </a:xfrm>
          <a:prstGeom prst="rect">
            <a:avLst/>
          </a:prstGeom>
          <a:noFill/>
        </p:spPr>
        <p:txBody>
          <a:bodyPr wrap="square" rtlCol="0">
            <a:spAutoFit/>
          </a:bodyPr>
          <a:lstStyle/>
          <a:p>
            <a:pPr defTabSz="1219170">
              <a:lnSpc>
                <a:spcPts val="1333"/>
              </a:lnSpc>
            </a:pPr>
            <a:r>
              <a:rPr lang="id-ID" sz="1600" b="1" kern="0" dirty="0">
                <a:solidFill>
                  <a:srgbClr val="C00000"/>
                </a:solidFill>
                <a:latin typeface="Arial Narrow" panose="020B0606020202030204" pitchFamily="34" charset="0"/>
                <a:cs typeface="Arial" panose="020B0604020202020204" pitchFamily="34" charset="0"/>
              </a:rPr>
              <a:t>4. PERBAIKAN IKLIM INVESTASI</a:t>
            </a:r>
          </a:p>
        </p:txBody>
      </p:sp>
      <p:sp>
        <p:nvSpPr>
          <p:cNvPr id="20" name="Rectangle 19"/>
          <p:cNvSpPr/>
          <p:nvPr/>
        </p:nvSpPr>
        <p:spPr>
          <a:xfrm>
            <a:off x="389416" y="3683725"/>
            <a:ext cx="11232983" cy="2031325"/>
          </a:xfrm>
          <a:prstGeom prst="rect">
            <a:avLst/>
          </a:prstGeom>
        </p:spPr>
        <p:txBody>
          <a:bodyPr wrap="square">
            <a:spAutoFit/>
          </a:bodyPr>
          <a:lstStyle/>
          <a:p>
            <a:pPr marL="180975" indent="-180975">
              <a:buFont typeface="Arial" panose="020B0604020202020204" pitchFamily="34" charset="0"/>
              <a:buChar char="•"/>
            </a:pPr>
            <a:r>
              <a:rPr lang="id-ID" b="1">
                <a:latin typeface="Arial Narrow" panose="020B0606020202030204" pitchFamily="34" charset="0"/>
              </a:rPr>
              <a:t>Penetapan </a:t>
            </a:r>
            <a:r>
              <a:rPr lang="en-US" b="1">
                <a:latin typeface="Arial Narrow" panose="020B0606020202030204" pitchFamily="34" charset="0"/>
              </a:rPr>
              <a:t>upah minimum</a:t>
            </a:r>
            <a:r>
              <a:rPr lang="id-ID" b="1">
                <a:latin typeface="Arial Narrow" panose="020B0606020202030204" pitchFamily="34" charset="0"/>
              </a:rPr>
              <a:t> yang </a:t>
            </a:r>
            <a:r>
              <a:rPr lang="id-ID" b="1" i="1">
                <a:latin typeface="Arial Narrow" panose="020B0606020202030204" pitchFamily="34" charset="0"/>
              </a:rPr>
              <a:t>fair</a:t>
            </a:r>
            <a:r>
              <a:rPr lang="id-ID" b="1">
                <a:latin typeface="Arial Narrow" panose="020B0606020202030204" pitchFamily="34" charset="0"/>
              </a:rPr>
              <a:t>, lebih pasti dan berkesinambungan </a:t>
            </a:r>
            <a:endParaRPr lang="en-US" b="1">
              <a:latin typeface="Arial Narrow" panose="020B0606020202030204" pitchFamily="34" charset="0"/>
            </a:endParaRPr>
          </a:p>
          <a:p>
            <a:pPr marL="180975" indent="-180975">
              <a:buFont typeface="Arial" panose="020B0604020202020204" pitchFamily="34" charset="0"/>
              <a:buChar char="•"/>
            </a:pPr>
            <a:r>
              <a:rPr lang="id-ID" b="1">
                <a:latin typeface="Arial Narrow" panose="020B0606020202030204" pitchFamily="34" charset="0"/>
              </a:rPr>
              <a:t>Pemberian insentif pajak daerah atas pajak-pajak yang dipungut oleh pemda (berdasarkan </a:t>
            </a:r>
            <a:r>
              <a:rPr lang="en-US" b="1">
                <a:latin typeface="Arial Narrow" panose="020B0606020202030204" pitchFamily="34" charset="0"/>
              </a:rPr>
              <a:t>UU</a:t>
            </a:r>
            <a:r>
              <a:rPr lang="id-ID" b="1">
                <a:latin typeface="Arial Narrow" panose="020B0606020202030204" pitchFamily="34" charset="0"/>
              </a:rPr>
              <a:t> no.28 tahun 2009 : pajak hotel, restoran, hiburan, reklame, penerangan jalan, parkir, sarang burung walet, </a:t>
            </a:r>
            <a:r>
              <a:rPr lang="en-US" b="1">
                <a:latin typeface="Arial Narrow" panose="020B0606020202030204" pitchFamily="34" charset="0"/>
              </a:rPr>
              <a:t>PBB</a:t>
            </a:r>
            <a:r>
              <a:rPr lang="id-ID" b="1">
                <a:latin typeface="Arial Narrow" panose="020B0606020202030204" pitchFamily="34" charset="0"/>
              </a:rPr>
              <a:t> perdesaan dan perkotaan, </a:t>
            </a:r>
            <a:r>
              <a:rPr lang="en-US" b="1">
                <a:latin typeface="Arial Narrow" panose="020B0606020202030204" pitchFamily="34" charset="0"/>
              </a:rPr>
              <a:t>BPHTB</a:t>
            </a:r>
            <a:r>
              <a:rPr lang="id-ID" b="1">
                <a:latin typeface="Arial Narrow" panose="020B0606020202030204" pitchFamily="34" charset="0"/>
              </a:rPr>
              <a:t>)</a:t>
            </a:r>
          </a:p>
          <a:p>
            <a:pPr marL="180975" indent="-180975">
              <a:buFont typeface="Arial" panose="020B0604020202020204" pitchFamily="34" charset="0"/>
              <a:buChar char="•"/>
            </a:pPr>
            <a:r>
              <a:rPr lang="id-ID" b="1">
                <a:latin typeface="Arial Narrow" panose="020B0606020202030204" pitchFamily="34" charset="0"/>
              </a:rPr>
              <a:t>Selain menerbitkan perda-perda ramah investasi, </a:t>
            </a:r>
          </a:p>
          <a:p>
            <a:pPr marL="180975" indent="-180975">
              <a:buFont typeface="Arial" panose="020B0604020202020204" pitchFamily="34" charset="0"/>
              <a:buChar char="•"/>
            </a:pPr>
            <a:r>
              <a:rPr lang="id-ID" b="1">
                <a:latin typeface="Arial Narrow" panose="020B0606020202030204" pitchFamily="34" charset="0"/>
              </a:rPr>
              <a:t>Menyiapkan fasilitas dan aparatur yang kompeten menyambut datangnya investasi ke daerah. </a:t>
            </a:r>
          </a:p>
          <a:p>
            <a:pPr marL="180975" indent="-180975">
              <a:buFont typeface="Arial" panose="020B0604020202020204" pitchFamily="34" charset="0"/>
              <a:buChar char="•"/>
            </a:pPr>
            <a:r>
              <a:rPr lang="id-ID" b="1">
                <a:latin typeface="Arial Narrow" panose="020B0606020202030204" pitchFamily="34" charset="0"/>
              </a:rPr>
              <a:t>Pembuatan perencanaan-perencanaan investasi, seperti potensi yang ingin dikembangkan, peta jalan untuk berinvestasi bagi potensi daerah,  sehingga investor memiliki pemahaman yang jelas atas peluang peluang investasi di daerah</a:t>
            </a:r>
            <a:endParaRPr lang="id-ID" b="1" dirty="0">
              <a:latin typeface="Arial Narrow" panose="020B0606020202030204" pitchFamily="34" charset="0"/>
            </a:endParaRPr>
          </a:p>
        </p:txBody>
      </p:sp>
      <p:sp>
        <p:nvSpPr>
          <p:cNvPr id="21" name="Rectangle 20"/>
          <p:cNvSpPr/>
          <p:nvPr/>
        </p:nvSpPr>
        <p:spPr>
          <a:xfrm>
            <a:off x="139514" y="1364290"/>
            <a:ext cx="11311203" cy="355474"/>
          </a:xfrm>
          <a:prstGeom prst="rect">
            <a:avLst/>
          </a:prstGeom>
          <a:gradFill flip="none" rotWithShape="1">
            <a:gsLst>
              <a:gs pos="0">
                <a:schemeClr val="accent1">
                  <a:shade val="51000"/>
                  <a:satMod val="130000"/>
                  <a:alpha val="30000"/>
                </a:schemeClr>
              </a:gs>
              <a:gs pos="80000">
                <a:schemeClr val="accent1">
                  <a:shade val="93000"/>
                  <a:satMod val="130000"/>
                </a:schemeClr>
              </a:gs>
              <a:gs pos="100000">
                <a:schemeClr val="accent1">
                  <a:shade val="94000"/>
                  <a:satMod val="135000"/>
                </a:schemeClr>
              </a:gs>
            </a:gsLst>
            <a:lin ang="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2000"/>
          </a:p>
        </p:txBody>
      </p:sp>
      <p:sp>
        <p:nvSpPr>
          <p:cNvPr id="22" name="TextBox 21"/>
          <p:cNvSpPr txBox="1"/>
          <p:nvPr/>
        </p:nvSpPr>
        <p:spPr>
          <a:xfrm>
            <a:off x="166843" y="1449818"/>
            <a:ext cx="11581497" cy="259045"/>
          </a:xfrm>
          <a:prstGeom prst="rect">
            <a:avLst/>
          </a:prstGeom>
          <a:noFill/>
        </p:spPr>
        <p:txBody>
          <a:bodyPr wrap="square" rtlCol="0">
            <a:spAutoFit/>
          </a:bodyPr>
          <a:lstStyle/>
          <a:p>
            <a:pPr defTabSz="1219170">
              <a:lnSpc>
                <a:spcPts val="1333"/>
              </a:lnSpc>
            </a:pPr>
            <a:r>
              <a:rPr lang="id-ID" b="1" kern="0" dirty="0">
                <a:solidFill>
                  <a:srgbClr val="C00000"/>
                </a:solidFill>
                <a:latin typeface="Arial" panose="020B0604020202020204" pitchFamily="34" charset="0"/>
                <a:cs typeface="Arial" panose="020B0604020202020204" pitchFamily="34" charset="0"/>
              </a:rPr>
              <a:t>PERAN SPESIFIK (2)</a:t>
            </a:r>
            <a:endParaRPr lang="en-US" b="1" kern="0" dirty="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307975" y="5874051"/>
            <a:ext cx="6329804" cy="262701"/>
          </a:xfrm>
          <a:prstGeom prst="rect">
            <a:avLst/>
          </a:prstGeom>
          <a:noFill/>
        </p:spPr>
        <p:txBody>
          <a:bodyPr wrap="square" rtlCol="0">
            <a:spAutoFit/>
          </a:bodyPr>
          <a:lstStyle/>
          <a:p>
            <a:pPr defTabSz="1219170">
              <a:lnSpc>
                <a:spcPts val="1333"/>
              </a:lnSpc>
            </a:pPr>
            <a:r>
              <a:rPr lang="id-ID" sz="1600" b="1" kern="0" dirty="0">
                <a:solidFill>
                  <a:srgbClr val="C00000"/>
                </a:solidFill>
                <a:latin typeface="Arial Narrow" panose="020B0606020202030204" pitchFamily="34" charset="0"/>
                <a:cs typeface="Arial" panose="020B0604020202020204" pitchFamily="34" charset="0"/>
              </a:rPr>
              <a:t>5. </a:t>
            </a:r>
            <a:r>
              <a:rPr lang="en-US" sz="1600" b="1" kern="0" dirty="0">
                <a:solidFill>
                  <a:srgbClr val="C00000"/>
                </a:solidFill>
                <a:latin typeface="Arial Narrow" panose="020B0606020202030204" pitchFamily="34" charset="0"/>
                <a:cs typeface="Arial" panose="020B0604020202020204" pitchFamily="34" charset="0"/>
              </a:rPr>
              <a:t>KEBIJAKAN SATU PETA </a:t>
            </a:r>
          </a:p>
        </p:txBody>
      </p:sp>
      <p:sp>
        <p:nvSpPr>
          <p:cNvPr id="24" name="Rectangle 23"/>
          <p:cNvSpPr/>
          <p:nvPr/>
        </p:nvSpPr>
        <p:spPr>
          <a:xfrm>
            <a:off x="492377" y="6136752"/>
            <a:ext cx="8860434" cy="369332"/>
          </a:xfrm>
          <a:prstGeom prst="rect">
            <a:avLst/>
          </a:prstGeom>
        </p:spPr>
        <p:txBody>
          <a:bodyPr wrap="square">
            <a:spAutoFit/>
          </a:bodyPr>
          <a:lstStyle/>
          <a:p>
            <a:r>
              <a:rPr lang="en-US" b="1">
                <a:latin typeface="Arial Narrow" panose="020B0606020202030204" pitchFamily="34" charset="0"/>
              </a:rPr>
              <a:t>Penyiapan IGD (informasi geospasial dasar) dan/atau IGT</a:t>
            </a:r>
            <a:endParaRPr lang="en-US" b="1" dirty="0">
              <a:latin typeface="Arial Narrow" panose="020B0606020202030204" pitchFamily="34" charset="0"/>
            </a:endParaRPr>
          </a:p>
        </p:txBody>
      </p:sp>
      <p:sp>
        <p:nvSpPr>
          <p:cNvPr id="25" name="Rectangle 24"/>
          <p:cNvSpPr/>
          <p:nvPr/>
        </p:nvSpPr>
        <p:spPr>
          <a:xfrm>
            <a:off x="139514" y="401398"/>
            <a:ext cx="11543373" cy="523220"/>
          </a:xfrm>
          <a:prstGeom prst="rect">
            <a:avLst/>
          </a:prstGeom>
        </p:spPr>
        <p:txBody>
          <a:bodyPr wrap="square">
            <a:spAutoFit/>
          </a:bodyPr>
          <a:lstStyle/>
          <a:p>
            <a:pPr algn="r"/>
            <a:r>
              <a:rPr lang="en-US" sz="2800" b="1" dirty="0">
                <a:solidFill>
                  <a:srgbClr val="C00000"/>
                </a:solidFill>
              </a:rPr>
              <a:t>PERAN </a:t>
            </a:r>
            <a:r>
              <a:rPr lang="id-ID" sz="2800" b="1" dirty="0">
                <a:solidFill>
                  <a:srgbClr val="C00000"/>
                </a:solidFill>
              </a:rPr>
              <a:t>STRATEGIS </a:t>
            </a:r>
            <a:r>
              <a:rPr lang="en-US" sz="2800" b="1" dirty="0">
                <a:solidFill>
                  <a:srgbClr val="C00000"/>
                </a:solidFill>
              </a:rPr>
              <a:t>PEMERINTAH DAERAH </a:t>
            </a:r>
            <a:r>
              <a:rPr lang="id-ID" sz="2800" b="1" dirty="0">
                <a:solidFill>
                  <a:srgbClr val="C00000"/>
                </a:solidFill>
              </a:rPr>
              <a:t>UNTUK </a:t>
            </a:r>
            <a:r>
              <a:rPr lang="en-US" sz="2800" b="1" dirty="0">
                <a:solidFill>
                  <a:srgbClr val="C00000"/>
                </a:solidFill>
              </a:rPr>
              <a:t>MENSUKSESKAN </a:t>
            </a:r>
            <a:r>
              <a:rPr lang="id-ID" sz="2800" b="1" dirty="0">
                <a:solidFill>
                  <a:srgbClr val="C00000"/>
                </a:solidFill>
              </a:rPr>
              <a:t>PKE</a:t>
            </a:r>
            <a:endParaRPr lang="id-ID" sz="2400" b="1" dirty="0">
              <a:solidFill>
                <a:srgbClr val="C00000"/>
              </a:solidFill>
            </a:endParaRPr>
          </a:p>
        </p:txBody>
      </p:sp>
    </p:spTree>
    <p:extLst>
      <p:ext uri="{BB962C8B-B14F-4D97-AF65-F5344CB8AC3E}">
        <p14:creationId xmlns:p14="http://schemas.microsoft.com/office/powerpoint/2010/main" xmlns="" val="304893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5575"/>
            <a:ext cx="1537149" cy="146447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60375" y="202039"/>
            <a:ext cx="9917477" cy="830997"/>
          </a:xfrm>
          <a:prstGeom prst="rect">
            <a:avLst/>
          </a:prstGeom>
        </p:spPr>
        <p:txBody>
          <a:bodyPr wrap="square">
            <a:spAutoFit/>
          </a:bodyPr>
          <a:lstStyle/>
          <a:p>
            <a:r>
              <a:rPr lang="en-US" sz="2400" b="1" dirty="0">
                <a:solidFill>
                  <a:srgbClr val="C00000"/>
                </a:solidFill>
              </a:rPr>
              <a:t>PERAN </a:t>
            </a:r>
            <a:r>
              <a:rPr lang="id-ID" sz="2400" b="1" dirty="0">
                <a:solidFill>
                  <a:srgbClr val="C00000"/>
                </a:solidFill>
              </a:rPr>
              <a:t>STRATEGIS </a:t>
            </a:r>
            <a:r>
              <a:rPr lang="en-US" sz="2400" b="1" dirty="0">
                <a:solidFill>
                  <a:srgbClr val="C00000"/>
                </a:solidFill>
              </a:rPr>
              <a:t>PEMERINTAH DAERAH </a:t>
            </a:r>
            <a:endParaRPr lang="id-ID" sz="2400" b="1" dirty="0">
              <a:solidFill>
                <a:srgbClr val="C00000"/>
              </a:solidFill>
            </a:endParaRPr>
          </a:p>
          <a:p>
            <a:r>
              <a:rPr lang="id-ID" sz="2400" b="1" dirty="0">
                <a:solidFill>
                  <a:srgbClr val="C00000"/>
                </a:solidFill>
              </a:rPr>
              <a:t>UNTUK </a:t>
            </a:r>
            <a:r>
              <a:rPr lang="en-US" sz="2400" b="1" dirty="0">
                <a:solidFill>
                  <a:srgbClr val="C00000"/>
                </a:solidFill>
              </a:rPr>
              <a:t>MENSUKSESKAN PROYEK STRATEGIS NASIONAL</a:t>
            </a:r>
            <a:endParaRPr lang="id-ID" sz="2400" b="1" dirty="0">
              <a:solidFill>
                <a:srgbClr val="C00000"/>
              </a:solidFill>
            </a:endParaRPr>
          </a:p>
        </p:txBody>
      </p:sp>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33</a:t>
            </a:fld>
            <a:endParaRPr lang="id-ID" dirty="0"/>
          </a:p>
        </p:txBody>
      </p:sp>
      <p:graphicFrame>
        <p:nvGraphicFramePr>
          <p:cNvPr id="7" name="Table 6"/>
          <p:cNvGraphicFramePr>
            <a:graphicFrameLocks noGrp="1"/>
          </p:cNvGraphicFramePr>
          <p:nvPr>
            <p:extLst>
              <p:ext uri="{D42A27DB-BD31-4B8C-83A1-F6EECF244321}">
                <p14:modId xmlns:p14="http://schemas.microsoft.com/office/powerpoint/2010/main" xmlns="" val="1993429453"/>
              </p:ext>
            </p:extLst>
          </p:nvPr>
        </p:nvGraphicFramePr>
        <p:xfrm>
          <a:off x="307975" y="2941115"/>
          <a:ext cx="11606522" cy="3748293"/>
        </p:xfrm>
        <a:graphic>
          <a:graphicData uri="http://schemas.openxmlformats.org/drawingml/2006/table">
            <a:tbl>
              <a:tblPr firstRow="1" bandRow="1">
                <a:tableStyleId>{5940675A-B579-460E-94D1-54222C63F5DA}</a:tableStyleId>
              </a:tblPr>
              <a:tblGrid>
                <a:gridCol w="732783">
                  <a:extLst>
                    <a:ext uri="{9D8B030D-6E8A-4147-A177-3AD203B41FA5}">
                      <a16:colId xmlns:a16="http://schemas.microsoft.com/office/drawing/2014/main" xmlns="" val="20000"/>
                    </a:ext>
                  </a:extLst>
                </a:gridCol>
                <a:gridCol w="1373830">
                  <a:extLst>
                    <a:ext uri="{9D8B030D-6E8A-4147-A177-3AD203B41FA5}">
                      <a16:colId xmlns:a16="http://schemas.microsoft.com/office/drawing/2014/main" xmlns="" val="20001"/>
                    </a:ext>
                  </a:extLst>
                </a:gridCol>
                <a:gridCol w="9499909">
                  <a:extLst>
                    <a:ext uri="{9D8B030D-6E8A-4147-A177-3AD203B41FA5}">
                      <a16:colId xmlns:a16="http://schemas.microsoft.com/office/drawing/2014/main" xmlns="" val="20002"/>
                    </a:ext>
                  </a:extLst>
                </a:gridCol>
              </a:tblGrid>
              <a:tr h="502173">
                <a:tc>
                  <a:txBody>
                    <a:bodyPr/>
                    <a:lstStyle/>
                    <a:p>
                      <a:pPr algn="ctr"/>
                      <a:r>
                        <a:rPr lang="en-US" sz="1600" b="1" dirty="0">
                          <a:latin typeface="+mn-lt"/>
                        </a:rPr>
                        <a:t>NO</a:t>
                      </a:r>
                    </a:p>
                  </a:txBody>
                  <a:tcPr anchor="ctr">
                    <a:solidFill>
                      <a:schemeClr val="accent1">
                        <a:lumMod val="40000"/>
                        <a:lumOff val="60000"/>
                      </a:schemeClr>
                    </a:solidFill>
                  </a:tcPr>
                </a:tc>
                <a:tc>
                  <a:txBody>
                    <a:bodyPr/>
                    <a:lstStyle/>
                    <a:p>
                      <a:pPr algn="ctr"/>
                      <a:r>
                        <a:rPr lang="en-US" sz="1600" b="1" dirty="0">
                          <a:latin typeface="+mn-lt"/>
                        </a:rPr>
                        <a:t>KETERANGAN</a:t>
                      </a:r>
                    </a:p>
                  </a:txBody>
                  <a:tcPr anchor="ctr">
                    <a:solidFill>
                      <a:schemeClr val="accent1">
                        <a:lumMod val="40000"/>
                        <a:lumOff val="60000"/>
                      </a:schemeClr>
                    </a:solidFill>
                  </a:tcPr>
                </a:tc>
                <a:tc>
                  <a:txBody>
                    <a:bodyPr/>
                    <a:lstStyle/>
                    <a:p>
                      <a:pPr algn="ctr"/>
                      <a:r>
                        <a:rPr lang="en-US" sz="1600" b="1" dirty="0">
                          <a:latin typeface="+mn-lt"/>
                        </a:rPr>
                        <a:t>PERAN </a:t>
                      </a:r>
                      <a:r>
                        <a:rPr lang="id-ID" sz="1600" b="1" dirty="0">
                          <a:latin typeface="+mn-lt"/>
                        </a:rPr>
                        <a:t>PEMERINTAH </a:t>
                      </a:r>
                      <a:r>
                        <a:rPr lang="en-US" sz="1600" b="1" dirty="0">
                          <a:latin typeface="+mn-lt"/>
                        </a:rPr>
                        <a:t>DAERAH</a:t>
                      </a:r>
                    </a:p>
                  </a:txBody>
                  <a:tcPr anchor="ctr">
                    <a:solidFill>
                      <a:schemeClr val="accent1">
                        <a:lumMod val="40000"/>
                        <a:lumOff val="60000"/>
                      </a:schemeClr>
                    </a:solidFill>
                  </a:tcPr>
                </a:tc>
                <a:extLst>
                  <a:ext uri="{0D108BD9-81ED-4DB2-BD59-A6C34878D82A}">
                    <a16:rowId xmlns:a16="http://schemas.microsoft.com/office/drawing/2014/main" xmlns="" val="10000"/>
                  </a:ext>
                </a:extLst>
              </a:tr>
              <a:tr h="370840">
                <a:tc>
                  <a:txBody>
                    <a:bodyPr/>
                    <a:lstStyle/>
                    <a:p>
                      <a:pPr algn="ctr"/>
                      <a:r>
                        <a:rPr lang="en-US" sz="1800" b="1" dirty="0">
                          <a:latin typeface="+mn-lt"/>
                        </a:rPr>
                        <a:t>1</a:t>
                      </a:r>
                    </a:p>
                  </a:txBody>
                  <a:tcPr anchor="ctr"/>
                </a:tc>
                <a:tc>
                  <a:txBody>
                    <a:bodyPr/>
                    <a:lstStyle/>
                    <a:p>
                      <a:pPr algn="ctr"/>
                      <a:r>
                        <a:rPr lang="en-US" sz="1800" b="1" dirty="0">
                          <a:latin typeface="+mn-lt"/>
                        </a:rPr>
                        <a:t>PERIZINAN</a:t>
                      </a:r>
                    </a:p>
                  </a:txBody>
                  <a:tcPr anchor="ct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1600" dirty="0" err="1"/>
                        <a:t>Gubernur</a:t>
                      </a:r>
                      <a:r>
                        <a:rPr lang="en-US" sz="1600" dirty="0"/>
                        <a:t> </a:t>
                      </a:r>
                      <a:r>
                        <a:rPr lang="en-US" sz="1600" dirty="0" err="1"/>
                        <a:t>atau</a:t>
                      </a:r>
                      <a:r>
                        <a:rPr lang="en-US" sz="1600" dirty="0"/>
                        <a:t> </a:t>
                      </a:r>
                      <a:r>
                        <a:rPr lang="en-US" sz="1600" dirty="0" err="1"/>
                        <a:t>bupati</a:t>
                      </a:r>
                      <a:r>
                        <a:rPr lang="en-US" sz="1600" dirty="0"/>
                        <a:t>/</a:t>
                      </a:r>
                      <a:r>
                        <a:rPr lang="en-US" sz="1600" dirty="0" err="1"/>
                        <a:t>walikota</a:t>
                      </a:r>
                      <a:r>
                        <a:rPr lang="en-US" sz="1600" dirty="0"/>
                        <a:t> </a:t>
                      </a:r>
                      <a:r>
                        <a:rPr lang="en-US" sz="1600" dirty="0" err="1"/>
                        <a:t>selaku</a:t>
                      </a:r>
                      <a:r>
                        <a:rPr lang="en-US" sz="1600" dirty="0"/>
                        <a:t> </a:t>
                      </a:r>
                      <a:r>
                        <a:rPr lang="en-US" sz="1600" dirty="0" err="1"/>
                        <a:t>Penanggung</a:t>
                      </a:r>
                      <a:r>
                        <a:rPr lang="en-US" sz="1600" dirty="0"/>
                        <a:t> </a:t>
                      </a:r>
                      <a:r>
                        <a:rPr lang="en-US" sz="1600" dirty="0" err="1"/>
                        <a:t>Jawab</a:t>
                      </a:r>
                      <a:r>
                        <a:rPr lang="en-US" sz="1600" dirty="0"/>
                        <a:t> </a:t>
                      </a:r>
                      <a:r>
                        <a:rPr lang="en-US" sz="1600" dirty="0" err="1"/>
                        <a:t>Proyek</a:t>
                      </a:r>
                      <a:r>
                        <a:rPr lang="en-US" sz="1600" dirty="0"/>
                        <a:t> </a:t>
                      </a:r>
                      <a:r>
                        <a:rPr lang="en-US" sz="1600" dirty="0" err="1"/>
                        <a:t>Strategis</a:t>
                      </a:r>
                      <a:r>
                        <a:rPr lang="en-US" sz="1600" dirty="0"/>
                        <a:t> </a:t>
                      </a:r>
                      <a:r>
                        <a:rPr lang="en-US" sz="1600" dirty="0" err="1"/>
                        <a:t>Nasional</a:t>
                      </a:r>
                      <a:r>
                        <a:rPr lang="en-US" sz="1600" dirty="0"/>
                        <a:t> di </a:t>
                      </a:r>
                      <a:r>
                        <a:rPr lang="en-US" sz="1600" dirty="0" err="1"/>
                        <a:t>daerah</a:t>
                      </a:r>
                      <a:r>
                        <a:rPr lang="en-US" sz="1600" dirty="0"/>
                        <a:t> </a:t>
                      </a:r>
                      <a:r>
                        <a:rPr lang="en-US" sz="1600" dirty="0" err="1"/>
                        <a:t>memberikan</a:t>
                      </a:r>
                      <a:r>
                        <a:rPr lang="en-US" sz="1600" dirty="0"/>
                        <a:t> </a:t>
                      </a:r>
                      <a:r>
                        <a:rPr lang="en-US" sz="1600" dirty="0" err="1"/>
                        <a:t>perizinan</a:t>
                      </a:r>
                      <a:r>
                        <a:rPr lang="en-US" sz="1600" dirty="0"/>
                        <a:t> </a:t>
                      </a:r>
                      <a:r>
                        <a:rPr lang="en-US" sz="1600" dirty="0" err="1"/>
                        <a:t>dan</a:t>
                      </a:r>
                      <a:r>
                        <a:rPr lang="en-US" sz="1600" dirty="0"/>
                        <a:t> </a:t>
                      </a:r>
                      <a:r>
                        <a:rPr lang="en-US" sz="1600" dirty="0" err="1"/>
                        <a:t>nonperizinan</a:t>
                      </a:r>
                      <a:r>
                        <a:rPr lang="en-US" sz="1600" dirty="0"/>
                        <a:t> yang </a:t>
                      </a:r>
                      <a:r>
                        <a:rPr lang="en-US" sz="1600" dirty="0" err="1"/>
                        <a:t>diperlukan</a:t>
                      </a:r>
                      <a:r>
                        <a:rPr lang="en-US" sz="1600" dirty="0"/>
                        <a:t> </a:t>
                      </a:r>
                      <a:r>
                        <a:rPr lang="en-US" sz="1600" dirty="0" err="1"/>
                        <a:t>untuk</a:t>
                      </a:r>
                      <a:r>
                        <a:rPr lang="en-US" sz="1600" dirty="0"/>
                        <a:t> </a:t>
                      </a:r>
                      <a:r>
                        <a:rPr lang="en-US" sz="1600" dirty="0" err="1"/>
                        <a:t>memulai</a:t>
                      </a:r>
                      <a:r>
                        <a:rPr lang="en-US" sz="1600" dirty="0"/>
                        <a:t> </a:t>
                      </a:r>
                      <a:r>
                        <a:rPr lang="en-US" sz="1600" dirty="0" err="1"/>
                        <a:t>pelaksanaan</a:t>
                      </a:r>
                      <a:r>
                        <a:rPr lang="en-US" sz="1600" dirty="0"/>
                        <a:t> </a:t>
                      </a:r>
                      <a:r>
                        <a:rPr lang="en-US" sz="1600" dirty="0" err="1"/>
                        <a:t>Proyek</a:t>
                      </a:r>
                      <a:r>
                        <a:rPr lang="en-US" sz="1600" dirty="0"/>
                        <a:t> </a:t>
                      </a:r>
                      <a:r>
                        <a:rPr lang="en-US" sz="1600" dirty="0" err="1"/>
                        <a:t>Strategis</a:t>
                      </a:r>
                      <a:r>
                        <a:rPr lang="en-US" sz="1600" dirty="0"/>
                        <a:t> </a:t>
                      </a:r>
                      <a:r>
                        <a:rPr lang="en-US" sz="1600" dirty="0" err="1"/>
                        <a:t>Nasional</a:t>
                      </a:r>
                      <a:r>
                        <a:rPr lang="en-US" sz="1600" dirty="0"/>
                        <a:t> </a:t>
                      </a:r>
                      <a:r>
                        <a:rPr lang="en-US" sz="1600" dirty="0" err="1"/>
                        <a:t>sesuai</a:t>
                      </a:r>
                      <a:r>
                        <a:rPr lang="en-US" sz="1600" dirty="0"/>
                        <a:t> </a:t>
                      </a:r>
                      <a:r>
                        <a:rPr lang="en-US" sz="1600" dirty="0" err="1"/>
                        <a:t>kewenangannya</a:t>
                      </a:r>
                      <a:r>
                        <a:rPr lang="en-US" sz="1600" dirty="0"/>
                        <a:t> </a:t>
                      </a:r>
                      <a:r>
                        <a:rPr lang="en-US" sz="1600" dirty="0" err="1"/>
                        <a:t>sejak</a:t>
                      </a:r>
                      <a:r>
                        <a:rPr lang="en-US" sz="1600" dirty="0"/>
                        <a:t> </a:t>
                      </a:r>
                      <a:r>
                        <a:rPr lang="en-US" sz="1600" dirty="0" err="1"/>
                        <a:t>diundangkannya</a:t>
                      </a:r>
                      <a:r>
                        <a:rPr lang="en-US" sz="1600" dirty="0"/>
                        <a:t> </a:t>
                      </a:r>
                      <a:r>
                        <a:rPr lang="en-US" sz="1600" dirty="0" err="1"/>
                        <a:t>Peraturan</a:t>
                      </a:r>
                      <a:r>
                        <a:rPr lang="en-US" sz="1600" dirty="0"/>
                        <a:t> </a:t>
                      </a:r>
                      <a:r>
                        <a:rPr lang="en-US" sz="1600" dirty="0" err="1"/>
                        <a:t>Presiden</a:t>
                      </a:r>
                      <a:r>
                        <a:rPr lang="en-US" sz="1600" dirty="0"/>
                        <a:t> </a:t>
                      </a:r>
                      <a:r>
                        <a:rPr lang="en-US" sz="1600" dirty="0" err="1"/>
                        <a:t>ini</a:t>
                      </a:r>
                      <a:r>
                        <a:rPr lang="en-US" sz="1600" dirty="0"/>
                        <a:t> </a:t>
                      </a:r>
                      <a:r>
                        <a:rPr lang="en-US" sz="1600" dirty="0">
                          <a:solidFill>
                            <a:schemeClr val="accent1">
                              <a:lumMod val="75000"/>
                            </a:schemeClr>
                          </a:solidFill>
                        </a:rPr>
                        <a:t>(</a:t>
                      </a:r>
                      <a:r>
                        <a:rPr lang="en-US" sz="1600" dirty="0" err="1">
                          <a:solidFill>
                            <a:schemeClr val="accent1">
                              <a:lumMod val="75000"/>
                            </a:schemeClr>
                          </a:solidFill>
                        </a:rPr>
                        <a:t>pasal</a:t>
                      </a:r>
                      <a:r>
                        <a:rPr lang="en-US" sz="1600" dirty="0">
                          <a:solidFill>
                            <a:schemeClr val="accent1">
                              <a:lumMod val="75000"/>
                            </a:schemeClr>
                          </a:solidFill>
                        </a:rPr>
                        <a:t> 5 </a:t>
                      </a:r>
                      <a:r>
                        <a:rPr lang="en-US" sz="1600" dirty="0" err="1">
                          <a:solidFill>
                            <a:schemeClr val="accent1">
                              <a:lumMod val="75000"/>
                            </a:schemeClr>
                          </a:solidFill>
                        </a:rPr>
                        <a:t>ayat</a:t>
                      </a:r>
                      <a:r>
                        <a:rPr lang="en-US" sz="1600" dirty="0">
                          <a:solidFill>
                            <a:schemeClr val="accent1">
                              <a:lumMod val="75000"/>
                            </a:schemeClr>
                          </a:solidFill>
                        </a:rPr>
                        <a:t> 1)</a:t>
                      </a:r>
                    </a:p>
                    <a:p>
                      <a:pPr algn="just">
                        <a:lnSpc>
                          <a:spcPct val="100000"/>
                        </a:lnSpc>
                        <a:spcBef>
                          <a:spcPts val="0"/>
                        </a:spcBef>
                        <a:spcAft>
                          <a:spcPts val="600"/>
                        </a:spcAft>
                      </a:pPr>
                      <a:r>
                        <a:rPr lang="en-US" sz="1600" dirty="0" err="1"/>
                        <a:t>Menteri</a:t>
                      </a:r>
                      <a:r>
                        <a:rPr lang="en-US" sz="1600" dirty="0"/>
                        <a:t>/</a:t>
                      </a:r>
                      <a:r>
                        <a:rPr lang="en-US" sz="1600" dirty="0" err="1"/>
                        <a:t>kepala</a:t>
                      </a:r>
                      <a:r>
                        <a:rPr lang="en-US" sz="1600" dirty="0"/>
                        <a:t> </a:t>
                      </a:r>
                      <a:r>
                        <a:rPr lang="en-US" sz="1600" dirty="0" err="1"/>
                        <a:t>lembaga</a:t>
                      </a:r>
                      <a:r>
                        <a:rPr lang="en-US" sz="1600" dirty="0"/>
                        <a:t>, </a:t>
                      </a:r>
                      <a:r>
                        <a:rPr lang="en-US" sz="1600" dirty="0" err="1"/>
                        <a:t>gubernur</a:t>
                      </a:r>
                      <a:r>
                        <a:rPr lang="en-US" sz="1600" dirty="0"/>
                        <a:t>, </a:t>
                      </a:r>
                      <a:r>
                        <a:rPr lang="en-US" sz="1600" dirty="0" err="1"/>
                        <a:t>dan</a:t>
                      </a:r>
                      <a:r>
                        <a:rPr lang="en-US" sz="1600" dirty="0"/>
                        <a:t> </a:t>
                      </a:r>
                      <a:r>
                        <a:rPr lang="en-US" sz="1600" dirty="0" err="1"/>
                        <a:t>bupati</a:t>
                      </a:r>
                      <a:r>
                        <a:rPr lang="en-US" sz="1600" dirty="0"/>
                        <a:t>/</a:t>
                      </a:r>
                      <a:r>
                        <a:rPr lang="en-US" sz="1600" dirty="0" err="1"/>
                        <a:t>walikota</a:t>
                      </a:r>
                      <a:r>
                        <a:rPr lang="en-US" sz="1600" dirty="0"/>
                        <a:t> </a:t>
                      </a:r>
                      <a:r>
                        <a:rPr lang="en-US" sz="1600" dirty="0" err="1"/>
                        <a:t>menetapkan</a:t>
                      </a:r>
                      <a:r>
                        <a:rPr lang="en-US" sz="1600" dirty="0"/>
                        <a:t> </a:t>
                      </a:r>
                      <a:r>
                        <a:rPr lang="en-US" sz="1600" dirty="0" err="1"/>
                        <a:t>perizinan</a:t>
                      </a:r>
                      <a:r>
                        <a:rPr lang="en-US" sz="1600" dirty="0"/>
                        <a:t> </a:t>
                      </a:r>
                      <a:r>
                        <a:rPr lang="en-US" sz="1600" dirty="0" err="1"/>
                        <a:t>dan</a:t>
                      </a:r>
                      <a:r>
                        <a:rPr lang="en-US" sz="1600" dirty="0"/>
                        <a:t> </a:t>
                      </a:r>
                      <a:r>
                        <a:rPr lang="en-US" sz="1600" dirty="0" err="1"/>
                        <a:t>nonperizinan</a:t>
                      </a:r>
                      <a:r>
                        <a:rPr lang="en-US" sz="1600" dirty="0"/>
                        <a:t> yang </a:t>
                      </a:r>
                      <a:r>
                        <a:rPr lang="en-US" sz="1600" dirty="0" err="1"/>
                        <a:t>tidak</a:t>
                      </a:r>
                      <a:r>
                        <a:rPr lang="en-US" sz="1600" dirty="0"/>
                        <a:t> </a:t>
                      </a:r>
                      <a:r>
                        <a:rPr lang="en-US" sz="1600" dirty="0" err="1"/>
                        <a:t>membahayakan</a:t>
                      </a:r>
                      <a:r>
                        <a:rPr lang="en-US" sz="1600" dirty="0"/>
                        <a:t> </a:t>
                      </a:r>
                      <a:r>
                        <a:rPr lang="en-US" sz="1600" dirty="0" err="1"/>
                        <a:t>lingkungan</a:t>
                      </a:r>
                      <a:r>
                        <a:rPr lang="en-US" sz="1600" dirty="0"/>
                        <a:t> </a:t>
                      </a:r>
                      <a:r>
                        <a:rPr lang="en-US" sz="1600" dirty="0" err="1"/>
                        <a:t>dalam</a:t>
                      </a:r>
                      <a:r>
                        <a:rPr lang="en-US" sz="1600" dirty="0"/>
                        <a:t> </a:t>
                      </a:r>
                      <a:r>
                        <a:rPr lang="en-US" sz="1600" dirty="0" err="1"/>
                        <a:t>bentuk</a:t>
                      </a:r>
                      <a:r>
                        <a:rPr lang="en-US" sz="1600" dirty="0"/>
                        <a:t> </a:t>
                      </a:r>
                      <a:r>
                        <a:rPr lang="en-US" sz="1600" dirty="0" err="1"/>
                        <a:t>perizinan</a:t>
                      </a:r>
                      <a:r>
                        <a:rPr lang="en-US" sz="1600" dirty="0"/>
                        <a:t> </a:t>
                      </a:r>
                      <a:r>
                        <a:rPr lang="en-US" sz="1600" dirty="0" err="1"/>
                        <a:t>dan</a:t>
                      </a:r>
                      <a:r>
                        <a:rPr lang="en-US" sz="1600" dirty="0"/>
                        <a:t> </a:t>
                      </a:r>
                      <a:r>
                        <a:rPr lang="en-US" sz="1600" dirty="0" err="1"/>
                        <a:t>nonperizinan</a:t>
                      </a:r>
                      <a:r>
                        <a:rPr lang="en-US" sz="1600" dirty="0"/>
                        <a:t> </a:t>
                      </a:r>
                      <a:r>
                        <a:rPr lang="en-US" sz="1600" dirty="0" err="1"/>
                        <a:t>daftar</a:t>
                      </a:r>
                      <a:r>
                        <a:rPr lang="en-US" sz="1600" dirty="0"/>
                        <a:t> </a:t>
                      </a:r>
                      <a:r>
                        <a:rPr lang="en-US" sz="1600" dirty="0" err="1"/>
                        <a:t>pemenuhan</a:t>
                      </a:r>
                      <a:r>
                        <a:rPr lang="en-US" sz="1600" dirty="0"/>
                        <a:t> </a:t>
                      </a:r>
                      <a:r>
                        <a:rPr lang="en-US" sz="1600" dirty="0" err="1"/>
                        <a:t>persyaratan</a:t>
                      </a:r>
                      <a:r>
                        <a:rPr lang="en-US" sz="1600" dirty="0"/>
                        <a:t> (checklist) </a:t>
                      </a:r>
                      <a:r>
                        <a:rPr lang="en-US" sz="1600" dirty="0" err="1"/>
                        <a:t>sesuai</a:t>
                      </a:r>
                      <a:r>
                        <a:rPr lang="en-US" sz="1600" dirty="0"/>
                        <a:t> </a:t>
                      </a:r>
                      <a:r>
                        <a:rPr lang="en-US" sz="1600" dirty="0" err="1"/>
                        <a:t>kewenangannya</a:t>
                      </a:r>
                      <a:r>
                        <a:rPr lang="en-US" sz="1600" dirty="0"/>
                        <a:t>. </a:t>
                      </a:r>
                      <a:r>
                        <a:rPr lang="en-US" sz="1600" dirty="0">
                          <a:solidFill>
                            <a:schemeClr val="accent1">
                              <a:lumMod val="75000"/>
                            </a:schemeClr>
                          </a:solidFill>
                        </a:rPr>
                        <a:t>(</a:t>
                      </a:r>
                      <a:r>
                        <a:rPr lang="en-US" sz="1600" dirty="0" err="1">
                          <a:solidFill>
                            <a:schemeClr val="accent1">
                              <a:lumMod val="75000"/>
                            </a:schemeClr>
                          </a:solidFill>
                        </a:rPr>
                        <a:t>pasal</a:t>
                      </a:r>
                      <a:r>
                        <a:rPr lang="en-US" sz="1600" dirty="0">
                          <a:solidFill>
                            <a:schemeClr val="accent1">
                              <a:lumMod val="75000"/>
                            </a:schemeClr>
                          </a:solidFill>
                        </a:rPr>
                        <a:t> 8 </a:t>
                      </a:r>
                      <a:r>
                        <a:rPr lang="en-US" sz="1600" dirty="0" err="1">
                          <a:solidFill>
                            <a:schemeClr val="accent1">
                              <a:lumMod val="75000"/>
                            </a:schemeClr>
                          </a:solidFill>
                        </a:rPr>
                        <a:t>ayat</a:t>
                      </a:r>
                      <a:r>
                        <a:rPr lang="en-US" sz="1600" dirty="0">
                          <a:solidFill>
                            <a:schemeClr val="accent1">
                              <a:lumMod val="75000"/>
                            </a:schemeClr>
                          </a:solidFill>
                        </a:rPr>
                        <a:t> 1)</a:t>
                      </a:r>
                    </a:p>
                    <a:p>
                      <a:pPr algn="just">
                        <a:lnSpc>
                          <a:spcPct val="100000"/>
                        </a:lnSpc>
                        <a:spcBef>
                          <a:spcPts val="0"/>
                        </a:spcBef>
                        <a:spcAft>
                          <a:spcPts val="600"/>
                        </a:spcAft>
                      </a:pPr>
                      <a:r>
                        <a:rPr lang="en-US" sz="1600" dirty="0" err="1"/>
                        <a:t>Pemerintah</a:t>
                      </a:r>
                      <a:r>
                        <a:rPr lang="en-US" sz="1600" dirty="0"/>
                        <a:t> </a:t>
                      </a:r>
                      <a:r>
                        <a:rPr lang="en-US" sz="1600" dirty="0" err="1"/>
                        <a:t>Pusat</a:t>
                      </a:r>
                      <a:r>
                        <a:rPr lang="en-US" sz="1600" dirty="0"/>
                        <a:t> </a:t>
                      </a:r>
                      <a:r>
                        <a:rPr lang="en-US" sz="1600" dirty="0" err="1"/>
                        <a:t>atau</a:t>
                      </a:r>
                      <a:r>
                        <a:rPr lang="en-US" sz="1600" dirty="0"/>
                        <a:t> </a:t>
                      </a:r>
                      <a:r>
                        <a:rPr lang="en-US" sz="1600" dirty="0" err="1"/>
                        <a:t>Pemerintah</a:t>
                      </a:r>
                      <a:r>
                        <a:rPr lang="en-US" sz="1600" dirty="0"/>
                        <a:t> Daerah </a:t>
                      </a:r>
                      <a:r>
                        <a:rPr lang="en-US" sz="1600" dirty="0" err="1"/>
                        <a:t>melakukan</a:t>
                      </a:r>
                      <a:r>
                        <a:rPr lang="en-US" sz="1600" dirty="0"/>
                        <a:t> </a:t>
                      </a:r>
                      <a:r>
                        <a:rPr lang="en-US" sz="1600" dirty="0" err="1"/>
                        <a:t>pengawasan</a:t>
                      </a:r>
                      <a:r>
                        <a:rPr lang="en-US" sz="1600" dirty="0"/>
                        <a:t> </a:t>
                      </a:r>
                      <a:r>
                        <a:rPr lang="en-US" sz="1600" dirty="0" err="1"/>
                        <a:t>terhadap</a:t>
                      </a:r>
                      <a:r>
                        <a:rPr lang="en-US" sz="1600" dirty="0"/>
                        <a:t> </a:t>
                      </a:r>
                      <a:r>
                        <a:rPr lang="en-US" sz="1600" dirty="0" err="1"/>
                        <a:t>pelaksanaan</a:t>
                      </a:r>
                      <a:r>
                        <a:rPr lang="en-US" sz="1600" dirty="0"/>
                        <a:t> </a:t>
                      </a:r>
                      <a:r>
                        <a:rPr lang="en-US" sz="1600" dirty="0" err="1"/>
                        <a:t>Perizinan</a:t>
                      </a:r>
                      <a:r>
                        <a:rPr lang="en-US" sz="1600" dirty="0"/>
                        <a:t> </a:t>
                      </a:r>
                      <a:r>
                        <a:rPr lang="en-US" sz="1600" dirty="0" err="1"/>
                        <a:t>dan</a:t>
                      </a:r>
                      <a:r>
                        <a:rPr lang="en-US" sz="1600" dirty="0"/>
                        <a:t> </a:t>
                      </a:r>
                      <a:r>
                        <a:rPr lang="en-US" sz="1600" dirty="0" err="1"/>
                        <a:t>nonperizinan</a:t>
                      </a:r>
                      <a:r>
                        <a:rPr lang="en-US" sz="1600" dirty="0"/>
                        <a:t> </a:t>
                      </a:r>
                      <a:r>
                        <a:rPr lang="en-US" sz="1600" dirty="0" err="1"/>
                        <a:t>dalam</a:t>
                      </a:r>
                      <a:r>
                        <a:rPr lang="en-US" sz="1600" dirty="0"/>
                        <a:t> </a:t>
                      </a:r>
                      <a:r>
                        <a:rPr lang="en-US" sz="1600" dirty="0" err="1"/>
                        <a:t>bentuk</a:t>
                      </a:r>
                      <a:r>
                        <a:rPr lang="en-US" sz="1600" dirty="0"/>
                        <a:t> </a:t>
                      </a:r>
                      <a:r>
                        <a:rPr lang="en-US" sz="1600" dirty="0" err="1"/>
                        <a:t>daftar</a:t>
                      </a:r>
                      <a:r>
                        <a:rPr lang="en-US" sz="1600" dirty="0"/>
                        <a:t> </a:t>
                      </a:r>
                      <a:r>
                        <a:rPr lang="en-US" sz="1600" dirty="0" err="1"/>
                        <a:t>pemenuhan</a:t>
                      </a:r>
                      <a:r>
                        <a:rPr lang="en-US" sz="1600" dirty="0"/>
                        <a:t> </a:t>
                      </a:r>
                      <a:r>
                        <a:rPr lang="en-US" sz="1600" dirty="0" err="1"/>
                        <a:t>persyaratan</a:t>
                      </a:r>
                      <a:r>
                        <a:rPr lang="en-US" sz="1600" dirty="0"/>
                        <a:t> (checklist) </a:t>
                      </a:r>
                      <a:r>
                        <a:rPr lang="en-US" sz="1600" dirty="0" err="1"/>
                        <a:t>dan</a:t>
                      </a:r>
                      <a:r>
                        <a:rPr lang="en-US" sz="1600" dirty="0"/>
                        <a:t> </a:t>
                      </a:r>
                      <a:r>
                        <a:rPr lang="en-US" sz="1600" dirty="0" err="1"/>
                        <a:t>dalam</a:t>
                      </a:r>
                      <a:r>
                        <a:rPr lang="en-US" sz="1600" dirty="0"/>
                        <a:t> </a:t>
                      </a:r>
                      <a:r>
                        <a:rPr lang="en-US" sz="1600" dirty="0" err="1"/>
                        <a:t>hal</a:t>
                      </a:r>
                      <a:r>
                        <a:rPr lang="en-US" sz="1600" dirty="0"/>
                        <a:t> </a:t>
                      </a:r>
                      <a:r>
                        <a:rPr lang="en-US" sz="1600" dirty="0" err="1"/>
                        <a:t>terdapat</a:t>
                      </a:r>
                      <a:r>
                        <a:rPr lang="en-US" sz="1600" dirty="0"/>
                        <a:t> </a:t>
                      </a:r>
                      <a:r>
                        <a:rPr lang="en-US" sz="1600" dirty="0" err="1"/>
                        <a:t>penyimpangan</a:t>
                      </a:r>
                      <a:r>
                        <a:rPr lang="en-US" sz="1600" dirty="0"/>
                        <a:t> </a:t>
                      </a:r>
                      <a:r>
                        <a:rPr lang="en-US" sz="1600" dirty="0" err="1"/>
                        <a:t>pelaksanaan</a:t>
                      </a:r>
                      <a:r>
                        <a:rPr lang="en-US" sz="1600" dirty="0"/>
                        <a:t> </a:t>
                      </a:r>
                      <a:r>
                        <a:rPr lang="en-US" sz="1600" dirty="0" err="1"/>
                        <a:t>diberikan</a:t>
                      </a:r>
                      <a:r>
                        <a:rPr lang="en-US" sz="1600" dirty="0"/>
                        <a:t> </a:t>
                      </a:r>
                      <a:r>
                        <a:rPr lang="en-US" sz="1600" dirty="0" err="1"/>
                        <a:t>sanksi</a:t>
                      </a:r>
                      <a:r>
                        <a:rPr lang="en-US" sz="1600" dirty="0"/>
                        <a:t> </a:t>
                      </a:r>
                      <a:r>
                        <a:rPr lang="en-US" sz="1600" dirty="0" err="1"/>
                        <a:t>sesuai</a:t>
                      </a:r>
                      <a:r>
                        <a:rPr lang="en-US" sz="1600" dirty="0"/>
                        <a:t> </a:t>
                      </a:r>
                      <a:r>
                        <a:rPr lang="en-US" sz="1600" dirty="0" err="1"/>
                        <a:t>ketentuan</a:t>
                      </a:r>
                      <a:r>
                        <a:rPr lang="en-US" sz="1600" dirty="0"/>
                        <a:t> </a:t>
                      </a:r>
                      <a:r>
                        <a:rPr lang="en-US" sz="1600" dirty="0" err="1"/>
                        <a:t>perundang-undangan</a:t>
                      </a:r>
                      <a:r>
                        <a:rPr lang="en-US" sz="1600" dirty="0"/>
                        <a:t> </a:t>
                      </a:r>
                      <a:r>
                        <a:rPr lang="en-US" sz="1600" dirty="0">
                          <a:solidFill>
                            <a:schemeClr val="accent1">
                              <a:lumMod val="75000"/>
                            </a:schemeClr>
                          </a:solidFill>
                        </a:rPr>
                        <a:t>(</a:t>
                      </a:r>
                      <a:r>
                        <a:rPr lang="en-US" sz="1600" dirty="0" err="1">
                          <a:solidFill>
                            <a:schemeClr val="accent1">
                              <a:lumMod val="75000"/>
                            </a:schemeClr>
                          </a:solidFill>
                        </a:rPr>
                        <a:t>pasal</a:t>
                      </a:r>
                      <a:r>
                        <a:rPr lang="en-US" sz="1600" dirty="0">
                          <a:solidFill>
                            <a:schemeClr val="accent1">
                              <a:lumMod val="75000"/>
                            </a:schemeClr>
                          </a:solidFill>
                        </a:rPr>
                        <a:t> 8 </a:t>
                      </a:r>
                      <a:r>
                        <a:rPr lang="en-US" sz="1600" dirty="0" err="1">
                          <a:solidFill>
                            <a:schemeClr val="accent1">
                              <a:lumMod val="75000"/>
                            </a:schemeClr>
                          </a:solidFill>
                        </a:rPr>
                        <a:t>ayat</a:t>
                      </a:r>
                      <a:r>
                        <a:rPr lang="en-US" sz="1600" dirty="0">
                          <a:solidFill>
                            <a:schemeClr val="accent1">
                              <a:lumMod val="75000"/>
                            </a:schemeClr>
                          </a:solidFill>
                        </a:rPr>
                        <a:t> 6)</a:t>
                      </a:r>
                    </a:p>
                    <a:p>
                      <a:pPr algn="just">
                        <a:lnSpc>
                          <a:spcPct val="100000"/>
                        </a:lnSpc>
                        <a:spcBef>
                          <a:spcPts val="0"/>
                        </a:spcBef>
                        <a:spcAft>
                          <a:spcPts val="600"/>
                        </a:spcAft>
                      </a:pPr>
                      <a:r>
                        <a:rPr lang="en-US" sz="1600" dirty="0" err="1"/>
                        <a:t>Gubernur</a:t>
                      </a:r>
                      <a:r>
                        <a:rPr lang="en-US" sz="1600" dirty="0"/>
                        <a:t> </a:t>
                      </a:r>
                      <a:r>
                        <a:rPr lang="en-US" sz="1600" dirty="0" err="1"/>
                        <a:t>atau</a:t>
                      </a:r>
                      <a:r>
                        <a:rPr lang="en-US" sz="1600" dirty="0"/>
                        <a:t> </a:t>
                      </a:r>
                      <a:r>
                        <a:rPr lang="en-US" sz="1600" dirty="0" err="1"/>
                        <a:t>bupati</a:t>
                      </a:r>
                      <a:r>
                        <a:rPr lang="en-US" sz="1600" dirty="0"/>
                        <a:t>/</a:t>
                      </a:r>
                      <a:r>
                        <a:rPr lang="en-US" sz="1600" dirty="0" err="1"/>
                        <a:t>walikota</a:t>
                      </a:r>
                      <a:r>
                        <a:rPr lang="en-US" sz="1600" dirty="0"/>
                        <a:t> </a:t>
                      </a:r>
                      <a:r>
                        <a:rPr lang="en-US" sz="1600" dirty="0" err="1"/>
                        <a:t>wajib</a:t>
                      </a:r>
                      <a:r>
                        <a:rPr lang="en-US" sz="1600" dirty="0"/>
                        <a:t> </a:t>
                      </a:r>
                      <a:r>
                        <a:rPr lang="en-US" sz="1600" dirty="0" err="1"/>
                        <a:t>mendelegasikan</a:t>
                      </a:r>
                      <a:r>
                        <a:rPr lang="en-US" sz="1600" dirty="0"/>
                        <a:t> </a:t>
                      </a:r>
                      <a:r>
                        <a:rPr lang="en-US" sz="1600" dirty="0" err="1"/>
                        <a:t>wewenang</a:t>
                      </a:r>
                      <a:r>
                        <a:rPr lang="en-US" sz="1600" dirty="0"/>
                        <a:t> </a:t>
                      </a:r>
                      <a:r>
                        <a:rPr lang="en-US" sz="1600" dirty="0" err="1"/>
                        <a:t>pemberian</a:t>
                      </a:r>
                      <a:r>
                        <a:rPr lang="en-US" sz="1600" dirty="0"/>
                        <a:t> </a:t>
                      </a:r>
                      <a:r>
                        <a:rPr lang="en-US" sz="1600" dirty="0" err="1"/>
                        <a:t>perizinan</a:t>
                      </a:r>
                      <a:r>
                        <a:rPr lang="en-US" sz="1600" dirty="0"/>
                        <a:t> </a:t>
                      </a:r>
                      <a:r>
                        <a:rPr lang="en-US" sz="1600" dirty="0" err="1"/>
                        <a:t>dan</a:t>
                      </a:r>
                      <a:r>
                        <a:rPr lang="en-US" sz="1600" dirty="0"/>
                        <a:t> </a:t>
                      </a:r>
                      <a:r>
                        <a:rPr lang="en-US" sz="1600" dirty="0" err="1"/>
                        <a:t>nonperizinan</a:t>
                      </a:r>
                      <a:r>
                        <a:rPr lang="en-US" sz="1600" dirty="0"/>
                        <a:t> </a:t>
                      </a:r>
                      <a:r>
                        <a:rPr lang="en-US" sz="1600" dirty="0" err="1"/>
                        <a:t>terkait</a:t>
                      </a:r>
                      <a:r>
                        <a:rPr lang="en-US" sz="1600" dirty="0"/>
                        <a:t> </a:t>
                      </a:r>
                      <a:r>
                        <a:rPr lang="en-US" sz="1600" dirty="0" err="1"/>
                        <a:t>dengan</a:t>
                      </a:r>
                      <a:r>
                        <a:rPr lang="en-US" sz="1600" dirty="0"/>
                        <a:t> </a:t>
                      </a:r>
                      <a:r>
                        <a:rPr lang="en-US" sz="1600" dirty="0" err="1"/>
                        <a:t>percepatan</a:t>
                      </a:r>
                      <a:r>
                        <a:rPr lang="en-US" sz="1600" dirty="0"/>
                        <a:t> </a:t>
                      </a:r>
                      <a:r>
                        <a:rPr lang="en-US" sz="1600" dirty="0" err="1"/>
                        <a:t>pelaksanaan</a:t>
                      </a:r>
                      <a:r>
                        <a:rPr lang="en-US" sz="1600" dirty="0"/>
                        <a:t> </a:t>
                      </a:r>
                      <a:r>
                        <a:rPr lang="en-US" sz="1600" dirty="0" err="1"/>
                        <a:t>Proyek</a:t>
                      </a:r>
                      <a:r>
                        <a:rPr lang="en-US" sz="1600" dirty="0"/>
                        <a:t> </a:t>
                      </a:r>
                      <a:r>
                        <a:rPr lang="en-US" sz="1600" dirty="0" err="1"/>
                        <a:t>Strategis</a:t>
                      </a:r>
                      <a:r>
                        <a:rPr lang="en-US" sz="1600" dirty="0"/>
                        <a:t> </a:t>
                      </a:r>
                      <a:r>
                        <a:rPr lang="en-US" sz="1600" dirty="0" err="1"/>
                        <a:t>Nasional</a:t>
                      </a:r>
                      <a:r>
                        <a:rPr lang="en-US" sz="1600" dirty="0"/>
                        <a:t> </a:t>
                      </a:r>
                      <a:r>
                        <a:rPr lang="en-US" sz="1600" dirty="0" err="1"/>
                        <a:t>kepada</a:t>
                      </a:r>
                      <a:r>
                        <a:rPr lang="en-US" sz="1600" dirty="0"/>
                        <a:t> </a:t>
                      </a:r>
                      <a:r>
                        <a:rPr lang="en-US" sz="1600" dirty="0" err="1"/>
                        <a:t>Kepala</a:t>
                      </a:r>
                      <a:r>
                        <a:rPr lang="en-US" sz="1600" dirty="0"/>
                        <a:t> BPMPTSP </a:t>
                      </a:r>
                      <a:r>
                        <a:rPr lang="en-US" sz="1600" dirty="0" err="1"/>
                        <a:t>Provinsi</a:t>
                      </a:r>
                      <a:r>
                        <a:rPr lang="en-US" sz="1600" dirty="0"/>
                        <a:t> </a:t>
                      </a:r>
                      <a:r>
                        <a:rPr lang="en-US" sz="1600" dirty="0" err="1"/>
                        <a:t>atau</a:t>
                      </a:r>
                      <a:r>
                        <a:rPr lang="en-US" sz="1600" dirty="0"/>
                        <a:t> </a:t>
                      </a:r>
                      <a:r>
                        <a:rPr lang="en-US" sz="1600" dirty="0" err="1"/>
                        <a:t>Kepala</a:t>
                      </a:r>
                      <a:r>
                        <a:rPr lang="en-US" sz="1600" dirty="0"/>
                        <a:t> BPMPTSP </a:t>
                      </a:r>
                      <a:r>
                        <a:rPr lang="en-US" sz="1600" dirty="0" err="1"/>
                        <a:t>kabupaten</a:t>
                      </a:r>
                      <a:r>
                        <a:rPr lang="en-US" sz="1600" dirty="0"/>
                        <a:t>/</a:t>
                      </a:r>
                      <a:r>
                        <a:rPr lang="en-US" sz="1600" dirty="0" err="1"/>
                        <a:t>kota</a:t>
                      </a:r>
                      <a:r>
                        <a:rPr lang="en-US" sz="1600" dirty="0"/>
                        <a:t> </a:t>
                      </a:r>
                      <a:r>
                        <a:rPr lang="en-US" sz="1600" dirty="0">
                          <a:solidFill>
                            <a:schemeClr val="accent1">
                              <a:lumMod val="75000"/>
                            </a:schemeClr>
                          </a:solidFill>
                        </a:rPr>
                        <a:t>(</a:t>
                      </a:r>
                      <a:r>
                        <a:rPr lang="en-US" sz="1600" dirty="0" err="1">
                          <a:solidFill>
                            <a:schemeClr val="accent1">
                              <a:lumMod val="75000"/>
                            </a:schemeClr>
                          </a:solidFill>
                        </a:rPr>
                        <a:t>pasal</a:t>
                      </a:r>
                      <a:r>
                        <a:rPr lang="en-US" sz="1600" dirty="0">
                          <a:solidFill>
                            <a:schemeClr val="accent1">
                              <a:lumMod val="75000"/>
                            </a:schemeClr>
                          </a:solidFill>
                        </a:rPr>
                        <a:t> 16 </a:t>
                      </a:r>
                      <a:r>
                        <a:rPr lang="en-US" sz="1600" dirty="0" err="1">
                          <a:solidFill>
                            <a:schemeClr val="accent1">
                              <a:lumMod val="75000"/>
                            </a:schemeClr>
                          </a:solidFill>
                        </a:rPr>
                        <a:t>ayat</a:t>
                      </a:r>
                      <a:r>
                        <a:rPr lang="en-US" sz="1600" dirty="0">
                          <a:solidFill>
                            <a:schemeClr val="accent1">
                              <a:lumMod val="75000"/>
                            </a:schemeClr>
                          </a:solidFill>
                        </a:rPr>
                        <a:t> 2)</a:t>
                      </a:r>
                    </a:p>
                  </a:txBody>
                  <a:tcPr anchor="ctr"/>
                </a:tc>
                <a:extLst>
                  <a:ext uri="{0D108BD9-81ED-4DB2-BD59-A6C34878D82A}">
                    <a16:rowId xmlns:a16="http://schemas.microsoft.com/office/drawing/2014/main" xmlns="" val="10001"/>
                  </a:ext>
                </a:extLst>
              </a:tr>
            </a:tbl>
          </a:graphicData>
        </a:graphic>
      </p:graphicFrame>
      <p:sp>
        <p:nvSpPr>
          <p:cNvPr id="10" name="Rectangle 9"/>
          <p:cNvSpPr/>
          <p:nvPr/>
        </p:nvSpPr>
        <p:spPr>
          <a:xfrm>
            <a:off x="226086" y="1240553"/>
            <a:ext cx="11770296" cy="1277273"/>
          </a:xfrm>
          <a:prstGeom prst="rect">
            <a:avLst/>
          </a:prstGeom>
        </p:spPr>
        <p:txBody>
          <a:bodyPr wrap="square">
            <a:spAutoFit/>
          </a:bodyPr>
          <a:lstStyle/>
          <a:p>
            <a:pPr algn="just"/>
            <a:r>
              <a:rPr lang="en-US" sz="1400" i="1" dirty="0"/>
              <a:t>PROYEK STRATEGIS NASIONAL ADALAH PROYEK YANG DILAKSANAKAN OLEH PEMERINTAH, PEMERINTAH DAERAH, DAN/ATAU BADAN USAHA YANG MEMILIKI SIFAT STRATEGIS UNTUK PENINGKATAN PERTUMBUHAN DAN PEMERATAAN PEMBANGUNAN DALAM RANGKA MENINGKATKAN KESEJAHTERAAN MASYARAKAT DAN PEMBANGUNAN DAERAH.</a:t>
            </a:r>
          </a:p>
          <a:p>
            <a:pPr algn="just"/>
            <a:endParaRPr lang="en-US" sz="700" i="1" dirty="0"/>
          </a:p>
          <a:p>
            <a:pPr algn="just"/>
            <a:r>
              <a:rPr lang="en-US" sz="1400" dirty="0"/>
              <a:t>FASILITASI PEMERINTAH DALAM PROYEK STRATEGIS NASIONAL: PEMERINTAH DAPAT MEMBERIKAN JAMINAN PEMERINTAH PUSAT TERHADAP PROYEK STRATEGIS NASIONAL YANG DILAKSANAKAN OLEH BADAN USAHA ATAU PEMERINTAH DAERAH YANG BEKERJASAMA DENGAN BADAN USAHA. </a:t>
            </a:r>
            <a:r>
              <a:rPr lang="en-US" sz="1400" dirty="0">
                <a:solidFill>
                  <a:schemeClr val="accent1">
                    <a:lumMod val="75000"/>
                  </a:schemeClr>
                </a:solidFill>
              </a:rPr>
              <a:t>(PASAL 25 AYAT 1)</a:t>
            </a:r>
          </a:p>
        </p:txBody>
      </p:sp>
      <p:sp>
        <p:nvSpPr>
          <p:cNvPr id="12" name="Rectangle 11"/>
          <p:cNvSpPr/>
          <p:nvPr/>
        </p:nvSpPr>
        <p:spPr>
          <a:xfrm>
            <a:off x="226086" y="2551134"/>
            <a:ext cx="11770296" cy="307777"/>
          </a:xfrm>
          <a:prstGeom prst="rect">
            <a:avLst/>
          </a:prstGeom>
        </p:spPr>
        <p:txBody>
          <a:bodyPr wrap="square">
            <a:spAutoFit/>
          </a:bodyPr>
          <a:lstStyle/>
          <a:p>
            <a:pPr algn="just"/>
            <a:r>
              <a:rPr lang="en-US" sz="1400" i="1" dirty="0"/>
              <a:t>DASAR HUKUM: PERPRES NO 3 TAHUN 2016 TENTANG PERCEPATAN PELAKSANAAN PROYEK STRATEGIS NASIONAL </a:t>
            </a:r>
          </a:p>
        </p:txBody>
      </p:sp>
    </p:spTree>
    <p:extLst>
      <p:ext uri="{BB962C8B-B14F-4D97-AF65-F5344CB8AC3E}">
        <p14:creationId xmlns:p14="http://schemas.microsoft.com/office/powerpoint/2010/main" xmlns="" val="4230538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34</a:t>
            </a:fld>
            <a:endParaRPr lang="id-ID" dirty="0"/>
          </a:p>
        </p:txBody>
      </p:sp>
      <p:graphicFrame>
        <p:nvGraphicFramePr>
          <p:cNvPr id="7" name="Table 6"/>
          <p:cNvGraphicFramePr>
            <a:graphicFrameLocks noGrp="1"/>
          </p:cNvGraphicFramePr>
          <p:nvPr>
            <p:extLst>
              <p:ext uri="{D42A27DB-BD31-4B8C-83A1-F6EECF244321}">
                <p14:modId xmlns:p14="http://schemas.microsoft.com/office/powerpoint/2010/main" xmlns="" val="3449202393"/>
              </p:ext>
            </p:extLst>
          </p:nvPr>
        </p:nvGraphicFramePr>
        <p:xfrm>
          <a:off x="307975" y="1257301"/>
          <a:ext cx="11336339" cy="5259704"/>
        </p:xfrm>
        <a:graphic>
          <a:graphicData uri="http://schemas.openxmlformats.org/drawingml/2006/table">
            <a:tbl>
              <a:tblPr firstRow="1" bandRow="1">
                <a:tableStyleId>{5940675A-B579-460E-94D1-54222C63F5DA}</a:tableStyleId>
              </a:tblPr>
              <a:tblGrid>
                <a:gridCol w="520700">
                  <a:extLst>
                    <a:ext uri="{9D8B030D-6E8A-4147-A177-3AD203B41FA5}">
                      <a16:colId xmlns:a16="http://schemas.microsoft.com/office/drawing/2014/main" xmlns="" val="20000"/>
                    </a:ext>
                  </a:extLst>
                </a:gridCol>
                <a:gridCol w="2614613">
                  <a:extLst>
                    <a:ext uri="{9D8B030D-6E8A-4147-A177-3AD203B41FA5}">
                      <a16:colId xmlns:a16="http://schemas.microsoft.com/office/drawing/2014/main" xmlns="" val="20001"/>
                    </a:ext>
                  </a:extLst>
                </a:gridCol>
                <a:gridCol w="8201026">
                  <a:extLst>
                    <a:ext uri="{9D8B030D-6E8A-4147-A177-3AD203B41FA5}">
                      <a16:colId xmlns:a16="http://schemas.microsoft.com/office/drawing/2014/main" xmlns="" val="20002"/>
                    </a:ext>
                  </a:extLst>
                </a:gridCol>
              </a:tblGrid>
              <a:tr h="442912">
                <a:tc>
                  <a:txBody>
                    <a:bodyPr/>
                    <a:lstStyle/>
                    <a:p>
                      <a:pPr algn="ctr"/>
                      <a:r>
                        <a:rPr lang="en-US" sz="1800" b="1" dirty="0">
                          <a:latin typeface="+mn-lt"/>
                        </a:rPr>
                        <a:t>NO</a:t>
                      </a:r>
                    </a:p>
                  </a:txBody>
                  <a:tcPr anchor="ctr">
                    <a:solidFill>
                      <a:schemeClr val="accent1">
                        <a:lumMod val="40000"/>
                        <a:lumOff val="60000"/>
                      </a:schemeClr>
                    </a:solidFill>
                  </a:tcPr>
                </a:tc>
                <a:tc>
                  <a:txBody>
                    <a:bodyPr/>
                    <a:lstStyle/>
                    <a:p>
                      <a:pPr algn="ctr"/>
                      <a:r>
                        <a:rPr lang="en-US" sz="1800" b="1" dirty="0">
                          <a:latin typeface="+mn-lt"/>
                        </a:rPr>
                        <a:t>KETERANGAN</a:t>
                      </a:r>
                    </a:p>
                  </a:txBody>
                  <a:tcPr anchor="ctr">
                    <a:solidFill>
                      <a:schemeClr val="accent1">
                        <a:lumMod val="40000"/>
                        <a:lumOff val="60000"/>
                      </a:schemeClr>
                    </a:solidFill>
                  </a:tcPr>
                </a:tc>
                <a:tc>
                  <a:txBody>
                    <a:bodyPr/>
                    <a:lstStyle/>
                    <a:p>
                      <a:pPr algn="ctr"/>
                      <a:r>
                        <a:rPr lang="en-US" sz="1800" b="1" dirty="0">
                          <a:latin typeface="+mn-lt"/>
                        </a:rPr>
                        <a:t>PERAN DAERAH</a:t>
                      </a:r>
                    </a:p>
                  </a:txBody>
                  <a:tcPr anchor="ctr">
                    <a:solidFill>
                      <a:schemeClr val="accent1">
                        <a:lumMod val="40000"/>
                        <a:lumOff val="60000"/>
                      </a:schemeClr>
                    </a:solidFill>
                  </a:tcPr>
                </a:tc>
                <a:extLst>
                  <a:ext uri="{0D108BD9-81ED-4DB2-BD59-A6C34878D82A}">
                    <a16:rowId xmlns:a16="http://schemas.microsoft.com/office/drawing/2014/main" xmlns="" val="10000"/>
                  </a:ext>
                </a:extLst>
              </a:tr>
              <a:tr h="1016317">
                <a:tc>
                  <a:txBody>
                    <a:bodyPr/>
                    <a:lstStyle/>
                    <a:p>
                      <a:pPr algn="ctr"/>
                      <a:r>
                        <a:rPr lang="en-US" sz="1800" b="1" dirty="0">
                          <a:latin typeface="+mn-lt"/>
                        </a:rPr>
                        <a:t>2</a:t>
                      </a:r>
                    </a:p>
                  </a:txBody>
                  <a:tcPr anchor="ctr"/>
                </a:tc>
                <a:tc>
                  <a:txBody>
                    <a:bodyPr/>
                    <a:lstStyle/>
                    <a:p>
                      <a:pPr algn="l"/>
                      <a:r>
                        <a:rPr lang="en-US" sz="1800" b="1" dirty="0">
                          <a:latin typeface="+mn-lt"/>
                        </a:rPr>
                        <a:t>TATA RUANG</a:t>
                      </a:r>
                    </a:p>
                  </a:txBody>
                  <a:tcPr anchor="ctr"/>
                </a:tc>
                <a:tc>
                  <a:txBody>
                    <a:bodyPr/>
                    <a:lstStyle/>
                    <a:p>
                      <a:pPr algn="just"/>
                      <a:r>
                        <a:rPr lang="en-US" sz="1800" dirty="0" err="1"/>
                        <a:t>Pemerintah</a:t>
                      </a:r>
                      <a:r>
                        <a:rPr lang="en-US" sz="1800" dirty="0"/>
                        <a:t> Daerah </a:t>
                      </a:r>
                      <a:r>
                        <a:rPr lang="en-US" sz="1800" dirty="0" err="1"/>
                        <a:t>menyelesaikan</a:t>
                      </a:r>
                      <a:r>
                        <a:rPr lang="en-US" sz="1800" dirty="0"/>
                        <a:t> </a:t>
                      </a:r>
                      <a:r>
                        <a:rPr lang="en-US" sz="1800" dirty="0" err="1"/>
                        <a:t>penetapan</a:t>
                      </a:r>
                      <a:r>
                        <a:rPr lang="en-US" sz="1800" dirty="0"/>
                        <a:t> </a:t>
                      </a:r>
                      <a:r>
                        <a:rPr lang="en-US" sz="1800" dirty="0" err="1"/>
                        <a:t>rencana</a:t>
                      </a:r>
                      <a:r>
                        <a:rPr lang="en-US" sz="1800" dirty="0"/>
                        <a:t> </a:t>
                      </a:r>
                      <a:r>
                        <a:rPr lang="en-US" sz="1800" dirty="0" err="1"/>
                        <a:t>tata</a:t>
                      </a:r>
                      <a:r>
                        <a:rPr lang="en-US" sz="1800" dirty="0"/>
                        <a:t> </a:t>
                      </a:r>
                      <a:r>
                        <a:rPr lang="en-US" sz="1800" dirty="0" err="1"/>
                        <a:t>ruang</a:t>
                      </a:r>
                      <a:r>
                        <a:rPr lang="en-US" sz="1800" dirty="0"/>
                        <a:t> </a:t>
                      </a:r>
                      <a:r>
                        <a:rPr lang="en-US" sz="1800" dirty="0" err="1"/>
                        <a:t>wilayah</a:t>
                      </a:r>
                      <a:r>
                        <a:rPr lang="en-US" sz="1800" dirty="0"/>
                        <a:t> </a:t>
                      </a:r>
                      <a:r>
                        <a:rPr lang="en-US" sz="1800" dirty="0" err="1"/>
                        <a:t>provinsi</a:t>
                      </a:r>
                      <a:r>
                        <a:rPr lang="en-US" sz="1800" dirty="0"/>
                        <a:t>, </a:t>
                      </a:r>
                      <a:r>
                        <a:rPr lang="en-US" sz="1800" dirty="0" err="1"/>
                        <a:t>tata</a:t>
                      </a:r>
                      <a:r>
                        <a:rPr lang="en-US" sz="1800" dirty="0"/>
                        <a:t> </a:t>
                      </a:r>
                      <a:r>
                        <a:rPr lang="en-US" sz="1800" dirty="0" err="1"/>
                        <a:t>ruang</a:t>
                      </a:r>
                      <a:r>
                        <a:rPr lang="en-US" sz="1800" dirty="0"/>
                        <a:t> </a:t>
                      </a:r>
                      <a:r>
                        <a:rPr lang="en-US" sz="1800" dirty="0" err="1"/>
                        <a:t>wilayah</a:t>
                      </a:r>
                      <a:r>
                        <a:rPr lang="en-US" sz="1800" dirty="0"/>
                        <a:t> </a:t>
                      </a:r>
                      <a:r>
                        <a:rPr lang="en-US" sz="1800" dirty="0" err="1"/>
                        <a:t>kabupaten</a:t>
                      </a:r>
                      <a:r>
                        <a:rPr lang="en-US" sz="1800" dirty="0"/>
                        <a:t>/</a:t>
                      </a:r>
                      <a:r>
                        <a:rPr lang="en-US" sz="1800" dirty="0" err="1"/>
                        <a:t>kota</a:t>
                      </a:r>
                      <a:r>
                        <a:rPr lang="en-US" sz="1800" dirty="0"/>
                        <a:t>, </a:t>
                      </a:r>
                      <a:r>
                        <a:rPr lang="en-US" sz="1800" dirty="0" err="1"/>
                        <a:t>dan</a:t>
                      </a:r>
                      <a:r>
                        <a:rPr lang="en-US" sz="1800" dirty="0"/>
                        <a:t>/</a:t>
                      </a:r>
                      <a:r>
                        <a:rPr lang="en-US" sz="1800" dirty="0" err="1"/>
                        <a:t>atau</a:t>
                      </a:r>
                      <a:r>
                        <a:rPr lang="en-US" sz="1800" dirty="0"/>
                        <a:t> </a:t>
                      </a:r>
                      <a:r>
                        <a:rPr lang="en-US" sz="1800" dirty="0" err="1"/>
                        <a:t>Rencana</a:t>
                      </a:r>
                      <a:r>
                        <a:rPr lang="en-US" sz="1800" dirty="0"/>
                        <a:t> </a:t>
                      </a:r>
                      <a:r>
                        <a:rPr lang="en-US" sz="1800" dirty="0" err="1"/>
                        <a:t>Zonasi</a:t>
                      </a:r>
                      <a:r>
                        <a:rPr lang="en-US" sz="1800" dirty="0"/>
                        <a:t> Wilayah </a:t>
                      </a:r>
                      <a:r>
                        <a:rPr lang="en-US" sz="1800" dirty="0" err="1"/>
                        <a:t>Pesisir</a:t>
                      </a:r>
                      <a:r>
                        <a:rPr lang="en-US" sz="1800" dirty="0"/>
                        <a:t> </a:t>
                      </a:r>
                      <a:r>
                        <a:rPr lang="en-US" sz="1800" dirty="0" err="1"/>
                        <a:t>dan</a:t>
                      </a:r>
                      <a:r>
                        <a:rPr lang="en-US" sz="1800" dirty="0"/>
                        <a:t> </a:t>
                      </a:r>
                      <a:r>
                        <a:rPr lang="en-US" sz="1800" dirty="0" err="1"/>
                        <a:t>Pulau-Pulau</a:t>
                      </a:r>
                      <a:r>
                        <a:rPr lang="en-US" sz="1800" dirty="0"/>
                        <a:t> Kecil </a:t>
                      </a:r>
                      <a:r>
                        <a:rPr lang="en-US" sz="1800" dirty="0">
                          <a:solidFill>
                            <a:schemeClr val="accent1">
                              <a:lumMod val="75000"/>
                            </a:schemeClr>
                          </a:solidFill>
                        </a:rPr>
                        <a:t>(</a:t>
                      </a:r>
                      <a:r>
                        <a:rPr lang="en-US" sz="1800" dirty="0" err="1">
                          <a:solidFill>
                            <a:schemeClr val="accent1">
                              <a:lumMod val="75000"/>
                            </a:schemeClr>
                          </a:solidFill>
                        </a:rPr>
                        <a:t>pasal</a:t>
                      </a:r>
                      <a:r>
                        <a:rPr lang="en-US" sz="1800" baseline="0" dirty="0">
                          <a:solidFill>
                            <a:schemeClr val="accent1">
                              <a:lumMod val="75000"/>
                            </a:schemeClr>
                          </a:solidFill>
                        </a:rPr>
                        <a:t> 20 </a:t>
                      </a:r>
                      <a:r>
                        <a:rPr lang="en-US" sz="1800" baseline="0" dirty="0" err="1">
                          <a:solidFill>
                            <a:schemeClr val="accent1">
                              <a:lumMod val="75000"/>
                            </a:schemeClr>
                          </a:solidFill>
                        </a:rPr>
                        <a:t>ayat</a:t>
                      </a:r>
                      <a:r>
                        <a:rPr lang="en-US" sz="1800" baseline="0" dirty="0">
                          <a:solidFill>
                            <a:schemeClr val="accent1">
                              <a:lumMod val="75000"/>
                            </a:schemeClr>
                          </a:solidFill>
                        </a:rPr>
                        <a:t> 1)</a:t>
                      </a:r>
                      <a:endParaRPr lang="en-US" sz="1800" dirty="0">
                        <a:solidFill>
                          <a:schemeClr val="accent1">
                            <a:lumMod val="75000"/>
                          </a:schemeClr>
                        </a:solidFill>
                        <a:latin typeface="+mn-lt"/>
                      </a:endParaRPr>
                    </a:p>
                  </a:txBody>
                  <a:tcPr anchor="ctr"/>
                </a:tc>
                <a:extLst>
                  <a:ext uri="{0D108BD9-81ED-4DB2-BD59-A6C34878D82A}">
                    <a16:rowId xmlns:a16="http://schemas.microsoft.com/office/drawing/2014/main" xmlns="" val="10001"/>
                  </a:ext>
                </a:extLst>
              </a:tr>
              <a:tr h="1914525">
                <a:tc>
                  <a:txBody>
                    <a:bodyPr/>
                    <a:lstStyle/>
                    <a:p>
                      <a:pPr algn="ctr"/>
                      <a:r>
                        <a:rPr lang="en-US" sz="1800" b="1" dirty="0">
                          <a:latin typeface="+mn-lt"/>
                        </a:rPr>
                        <a:t>3</a:t>
                      </a:r>
                    </a:p>
                  </a:txBody>
                  <a:tcPr anchor="ctr"/>
                </a:tc>
                <a:tc>
                  <a:txBody>
                    <a:bodyPr/>
                    <a:lstStyle/>
                    <a:p>
                      <a:pPr algn="l"/>
                      <a:r>
                        <a:rPr lang="en-US" sz="1800" b="1" dirty="0">
                          <a:latin typeface="+mn-lt"/>
                        </a:rPr>
                        <a:t>PENYEDIAAN</a:t>
                      </a:r>
                      <a:r>
                        <a:rPr lang="en-US" sz="1800" b="1" baseline="0" dirty="0">
                          <a:latin typeface="+mn-lt"/>
                        </a:rPr>
                        <a:t> TANAH</a:t>
                      </a:r>
                      <a:endParaRPr lang="en-US" sz="1800" b="1" dirty="0">
                        <a:latin typeface="+mn-lt"/>
                      </a:endParaRPr>
                    </a:p>
                  </a:txBody>
                  <a:tcPr anchor="ctr"/>
                </a:tc>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1800" dirty="0" err="1"/>
                        <a:t>Penyediaan</a:t>
                      </a:r>
                      <a:r>
                        <a:rPr lang="en-US" sz="1800" dirty="0"/>
                        <a:t> </a:t>
                      </a:r>
                      <a:r>
                        <a:rPr lang="en-US" sz="1800" dirty="0" err="1"/>
                        <a:t>tanah</a:t>
                      </a:r>
                      <a:r>
                        <a:rPr lang="en-US" sz="1800" dirty="0"/>
                        <a:t> </a:t>
                      </a:r>
                      <a:r>
                        <a:rPr lang="en-US" sz="1800" dirty="0" err="1"/>
                        <a:t>untuk</a:t>
                      </a:r>
                      <a:r>
                        <a:rPr lang="en-US" sz="1800" dirty="0"/>
                        <a:t> </a:t>
                      </a:r>
                      <a:r>
                        <a:rPr lang="en-US" sz="1800" dirty="0" err="1"/>
                        <a:t>pelaksanaan</a:t>
                      </a:r>
                      <a:r>
                        <a:rPr lang="en-US" sz="1800" dirty="0"/>
                        <a:t> </a:t>
                      </a:r>
                      <a:r>
                        <a:rPr lang="en-US" sz="1800" dirty="0" err="1"/>
                        <a:t>Proyek</a:t>
                      </a:r>
                      <a:r>
                        <a:rPr lang="en-US" sz="1800" dirty="0"/>
                        <a:t> </a:t>
                      </a:r>
                      <a:r>
                        <a:rPr lang="en-US" sz="1800" dirty="0" err="1"/>
                        <a:t>Strategis</a:t>
                      </a:r>
                      <a:r>
                        <a:rPr lang="en-US" sz="1800" dirty="0"/>
                        <a:t> </a:t>
                      </a:r>
                      <a:r>
                        <a:rPr lang="en-US" sz="1800" dirty="0" err="1"/>
                        <a:t>Nasional</a:t>
                      </a:r>
                      <a:r>
                        <a:rPr lang="en-US" sz="1800" dirty="0"/>
                        <a:t> </a:t>
                      </a:r>
                      <a:r>
                        <a:rPr lang="en-US" sz="1800" dirty="0" err="1"/>
                        <a:t>dilakukan</a:t>
                      </a:r>
                      <a:r>
                        <a:rPr lang="en-US" sz="1800" dirty="0"/>
                        <a:t> </a:t>
                      </a:r>
                      <a:r>
                        <a:rPr lang="en-US" sz="1800" dirty="0" err="1"/>
                        <a:t>oleh</a:t>
                      </a:r>
                      <a:r>
                        <a:rPr lang="en-US" sz="1800" dirty="0"/>
                        <a:t> </a:t>
                      </a:r>
                      <a:r>
                        <a:rPr lang="en-US" sz="1800" dirty="0" err="1"/>
                        <a:t>Pemerintah</a:t>
                      </a:r>
                      <a:r>
                        <a:rPr lang="en-US" sz="1800" dirty="0"/>
                        <a:t> </a:t>
                      </a:r>
                      <a:r>
                        <a:rPr lang="en-US" sz="1800" dirty="0" err="1"/>
                        <a:t>Pusat</a:t>
                      </a:r>
                      <a:r>
                        <a:rPr lang="en-US" sz="1800" dirty="0"/>
                        <a:t>, </a:t>
                      </a:r>
                      <a:r>
                        <a:rPr lang="en-US" sz="1800" dirty="0" err="1"/>
                        <a:t>Pemerintah</a:t>
                      </a:r>
                      <a:r>
                        <a:rPr lang="en-US" sz="1800" dirty="0"/>
                        <a:t> Daerah, </a:t>
                      </a:r>
                      <a:r>
                        <a:rPr lang="en-US" sz="1800" dirty="0" err="1"/>
                        <a:t>dan</a:t>
                      </a:r>
                      <a:r>
                        <a:rPr lang="en-US" sz="1800" dirty="0"/>
                        <a:t>/</a:t>
                      </a:r>
                      <a:r>
                        <a:rPr lang="en-US" sz="1800" dirty="0" err="1"/>
                        <a:t>atau</a:t>
                      </a:r>
                      <a:r>
                        <a:rPr lang="en-US" sz="1800" dirty="0"/>
                        <a:t> </a:t>
                      </a:r>
                      <a:r>
                        <a:rPr lang="en-US" sz="1800" dirty="0" err="1"/>
                        <a:t>Badan</a:t>
                      </a:r>
                      <a:r>
                        <a:rPr lang="en-US" sz="1800" dirty="0"/>
                        <a:t> Usaha </a:t>
                      </a:r>
                      <a:r>
                        <a:rPr lang="en-US" sz="1800" dirty="0" err="1"/>
                        <a:t>sesuai</a:t>
                      </a:r>
                      <a:r>
                        <a:rPr lang="en-US" sz="1800" dirty="0"/>
                        <a:t> </a:t>
                      </a:r>
                      <a:r>
                        <a:rPr lang="en-US" sz="1800" dirty="0" err="1"/>
                        <a:t>dengan</a:t>
                      </a:r>
                      <a:r>
                        <a:rPr lang="en-US" sz="1800" dirty="0"/>
                        <a:t> </a:t>
                      </a:r>
                      <a:r>
                        <a:rPr lang="en-US" sz="1800" dirty="0" err="1"/>
                        <a:t>ketentuan</a:t>
                      </a:r>
                      <a:r>
                        <a:rPr lang="en-US" sz="1800" dirty="0"/>
                        <a:t> </a:t>
                      </a:r>
                      <a:r>
                        <a:rPr lang="en-US" sz="1800" dirty="0" err="1"/>
                        <a:t>peraturan</a:t>
                      </a:r>
                      <a:r>
                        <a:rPr lang="en-US" sz="1800" dirty="0"/>
                        <a:t> </a:t>
                      </a:r>
                      <a:r>
                        <a:rPr lang="en-US" sz="1800" dirty="0" err="1"/>
                        <a:t>perundang-undangan</a:t>
                      </a:r>
                      <a:r>
                        <a:rPr lang="en-US" sz="1800" dirty="0"/>
                        <a:t>.</a:t>
                      </a:r>
                      <a:r>
                        <a:rPr lang="en-US" sz="1800" baseline="0" dirty="0"/>
                        <a:t> </a:t>
                      </a:r>
                      <a:r>
                        <a:rPr lang="en-US" sz="1800" baseline="0" dirty="0">
                          <a:solidFill>
                            <a:schemeClr val="accent1">
                              <a:lumMod val="75000"/>
                            </a:schemeClr>
                          </a:solidFill>
                        </a:rPr>
                        <a:t>(</a:t>
                      </a:r>
                      <a:r>
                        <a:rPr lang="en-US" sz="1800" baseline="0" dirty="0" err="1">
                          <a:solidFill>
                            <a:schemeClr val="accent1">
                              <a:lumMod val="75000"/>
                            </a:schemeClr>
                          </a:solidFill>
                        </a:rPr>
                        <a:t>pasal</a:t>
                      </a:r>
                      <a:r>
                        <a:rPr lang="en-US" sz="1800" baseline="0" dirty="0">
                          <a:solidFill>
                            <a:schemeClr val="accent1">
                              <a:lumMod val="75000"/>
                            </a:schemeClr>
                          </a:solidFill>
                        </a:rPr>
                        <a:t> 21 </a:t>
                      </a:r>
                      <a:r>
                        <a:rPr lang="en-US" sz="1800" baseline="0" dirty="0" err="1">
                          <a:solidFill>
                            <a:schemeClr val="accent1">
                              <a:lumMod val="75000"/>
                            </a:schemeClr>
                          </a:solidFill>
                        </a:rPr>
                        <a:t>ayat</a:t>
                      </a:r>
                      <a:r>
                        <a:rPr lang="en-US" sz="1800" baseline="0" dirty="0">
                          <a:solidFill>
                            <a:schemeClr val="accent1">
                              <a:lumMod val="75000"/>
                            </a:schemeClr>
                          </a:solidFill>
                        </a:rPr>
                        <a:t> 1)</a:t>
                      </a:r>
                    </a:p>
                    <a:p>
                      <a:pPr marL="0" marR="0" indent="0" algn="just" defTabSz="914400" rtl="0" eaLnBrk="1" fontAlgn="auto" latinLnBrk="0" hangingPunct="1">
                        <a:lnSpc>
                          <a:spcPct val="100000"/>
                        </a:lnSpc>
                        <a:spcBef>
                          <a:spcPts val="0"/>
                        </a:spcBef>
                        <a:spcAft>
                          <a:spcPts val="600"/>
                        </a:spcAft>
                        <a:buClrTx/>
                        <a:buSzTx/>
                        <a:buFontTx/>
                        <a:buNone/>
                        <a:tabLst/>
                        <a:defRPr/>
                      </a:pPr>
                      <a:r>
                        <a:rPr lang="en-US" sz="1800" dirty="0" err="1"/>
                        <a:t>Pemerintah</a:t>
                      </a:r>
                      <a:r>
                        <a:rPr lang="en-US" sz="1800" dirty="0"/>
                        <a:t> </a:t>
                      </a:r>
                      <a:r>
                        <a:rPr lang="en-US" sz="1800" dirty="0" err="1"/>
                        <a:t>Pusat</a:t>
                      </a:r>
                      <a:r>
                        <a:rPr lang="en-US" sz="1800" dirty="0"/>
                        <a:t> </a:t>
                      </a:r>
                      <a:r>
                        <a:rPr lang="en-US" sz="1800" dirty="0" err="1"/>
                        <a:t>dan</a:t>
                      </a:r>
                      <a:r>
                        <a:rPr lang="en-US" sz="1800" dirty="0"/>
                        <a:t>/</a:t>
                      </a:r>
                      <a:r>
                        <a:rPr lang="en-US" sz="1800" dirty="0" err="1"/>
                        <a:t>atau</a:t>
                      </a:r>
                      <a:r>
                        <a:rPr lang="en-US" sz="1800" dirty="0"/>
                        <a:t> </a:t>
                      </a:r>
                      <a:r>
                        <a:rPr lang="en-US" sz="1800" dirty="0" err="1"/>
                        <a:t>Pemerintah</a:t>
                      </a:r>
                      <a:r>
                        <a:rPr lang="en-US" sz="1800" dirty="0"/>
                        <a:t> Daerah </a:t>
                      </a:r>
                      <a:r>
                        <a:rPr lang="en-US" sz="1800" dirty="0" err="1"/>
                        <a:t>dapat</a:t>
                      </a:r>
                      <a:r>
                        <a:rPr lang="en-US" sz="1800" dirty="0"/>
                        <a:t> </a:t>
                      </a:r>
                      <a:r>
                        <a:rPr lang="en-US" sz="1800" dirty="0" err="1"/>
                        <a:t>memberikan</a:t>
                      </a:r>
                      <a:r>
                        <a:rPr lang="en-US" sz="1800" dirty="0"/>
                        <a:t> </a:t>
                      </a:r>
                      <a:r>
                        <a:rPr lang="en-US" sz="1800" dirty="0" err="1"/>
                        <a:t>dukungan</a:t>
                      </a:r>
                      <a:r>
                        <a:rPr lang="en-US" sz="1800" dirty="0"/>
                        <a:t> </a:t>
                      </a:r>
                      <a:r>
                        <a:rPr lang="en-US" sz="1800" dirty="0" err="1"/>
                        <a:t>kepada</a:t>
                      </a:r>
                      <a:r>
                        <a:rPr lang="en-US" sz="1800" dirty="0"/>
                        <a:t> </a:t>
                      </a:r>
                      <a:r>
                        <a:rPr lang="en-US" sz="1800" dirty="0" err="1"/>
                        <a:t>badan</a:t>
                      </a:r>
                      <a:r>
                        <a:rPr lang="en-US" sz="1800" dirty="0"/>
                        <a:t> </a:t>
                      </a:r>
                      <a:r>
                        <a:rPr lang="en-US" sz="1800" dirty="0" err="1"/>
                        <a:t>usaha</a:t>
                      </a:r>
                      <a:r>
                        <a:rPr lang="en-US" sz="1800" dirty="0"/>
                        <a:t> </a:t>
                      </a:r>
                      <a:r>
                        <a:rPr lang="en-US" sz="1800" dirty="0" err="1"/>
                        <a:t>dalam</a:t>
                      </a:r>
                      <a:r>
                        <a:rPr lang="en-US" sz="1800" dirty="0"/>
                        <a:t> proses </a:t>
                      </a:r>
                      <a:r>
                        <a:rPr lang="en-US" sz="1800" dirty="0" err="1"/>
                        <a:t>penyediaan</a:t>
                      </a:r>
                      <a:r>
                        <a:rPr lang="en-US" sz="1800" dirty="0"/>
                        <a:t> </a:t>
                      </a:r>
                      <a:r>
                        <a:rPr lang="en-US" sz="1800" dirty="0" err="1"/>
                        <a:t>tanah</a:t>
                      </a:r>
                      <a:r>
                        <a:rPr lang="en-US" sz="1800" dirty="0"/>
                        <a:t> </a:t>
                      </a:r>
                      <a:r>
                        <a:rPr lang="en-US" sz="1800" dirty="0" err="1"/>
                        <a:t>sesuai</a:t>
                      </a:r>
                      <a:r>
                        <a:rPr lang="en-US" sz="1800" dirty="0"/>
                        <a:t> </a:t>
                      </a:r>
                      <a:r>
                        <a:rPr lang="en-US" sz="1800" dirty="0" err="1"/>
                        <a:t>ketentuan</a:t>
                      </a:r>
                      <a:r>
                        <a:rPr lang="en-US" sz="1800" dirty="0"/>
                        <a:t> </a:t>
                      </a:r>
                      <a:r>
                        <a:rPr lang="en-US" sz="1800" dirty="0" err="1"/>
                        <a:t>peraturan</a:t>
                      </a:r>
                      <a:r>
                        <a:rPr lang="en-US" sz="1800" dirty="0"/>
                        <a:t> </a:t>
                      </a:r>
                      <a:r>
                        <a:rPr lang="en-US" sz="1800" dirty="0" err="1"/>
                        <a:t>perundang-undangan</a:t>
                      </a:r>
                      <a:r>
                        <a:rPr lang="en-US" sz="1800" dirty="0"/>
                        <a:t>. </a:t>
                      </a:r>
                      <a:r>
                        <a:rPr lang="en-US" sz="1800" dirty="0">
                          <a:solidFill>
                            <a:schemeClr val="accent1">
                              <a:lumMod val="75000"/>
                            </a:schemeClr>
                          </a:solidFill>
                        </a:rPr>
                        <a:t>(</a:t>
                      </a:r>
                      <a:r>
                        <a:rPr lang="en-US" sz="1800" dirty="0" err="1">
                          <a:solidFill>
                            <a:schemeClr val="accent1">
                              <a:lumMod val="75000"/>
                            </a:schemeClr>
                          </a:solidFill>
                        </a:rPr>
                        <a:t>pasal</a:t>
                      </a:r>
                      <a:r>
                        <a:rPr lang="en-US" sz="1800" dirty="0">
                          <a:solidFill>
                            <a:schemeClr val="accent1">
                              <a:lumMod val="75000"/>
                            </a:schemeClr>
                          </a:solidFill>
                        </a:rPr>
                        <a:t> 22 </a:t>
                      </a:r>
                      <a:r>
                        <a:rPr lang="en-US" sz="1800" dirty="0" err="1">
                          <a:solidFill>
                            <a:schemeClr val="accent1">
                              <a:lumMod val="75000"/>
                            </a:schemeClr>
                          </a:solidFill>
                        </a:rPr>
                        <a:t>ayat</a:t>
                      </a:r>
                      <a:r>
                        <a:rPr lang="en-US" sz="1800" dirty="0">
                          <a:solidFill>
                            <a:schemeClr val="accent1">
                              <a:lumMod val="75000"/>
                            </a:schemeClr>
                          </a:solidFill>
                        </a:rPr>
                        <a:t> 1)</a:t>
                      </a:r>
                    </a:p>
                  </a:txBody>
                  <a:tcPr anchor="ctr"/>
                </a:tc>
                <a:extLst>
                  <a:ext uri="{0D108BD9-81ED-4DB2-BD59-A6C34878D82A}">
                    <a16:rowId xmlns:a16="http://schemas.microsoft.com/office/drawing/2014/main" xmlns="" val="10002"/>
                  </a:ext>
                </a:extLst>
              </a:tr>
              <a:tr h="370840">
                <a:tc>
                  <a:txBody>
                    <a:bodyPr/>
                    <a:lstStyle/>
                    <a:p>
                      <a:pPr algn="ctr"/>
                      <a:r>
                        <a:rPr lang="en-US" sz="1800" b="1" dirty="0">
                          <a:latin typeface="+mn-lt"/>
                        </a:rPr>
                        <a:t>4</a:t>
                      </a:r>
                    </a:p>
                  </a:txBody>
                  <a:tcPr anchor="ctr"/>
                </a:tc>
                <a:tc>
                  <a:txBody>
                    <a:bodyPr/>
                    <a:lstStyle/>
                    <a:p>
                      <a:pPr algn="l"/>
                      <a:r>
                        <a:rPr lang="en-US" sz="1800" b="1" dirty="0">
                          <a:latin typeface="+mn-lt"/>
                        </a:rPr>
                        <a:t>PENGADAAN</a:t>
                      </a:r>
                      <a:r>
                        <a:rPr lang="en-US" sz="1800" b="1" baseline="0" dirty="0">
                          <a:latin typeface="+mn-lt"/>
                        </a:rPr>
                        <a:t> BARANG DAN JASA</a:t>
                      </a:r>
                      <a:endParaRPr lang="en-US" sz="1800" b="1" dirty="0">
                        <a:latin typeface="+mn-lt"/>
                      </a:endParaRPr>
                    </a:p>
                  </a:txBody>
                  <a:tcPr anchor="ctr"/>
                </a:tc>
                <a:tc>
                  <a:txBody>
                    <a:bodyPr/>
                    <a:lstStyle/>
                    <a:p>
                      <a:pPr algn="just"/>
                      <a:r>
                        <a:rPr lang="sv-SE" sz="1800" dirty="0"/>
                        <a:t>Menteri/kepala lembaga, gubernur, dan bupati/walikota melaksanakan percepatan pengadaan barang/jasa dalam rangka pelaksanaan Proyek Strategis Nasional. </a:t>
                      </a:r>
                      <a:r>
                        <a:rPr lang="sv-SE" sz="1800" dirty="0">
                          <a:solidFill>
                            <a:schemeClr val="accent1">
                              <a:lumMod val="75000"/>
                            </a:schemeClr>
                          </a:solidFill>
                        </a:rPr>
                        <a:t>(pasal</a:t>
                      </a:r>
                      <a:r>
                        <a:rPr lang="sv-SE" sz="1800" baseline="0" dirty="0">
                          <a:solidFill>
                            <a:schemeClr val="accent1">
                              <a:lumMod val="75000"/>
                            </a:schemeClr>
                          </a:solidFill>
                        </a:rPr>
                        <a:t> 27 ayat 1)</a:t>
                      </a:r>
                      <a:endParaRPr lang="en-US" sz="1800" dirty="0">
                        <a:solidFill>
                          <a:schemeClr val="accent1">
                            <a:lumMod val="75000"/>
                          </a:schemeClr>
                        </a:solidFill>
                        <a:latin typeface="+mn-lt"/>
                      </a:endParaRPr>
                    </a:p>
                  </a:txBody>
                  <a:tcPr anchor="ctr"/>
                </a:tc>
                <a:extLst>
                  <a:ext uri="{0D108BD9-81ED-4DB2-BD59-A6C34878D82A}">
                    <a16:rowId xmlns:a16="http://schemas.microsoft.com/office/drawing/2014/main" xmlns="" val="10003"/>
                  </a:ext>
                </a:extLst>
              </a:tr>
              <a:tr h="971550">
                <a:tc>
                  <a:txBody>
                    <a:bodyPr/>
                    <a:lstStyle/>
                    <a:p>
                      <a:pPr algn="ctr"/>
                      <a:r>
                        <a:rPr lang="en-US" sz="1800" b="1" dirty="0">
                          <a:latin typeface="+mn-lt"/>
                        </a:rPr>
                        <a:t>5</a:t>
                      </a:r>
                    </a:p>
                  </a:txBody>
                  <a:tcPr anchor="ctr"/>
                </a:tc>
                <a:tc>
                  <a:txBody>
                    <a:bodyPr/>
                    <a:lstStyle/>
                    <a:p>
                      <a:pPr algn="l"/>
                      <a:r>
                        <a:rPr lang="en-US" sz="1800" b="1" dirty="0">
                          <a:latin typeface="+mn-lt"/>
                        </a:rPr>
                        <a:t>PENYELESAIAN</a:t>
                      </a:r>
                      <a:r>
                        <a:rPr lang="en-US" sz="1800" b="1" baseline="0" dirty="0">
                          <a:latin typeface="+mn-lt"/>
                        </a:rPr>
                        <a:t> MASALAH DAN HAMBATAN</a:t>
                      </a:r>
                      <a:endParaRPr lang="en-US" sz="1800" b="1" dirty="0">
                        <a:latin typeface="+mn-lt"/>
                      </a:endParaRPr>
                    </a:p>
                  </a:txBody>
                  <a:tcPr anchor="ctr"/>
                </a:tc>
                <a:tc>
                  <a:txBody>
                    <a:bodyPr/>
                    <a:lstStyle/>
                    <a:p>
                      <a:pPr algn="just"/>
                      <a:r>
                        <a:rPr lang="en-US" sz="1800" dirty="0" err="1"/>
                        <a:t>Menteri</a:t>
                      </a:r>
                      <a:r>
                        <a:rPr lang="en-US" sz="1800" dirty="0"/>
                        <a:t>/</a:t>
                      </a:r>
                      <a:r>
                        <a:rPr lang="en-US" sz="1800" dirty="0" err="1"/>
                        <a:t>kepala</a:t>
                      </a:r>
                      <a:r>
                        <a:rPr lang="en-US" sz="1800" dirty="0"/>
                        <a:t> </a:t>
                      </a:r>
                      <a:r>
                        <a:rPr lang="en-US" sz="1800" dirty="0" err="1"/>
                        <a:t>lembaga</a:t>
                      </a:r>
                      <a:r>
                        <a:rPr lang="en-US" sz="1800" dirty="0"/>
                        <a:t>, </a:t>
                      </a:r>
                      <a:r>
                        <a:rPr lang="en-US" sz="1800" dirty="0" err="1"/>
                        <a:t>gubernur</a:t>
                      </a:r>
                      <a:r>
                        <a:rPr lang="en-US" sz="1800" dirty="0"/>
                        <a:t>, </a:t>
                      </a:r>
                      <a:r>
                        <a:rPr lang="en-US" sz="1800" dirty="0" err="1"/>
                        <a:t>dan</a:t>
                      </a:r>
                      <a:r>
                        <a:rPr lang="en-US" sz="1800" dirty="0"/>
                        <a:t> </a:t>
                      </a:r>
                      <a:r>
                        <a:rPr lang="en-US" sz="1800" dirty="0" err="1"/>
                        <a:t>bupati</a:t>
                      </a:r>
                      <a:r>
                        <a:rPr lang="en-US" sz="1800" dirty="0"/>
                        <a:t>/</a:t>
                      </a:r>
                      <a:r>
                        <a:rPr lang="en-US" sz="1800" dirty="0" err="1"/>
                        <a:t>walikota</a:t>
                      </a:r>
                      <a:r>
                        <a:rPr lang="en-US" sz="1800" dirty="0"/>
                        <a:t> </a:t>
                      </a:r>
                      <a:r>
                        <a:rPr lang="en-US" sz="1800" dirty="0" err="1"/>
                        <a:t>wajib</a:t>
                      </a:r>
                      <a:r>
                        <a:rPr lang="en-US" sz="1800" dirty="0"/>
                        <a:t> </a:t>
                      </a:r>
                      <a:r>
                        <a:rPr lang="en-US" sz="1800" dirty="0" err="1"/>
                        <a:t>menyelesaikan</a:t>
                      </a:r>
                      <a:r>
                        <a:rPr lang="en-US" sz="1800" dirty="0"/>
                        <a:t> </a:t>
                      </a:r>
                      <a:r>
                        <a:rPr lang="en-US" sz="1800" dirty="0" err="1"/>
                        <a:t>hambatan</a:t>
                      </a:r>
                      <a:r>
                        <a:rPr lang="en-US" sz="1800" dirty="0"/>
                        <a:t> </a:t>
                      </a:r>
                      <a:r>
                        <a:rPr lang="en-US" sz="1800" dirty="0" err="1"/>
                        <a:t>dan</a:t>
                      </a:r>
                      <a:r>
                        <a:rPr lang="en-US" sz="1800" dirty="0"/>
                        <a:t> </a:t>
                      </a:r>
                      <a:r>
                        <a:rPr lang="en-US" sz="1800" dirty="0" err="1"/>
                        <a:t>permasalahan</a:t>
                      </a:r>
                      <a:r>
                        <a:rPr lang="en-US" sz="1800" dirty="0"/>
                        <a:t> </a:t>
                      </a:r>
                      <a:r>
                        <a:rPr lang="en-US" sz="1800" dirty="0" err="1"/>
                        <a:t>dibidangnya</a:t>
                      </a:r>
                      <a:r>
                        <a:rPr lang="en-US" sz="1800" dirty="0"/>
                        <a:t> </a:t>
                      </a:r>
                      <a:r>
                        <a:rPr lang="en-US" sz="1800" dirty="0" err="1"/>
                        <a:t>dalam</a:t>
                      </a:r>
                      <a:r>
                        <a:rPr lang="en-US" sz="1800" dirty="0"/>
                        <a:t> </a:t>
                      </a:r>
                      <a:r>
                        <a:rPr lang="en-US" sz="1800" dirty="0" err="1"/>
                        <a:t>pelaksanaan</a:t>
                      </a:r>
                      <a:r>
                        <a:rPr lang="en-US" sz="1800" dirty="0"/>
                        <a:t> </a:t>
                      </a:r>
                      <a:r>
                        <a:rPr lang="en-US" sz="1800" dirty="0" err="1"/>
                        <a:t>Proyek</a:t>
                      </a:r>
                      <a:r>
                        <a:rPr lang="en-US" sz="1800" dirty="0"/>
                        <a:t> </a:t>
                      </a:r>
                      <a:r>
                        <a:rPr lang="en-US" sz="1800" dirty="0" err="1"/>
                        <a:t>Strategis</a:t>
                      </a:r>
                      <a:r>
                        <a:rPr lang="en-US" sz="1800" dirty="0"/>
                        <a:t> </a:t>
                      </a:r>
                      <a:r>
                        <a:rPr lang="en-US" sz="1800" dirty="0" err="1"/>
                        <a:t>Nasional</a:t>
                      </a:r>
                      <a:r>
                        <a:rPr lang="en-US" sz="1800" dirty="0"/>
                        <a:t>.  </a:t>
                      </a:r>
                      <a:r>
                        <a:rPr lang="en-US" sz="1800" dirty="0">
                          <a:solidFill>
                            <a:schemeClr val="accent1">
                              <a:lumMod val="75000"/>
                            </a:schemeClr>
                          </a:solidFill>
                        </a:rPr>
                        <a:t>(</a:t>
                      </a:r>
                      <a:r>
                        <a:rPr lang="en-US" sz="1800" dirty="0" err="1">
                          <a:solidFill>
                            <a:schemeClr val="accent1">
                              <a:lumMod val="75000"/>
                            </a:schemeClr>
                          </a:solidFill>
                        </a:rPr>
                        <a:t>pasal</a:t>
                      </a:r>
                      <a:r>
                        <a:rPr lang="en-US" sz="1800" baseline="0" dirty="0">
                          <a:solidFill>
                            <a:schemeClr val="accent1">
                              <a:lumMod val="75000"/>
                            </a:schemeClr>
                          </a:solidFill>
                        </a:rPr>
                        <a:t> 28 </a:t>
                      </a:r>
                      <a:r>
                        <a:rPr lang="en-US" sz="1800" baseline="0" dirty="0" err="1">
                          <a:solidFill>
                            <a:schemeClr val="accent1">
                              <a:lumMod val="75000"/>
                            </a:schemeClr>
                          </a:solidFill>
                        </a:rPr>
                        <a:t>ayat</a:t>
                      </a:r>
                      <a:r>
                        <a:rPr lang="en-US" sz="1800" baseline="0" dirty="0">
                          <a:solidFill>
                            <a:schemeClr val="accent1">
                              <a:lumMod val="75000"/>
                            </a:schemeClr>
                          </a:solidFill>
                        </a:rPr>
                        <a:t> 1)</a:t>
                      </a:r>
                      <a:endParaRPr lang="en-US" sz="1800" dirty="0">
                        <a:solidFill>
                          <a:schemeClr val="accent1">
                            <a:lumMod val="75000"/>
                          </a:schemeClr>
                        </a:solidFill>
                        <a:latin typeface="+mn-lt"/>
                      </a:endParaRPr>
                    </a:p>
                  </a:txBody>
                  <a:tcPr anchor="ctr"/>
                </a:tc>
                <a:extLst>
                  <a:ext uri="{0D108BD9-81ED-4DB2-BD59-A6C34878D82A}">
                    <a16:rowId xmlns:a16="http://schemas.microsoft.com/office/drawing/2014/main" xmlns="" val="10004"/>
                  </a:ext>
                </a:extLst>
              </a:tr>
            </a:tbl>
          </a:graphicData>
        </a:graphic>
      </p:graphicFrame>
      <p:pic>
        <p:nvPicPr>
          <p:cNvPr id="10"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5575"/>
            <a:ext cx="1537149" cy="146447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460375" y="202039"/>
            <a:ext cx="9917477" cy="830997"/>
          </a:xfrm>
          <a:prstGeom prst="rect">
            <a:avLst/>
          </a:prstGeom>
        </p:spPr>
        <p:txBody>
          <a:bodyPr wrap="square">
            <a:spAutoFit/>
          </a:bodyPr>
          <a:lstStyle/>
          <a:p>
            <a:r>
              <a:rPr lang="en-US" sz="2400" b="1" dirty="0">
                <a:solidFill>
                  <a:srgbClr val="C00000"/>
                </a:solidFill>
              </a:rPr>
              <a:t>PERAN </a:t>
            </a:r>
            <a:r>
              <a:rPr lang="id-ID" sz="2400" b="1" dirty="0">
                <a:solidFill>
                  <a:srgbClr val="C00000"/>
                </a:solidFill>
              </a:rPr>
              <a:t>STRATEGIS </a:t>
            </a:r>
            <a:r>
              <a:rPr lang="en-US" sz="2400" b="1" dirty="0">
                <a:solidFill>
                  <a:srgbClr val="C00000"/>
                </a:solidFill>
              </a:rPr>
              <a:t>PEMERINTAH DAERAH </a:t>
            </a:r>
            <a:endParaRPr lang="id-ID" sz="2400" b="1" dirty="0">
              <a:solidFill>
                <a:srgbClr val="C00000"/>
              </a:solidFill>
            </a:endParaRPr>
          </a:p>
          <a:p>
            <a:r>
              <a:rPr lang="id-ID" sz="2400" b="1" dirty="0">
                <a:solidFill>
                  <a:srgbClr val="C00000"/>
                </a:solidFill>
              </a:rPr>
              <a:t>UNTUK </a:t>
            </a:r>
            <a:r>
              <a:rPr lang="en-US" sz="2400" b="1" dirty="0">
                <a:solidFill>
                  <a:srgbClr val="C00000"/>
                </a:solidFill>
              </a:rPr>
              <a:t>MENSUKSESKAN PROYEK STRATEGIS NASIONAL</a:t>
            </a:r>
            <a:endParaRPr lang="id-ID" sz="2400" b="1" dirty="0">
              <a:solidFill>
                <a:srgbClr val="C00000"/>
              </a:solidFill>
            </a:endParaRPr>
          </a:p>
        </p:txBody>
      </p:sp>
    </p:spTree>
    <p:extLst>
      <p:ext uri="{BB962C8B-B14F-4D97-AF65-F5344CB8AC3E}">
        <p14:creationId xmlns:p14="http://schemas.microsoft.com/office/powerpoint/2010/main" xmlns="" val="2307565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592302"/>
            <a:ext cx="12191999" cy="3146362"/>
            <a:chOff x="1" y="1295880"/>
            <a:chExt cx="12191999" cy="3146362"/>
          </a:xfrm>
          <a:gradFill>
            <a:gsLst>
              <a:gs pos="100000">
                <a:srgbClr val="677179"/>
              </a:gs>
              <a:gs pos="83000">
                <a:srgbClr val="34393D">
                  <a:lumMod val="51000"/>
                </a:srgbClr>
              </a:gs>
              <a:gs pos="66000">
                <a:schemeClr val="tx1"/>
              </a:gs>
              <a:gs pos="100000">
                <a:schemeClr val="accent1">
                  <a:lumMod val="30000"/>
                  <a:lumOff val="70000"/>
                </a:schemeClr>
              </a:gs>
            </a:gsLst>
            <a:lin ang="10800000" scaled="1"/>
          </a:gradFill>
        </p:grpSpPr>
        <p:pic>
          <p:nvPicPr>
            <p:cNvPr id="2050" name="Picture 2" descr="Hasil gambar untuk inflation quotes"/>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14084" t="8051" r="19067" b="31069"/>
            <a:stretch/>
          </p:blipFill>
          <p:spPr bwMode="auto">
            <a:xfrm>
              <a:off x="5275057" y="1295880"/>
              <a:ext cx="6916943" cy="3146362"/>
            </a:xfrm>
            <a:prstGeom prst="rect">
              <a:avLst/>
            </a:prstGeom>
            <a:grpFill/>
            <a:extLst/>
          </p:spPr>
        </p:pic>
        <p:sp>
          <p:nvSpPr>
            <p:cNvPr id="3" name="Rectangle 2"/>
            <p:cNvSpPr/>
            <p:nvPr/>
          </p:nvSpPr>
          <p:spPr>
            <a:xfrm>
              <a:off x="1" y="1295880"/>
              <a:ext cx="5275056" cy="31463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sp>
        <p:nvSpPr>
          <p:cNvPr id="11" name="Title 1"/>
          <p:cNvSpPr txBox="1">
            <a:spLocks/>
          </p:cNvSpPr>
          <p:nvPr/>
        </p:nvSpPr>
        <p:spPr>
          <a:xfrm>
            <a:off x="7511991" y="5309261"/>
            <a:ext cx="3989295" cy="523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80000"/>
              </a:lnSpc>
            </a:pPr>
            <a:r>
              <a:rPr lang="id-ID" sz="4400" b="1" dirty="0">
                <a:solidFill>
                  <a:prstClr val="black"/>
                </a:solidFill>
                <a:latin typeface="Agency FB" panose="020B0503020202020204" pitchFamily="34" charset="0"/>
              </a:rPr>
              <a:t>TERIMA </a:t>
            </a:r>
            <a:r>
              <a:rPr lang="id-ID" sz="4400" b="1" dirty="0">
                <a:solidFill>
                  <a:srgbClr val="C00000"/>
                </a:solidFill>
                <a:latin typeface="Agency FB" panose="020B0503020202020204" pitchFamily="34" charset="0"/>
              </a:rPr>
              <a:t>KASIH</a:t>
            </a:r>
            <a:endParaRPr lang="en-US" sz="4400" b="1" dirty="0">
              <a:solidFill>
                <a:srgbClr val="C00000"/>
              </a:solidFill>
              <a:latin typeface="Agency FB" panose="020B0503020202020204" pitchFamily="34" charset="0"/>
            </a:endParaRPr>
          </a:p>
        </p:txBody>
      </p:sp>
      <p:sp>
        <p:nvSpPr>
          <p:cNvPr id="12" name="Rectangle 11"/>
          <p:cNvSpPr/>
          <p:nvPr/>
        </p:nvSpPr>
        <p:spPr>
          <a:xfrm>
            <a:off x="8886282" y="5729618"/>
            <a:ext cx="2634054" cy="355482"/>
          </a:xfrm>
          <a:prstGeom prst="rect">
            <a:avLst/>
          </a:prstGeom>
        </p:spPr>
        <p:txBody>
          <a:bodyPr wrap="none">
            <a:spAutoFit/>
          </a:bodyPr>
          <a:lstStyle/>
          <a:p>
            <a:pPr algn="r" defTabSz="1219170">
              <a:lnSpc>
                <a:spcPct val="90000"/>
              </a:lnSpc>
              <a:spcBef>
                <a:spcPct val="0"/>
              </a:spcBef>
              <a:defRPr/>
            </a:pPr>
            <a:r>
              <a:rPr lang="id-ID" b="1" dirty="0">
                <a:solidFill>
                  <a:prstClr val="black"/>
                </a:solidFill>
                <a:latin typeface="Agency FB" panose="020B0503020202020204" pitchFamily="34" charset="0"/>
              </a:rPr>
              <a:t>SEKRETARIAT POKJANAS TPID</a:t>
            </a:r>
            <a:endParaRPr lang="id-ID" sz="1600" b="1" dirty="0">
              <a:solidFill>
                <a:prstClr val="black"/>
              </a:solidFill>
              <a:latin typeface="Agency FB" panose="020B0503020202020204" pitchFamily="34" charset="0"/>
            </a:endParaRPr>
          </a:p>
        </p:txBody>
      </p:sp>
      <p:pic>
        <p:nvPicPr>
          <p:cNvPr id="13" name="Picture 2" descr="http://www.clker.com/cliparts/2/e/0/7/12422395911228769102Copyright_thin.svg.m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V="1">
            <a:off x="10083193" y="6029023"/>
            <a:ext cx="199135" cy="19913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10255432" y="5981519"/>
            <a:ext cx="1245854" cy="313932"/>
          </a:xfrm>
          <a:prstGeom prst="rect">
            <a:avLst/>
          </a:prstGeom>
        </p:spPr>
        <p:txBody>
          <a:bodyPr wrap="none">
            <a:spAutoFit/>
          </a:bodyPr>
          <a:lstStyle/>
          <a:p>
            <a:pPr algn="ctr" defTabSz="1219170">
              <a:lnSpc>
                <a:spcPct val="90000"/>
              </a:lnSpc>
              <a:spcBef>
                <a:spcPct val="0"/>
              </a:spcBef>
              <a:defRPr/>
            </a:pPr>
            <a:r>
              <a:rPr lang="id-ID" sz="1600" dirty="0">
                <a:solidFill>
                  <a:prstClr val="black"/>
                </a:solidFill>
                <a:latin typeface="Agency FB" panose="020B0503020202020204" pitchFamily="34" charset="0"/>
              </a:rPr>
              <a:t>COPYRIGHT 2016</a:t>
            </a:r>
            <a:endParaRPr lang="id-ID" sz="1400" dirty="0">
              <a:solidFill>
                <a:prstClr val="black"/>
              </a:solidFill>
              <a:latin typeface="Agency FB" panose="020B0503020202020204" pitchFamily="34" charset="0"/>
            </a:endParaRPr>
          </a:p>
        </p:txBody>
      </p:sp>
      <p:sp>
        <p:nvSpPr>
          <p:cNvPr id="2" name="Rectangle 1"/>
          <p:cNvSpPr/>
          <p:nvPr/>
        </p:nvSpPr>
        <p:spPr>
          <a:xfrm>
            <a:off x="1" y="4738664"/>
            <a:ext cx="6859570" cy="230832"/>
          </a:xfrm>
          <a:prstGeom prst="rect">
            <a:avLst/>
          </a:prstGeom>
        </p:spPr>
        <p:txBody>
          <a:bodyPr wrap="none">
            <a:spAutoFit/>
          </a:bodyPr>
          <a:lstStyle/>
          <a:p>
            <a:r>
              <a:rPr lang="id-ID" sz="900" b="1" i="1" dirty="0">
                <a:solidFill>
                  <a:prstClr val="black"/>
                </a:solidFill>
              </a:rPr>
              <a:t>*) Milton Friedman, Pemenang Nobel di bidang Ekonomi Moneter, penasehat ekonomi Presiden Ronald Reagan, serta PM Margaret Tatcher</a:t>
            </a:r>
            <a:endParaRPr lang="id-ID" sz="900" i="1" dirty="0">
              <a:solidFill>
                <a:prstClr val="black"/>
              </a:solidFill>
            </a:endParaRPr>
          </a:p>
        </p:txBody>
      </p:sp>
    </p:spTree>
    <p:extLst>
      <p:ext uri="{BB962C8B-B14F-4D97-AF65-F5344CB8AC3E}">
        <p14:creationId xmlns:p14="http://schemas.microsoft.com/office/powerpoint/2010/main" xmlns="" val="3949277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2009" y="251811"/>
            <a:ext cx="10026171" cy="584775"/>
          </a:xfrm>
          <a:prstGeom prst="rect">
            <a:avLst/>
          </a:prstGeom>
        </p:spPr>
        <p:txBody>
          <a:bodyPr wrap="square">
            <a:spAutoFit/>
          </a:bodyPr>
          <a:lstStyle/>
          <a:p>
            <a:r>
              <a:rPr lang="en-US" sz="3200" b="1" dirty="0">
                <a:solidFill>
                  <a:srgbClr val="C00000"/>
                </a:solidFill>
                <a:latin typeface="Agency FB" panose="020B0503020202020204" pitchFamily="34" charset="0"/>
              </a:rPr>
              <a:t>KEBIJAKAN HARGA ACUAN KOMODITAS PANGAN</a:t>
            </a:r>
            <a:endParaRPr lang="id-ID" sz="2800" b="1" dirty="0">
              <a:solidFill>
                <a:srgbClr val="C00000"/>
              </a:solidFill>
              <a:latin typeface="Agency FB" panose="020B0503020202020204" pitchFamily="34" charset="0"/>
            </a:endParaRPr>
          </a:p>
        </p:txBody>
      </p:sp>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23" y="-13823"/>
            <a:ext cx="1196312" cy="11397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36</a:t>
            </a:fld>
            <a:endParaRPr lang="id-ID" dirty="0"/>
          </a:p>
        </p:txBody>
      </p:sp>
      <p:pic>
        <p:nvPicPr>
          <p:cNvPr id="10"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1096" y="1484880"/>
            <a:ext cx="676067" cy="676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341" y="1484880"/>
            <a:ext cx="536094" cy="653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4899547" y="1401325"/>
            <a:ext cx="6960356" cy="738664"/>
          </a:xfrm>
          <a:prstGeom prst="rect">
            <a:avLst/>
          </a:prstGeom>
          <a:noFill/>
        </p:spPr>
        <p:txBody>
          <a:bodyPr wrap="square" rtlCol="0">
            <a:spAutoFit/>
          </a:bodyPr>
          <a:lstStyle/>
          <a:p>
            <a:pPr algn="just"/>
            <a:r>
              <a:rPr lang="id-ID" sz="1400" dirty="0"/>
              <a:t>Harga Acuan Pembelian di Petani adalah harga pembelian di tingkat petani yang ditetapkan oleh Menteri dengan mempertimbangkan struktur biaya yang wajar mencakup antara lain biaya produksi, biaya distribusi, keuntungan dan/atau biaya lain </a:t>
            </a:r>
            <a:r>
              <a:rPr lang="id-ID" sz="1400" dirty="0">
                <a:solidFill>
                  <a:schemeClr val="accent1">
                    <a:lumMod val="75000"/>
                  </a:schemeClr>
                </a:solidFill>
              </a:rPr>
              <a:t>(pasal 1 ayat (1))</a:t>
            </a:r>
          </a:p>
        </p:txBody>
      </p:sp>
      <p:pic>
        <p:nvPicPr>
          <p:cNvPr id="14"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3416" y="2391000"/>
            <a:ext cx="676067" cy="676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4899547" y="2391000"/>
            <a:ext cx="6960356" cy="738664"/>
          </a:xfrm>
          <a:prstGeom prst="rect">
            <a:avLst/>
          </a:prstGeom>
          <a:noFill/>
        </p:spPr>
        <p:txBody>
          <a:bodyPr wrap="square" rtlCol="0">
            <a:spAutoFit/>
          </a:bodyPr>
          <a:lstStyle/>
          <a:p>
            <a:pPr algn="just"/>
            <a:r>
              <a:rPr lang="id-ID" sz="1400" dirty="0"/>
              <a:t>Harga Acuan Penjualan di Konsumen adalah harga penjualan di tingkat konsumen yang ditetapkan oleh Menteri dengan mempertimbangkan struktur biaya yang wajar mencakup antara lain biaya produksi, biaya distribusi, keuntungan dan/atau biaya lain </a:t>
            </a:r>
            <a:r>
              <a:rPr lang="id-ID" sz="1400" dirty="0">
                <a:solidFill>
                  <a:schemeClr val="accent1">
                    <a:lumMod val="75000"/>
                  </a:schemeClr>
                </a:solidFill>
              </a:rPr>
              <a:t>(pasal 1 ayat (2))</a:t>
            </a:r>
          </a:p>
        </p:txBody>
      </p:sp>
      <p:pic>
        <p:nvPicPr>
          <p:cNvPr id="1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9483" y="2463637"/>
            <a:ext cx="468920" cy="642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59174" y="3286220"/>
            <a:ext cx="958285" cy="536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6"/>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l="6724" r="36537"/>
          <a:stretch/>
        </p:blipFill>
        <p:spPr bwMode="auto">
          <a:xfrm>
            <a:off x="257382" y="4056145"/>
            <a:ext cx="1157992" cy="1118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Box 21"/>
          <p:cNvSpPr txBox="1"/>
          <p:nvPr/>
        </p:nvSpPr>
        <p:spPr>
          <a:xfrm>
            <a:off x="4028898" y="4224856"/>
            <a:ext cx="2508358" cy="2246769"/>
          </a:xfrm>
          <a:prstGeom prst="rect">
            <a:avLst/>
          </a:prstGeom>
          <a:noFill/>
        </p:spPr>
        <p:txBody>
          <a:bodyPr wrap="square" rtlCol="0">
            <a:spAutoFit/>
          </a:bodyPr>
          <a:lstStyle/>
          <a:p>
            <a:pPr algn="just"/>
            <a:r>
              <a:rPr lang="id-ID" sz="1400" dirty="0"/>
              <a:t>BULOG dan/atau BUMN lainnya dalam melakukan pembelian dan penjualan untuk gula, bawang merah, cabai dan daging sapi mengacu pada Harga Acuan Pembelian di Petani dan Harga Acuan Penjualan di Konsumen yang ditetapkan</a:t>
            </a:r>
          </a:p>
          <a:p>
            <a:pPr algn="just"/>
            <a:r>
              <a:rPr lang="id-ID" sz="1400" dirty="0">
                <a:solidFill>
                  <a:schemeClr val="accent1">
                    <a:lumMod val="75000"/>
                  </a:schemeClr>
                </a:solidFill>
              </a:rPr>
              <a:t>(Pasal 3 ayat (1))</a:t>
            </a:r>
          </a:p>
        </p:txBody>
      </p:sp>
      <p:sp>
        <p:nvSpPr>
          <p:cNvPr id="24" name="TextBox 23"/>
          <p:cNvSpPr txBox="1"/>
          <p:nvPr/>
        </p:nvSpPr>
        <p:spPr>
          <a:xfrm>
            <a:off x="4904757" y="3394168"/>
            <a:ext cx="6896083" cy="523220"/>
          </a:xfrm>
          <a:prstGeom prst="rect">
            <a:avLst/>
          </a:prstGeom>
          <a:noFill/>
        </p:spPr>
        <p:txBody>
          <a:bodyPr wrap="square" rtlCol="0">
            <a:spAutoFit/>
          </a:bodyPr>
          <a:lstStyle/>
          <a:p>
            <a:pPr algn="just"/>
            <a:r>
              <a:rPr lang="id-ID" sz="1400" dirty="0"/>
              <a:t>Harga Acuan Pembelian di Petani dan Harga Acuan Penjualan di Konsumen berlaku untuk jangka waktu empat bulan terhitung sejak peraturan menteri diundangkan </a:t>
            </a:r>
            <a:r>
              <a:rPr lang="id-ID" sz="1400" dirty="0">
                <a:solidFill>
                  <a:schemeClr val="accent1">
                    <a:lumMod val="75000"/>
                  </a:schemeClr>
                </a:solidFill>
              </a:rPr>
              <a:t>(Pasal 5)</a:t>
            </a:r>
          </a:p>
        </p:txBody>
      </p:sp>
      <p:sp>
        <p:nvSpPr>
          <p:cNvPr id="26" name="TextBox 25"/>
          <p:cNvSpPr txBox="1"/>
          <p:nvPr/>
        </p:nvSpPr>
        <p:spPr>
          <a:xfrm>
            <a:off x="1520417" y="4252152"/>
            <a:ext cx="2362945" cy="1815882"/>
          </a:xfrm>
          <a:prstGeom prst="rect">
            <a:avLst/>
          </a:prstGeom>
          <a:noFill/>
        </p:spPr>
        <p:txBody>
          <a:bodyPr wrap="square" rtlCol="0">
            <a:spAutoFit/>
          </a:bodyPr>
          <a:lstStyle/>
          <a:p>
            <a:pPr algn="just"/>
            <a:r>
              <a:rPr lang="id-ID" sz="1400" dirty="0"/>
              <a:t>BULOG dalam melakukan pembelian dan penjualan untuk beras, jagung, dan kedelai mengacu pada Harga Acuan Pembelian di Petani dan Harga Acuan Penjualan di Konsumen yang ditetapkan</a:t>
            </a:r>
          </a:p>
          <a:p>
            <a:pPr algn="just"/>
            <a:r>
              <a:rPr lang="id-ID" sz="1400" dirty="0">
                <a:solidFill>
                  <a:schemeClr val="accent1">
                    <a:lumMod val="75000"/>
                  </a:schemeClr>
                </a:solidFill>
              </a:rPr>
              <a:t>(Pasal 2)</a:t>
            </a:r>
          </a:p>
        </p:txBody>
      </p:sp>
      <p:sp>
        <p:nvSpPr>
          <p:cNvPr id="27" name="TextBox 26"/>
          <p:cNvSpPr txBox="1"/>
          <p:nvPr/>
        </p:nvSpPr>
        <p:spPr>
          <a:xfrm>
            <a:off x="6615892" y="4238504"/>
            <a:ext cx="2508358" cy="1600438"/>
          </a:xfrm>
          <a:prstGeom prst="rect">
            <a:avLst/>
          </a:prstGeom>
          <a:noFill/>
        </p:spPr>
        <p:txBody>
          <a:bodyPr wrap="square" rtlCol="0">
            <a:spAutoFit/>
          </a:bodyPr>
          <a:lstStyle/>
          <a:p>
            <a:pPr algn="just"/>
            <a:r>
              <a:rPr lang="id-ID" sz="1400" dirty="0"/>
              <a:t>Dalam melakukan pembelian dan penjualan, BULOG dan BUMN lainnya dapat bekerjasama dengan BUMN, BUMD, Koperasi dan/atau swasta.</a:t>
            </a:r>
          </a:p>
          <a:p>
            <a:pPr algn="just"/>
            <a:r>
              <a:rPr lang="id-ID" sz="1400" dirty="0">
                <a:solidFill>
                  <a:schemeClr val="accent1">
                    <a:lumMod val="75000"/>
                  </a:schemeClr>
                </a:solidFill>
              </a:rPr>
              <a:t>(Pasal 3 ayat (2))</a:t>
            </a:r>
          </a:p>
        </p:txBody>
      </p:sp>
      <p:pic>
        <p:nvPicPr>
          <p:cNvPr id="28" name="Picture 1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56580" y="4766457"/>
            <a:ext cx="1212937" cy="1212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Image result for legislation icon"/>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1125350" y="1326734"/>
            <a:ext cx="1084800" cy="108480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p:cNvSpPr txBox="1"/>
          <p:nvPr/>
        </p:nvSpPr>
        <p:spPr>
          <a:xfrm>
            <a:off x="155574" y="2565883"/>
            <a:ext cx="3024353" cy="1323439"/>
          </a:xfrm>
          <a:prstGeom prst="rect">
            <a:avLst/>
          </a:prstGeom>
          <a:noFill/>
        </p:spPr>
        <p:txBody>
          <a:bodyPr wrap="square" rtlCol="0">
            <a:spAutoFit/>
          </a:bodyPr>
          <a:lstStyle/>
          <a:p>
            <a:pPr algn="ctr"/>
            <a:r>
              <a:rPr lang="en-US" sz="1600" i="1" dirty="0">
                <a:solidFill>
                  <a:schemeClr val="accent1">
                    <a:lumMod val="75000"/>
                  </a:schemeClr>
                </a:solidFill>
              </a:rPr>
              <a:t>PERMENDAG NO. </a:t>
            </a:r>
          </a:p>
          <a:p>
            <a:pPr algn="ctr"/>
            <a:r>
              <a:rPr lang="en-US" sz="1600" b="1" i="1" dirty="0">
                <a:solidFill>
                  <a:schemeClr val="accent1">
                    <a:lumMod val="75000"/>
                  </a:schemeClr>
                </a:solidFill>
              </a:rPr>
              <a:t>63/M-DAG/PER/9/2016 </a:t>
            </a:r>
          </a:p>
          <a:p>
            <a:pPr algn="ctr"/>
            <a:r>
              <a:rPr lang="en-US" sz="1600" i="1" dirty="0">
                <a:solidFill>
                  <a:schemeClr val="accent1">
                    <a:lumMod val="75000"/>
                  </a:schemeClr>
                </a:solidFill>
              </a:rPr>
              <a:t>TENTANG </a:t>
            </a:r>
          </a:p>
          <a:p>
            <a:pPr algn="ctr"/>
            <a:r>
              <a:rPr lang="en-US" sz="1600" b="1" i="1" dirty="0">
                <a:solidFill>
                  <a:schemeClr val="accent1">
                    <a:lumMod val="75000"/>
                  </a:schemeClr>
                </a:solidFill>
              </a:rPr>
              <a:t>PENETAPAN HARGA ACUAN PENJUALAN DI KONSUMEN</a:t>
            </a:r>
            <a:endParaRPr lang="id-ID" sz="1600" b="1" i="1" dirty="0">
              <a:solidFill>
                <a:schemeClr val="accent1">
                  <a:lumMod val="75000"/>
                </a:schemeClr>
              </a:solidFill>
            </a:endParaRPr>
          </a:p>
        </p:txBody>
      </p:sp>
      <p:sp>
        <p:nvSpPr>
          <p:cNvPr id="34" name="TextBox 33"/>
          <p:cNvSpPr txBox="1"/>
          <p:nvPr/>
        </p:nvSpPr>
        <p:spPr>
          <a:xfrm>
            <a:off x="9266826" y="4239965"/>
            <a:ext cx="2538377" cy="2246769"/>
          </a:xfrm>
          <a:prstGeom prst="rect">
            <a:avLst/>
          </a:prstGeom>
          <a:noFill/>
        </p:spPr>
        <p:txBody>
          <a:bodyPr wrap="square" rtlCol="0">
            <a:spAutoFit/>
          </a:bodyPr>
          <a:lstStyle/>
          <a:p>
            <a:pPr algn="just"/>
            <a:r>
              <a:rPr lang="id-ID" sz="1400" dirty="0"/>
              <a:t>Dalam hal masa berlaku ( 4 bulan) Harga Acuan Pembelian di Petani dan Harga Acuan Penjualan di Konsumen berdasarkan Permendag ini telah berakhir dan harga acuan baru belum di tetapkan, maka harga acuan yang sekarang dinyatakan tetap berlaku </a:t>
            </a:r>
            <a:r>
              <a:rPr lang="id-ID" sz="1400" dirty="0">
                <a:solidFill>
                  <a:schemeClr val="accent1">
                    <a:lumMod val="75000"/>
                  </a:schemeClr>
                </a:solidFill>
              </a:rPr>
              <a:t>(Pasal  6)</a:t>
            </a:r>
          </a:p>
        </p:txBody>
      </p:sp>
    </p:spTree>
    <p:extLst>
      <p:ext uri="{BB962C8B-B14F-4D97-AF65-F5344CB8AC3E}">
        <p14:creationId xmlns:p14="http://schemas.microsoft.com/office/powerpoint/2010/main" xmlns="" val="134295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37</a:t>
            </a:fld>
            <a:endParaRPr lang="id-ID" dirty="0"/>
          </a:p>
        </p:txBody>
      </p:sp>
      <p:graphicFrame>
        <p:nvGraphicFramePr>
          <p:cNvPr id="43" name="Table 42"/>
          <p:cNvGraphicFramePr>
            <a:graphicFrameLocks noGrp="1"/>
          </p:cNvGraphicFramePr>
          <p:nvPr>
            <p:extLst/>
          </p:nvPr>
        </p:nvGraphicFramePr>
        <p:xfrm>
          <a:off x="1620094" y="1111844"/>
          <a:ext cx="7865109" cy="5279087"/>
        </p:xfrm>
        <a:graphic>
          <a:graphicData uri="http://schemas.openxmlformats.org/drawingml/2006/table">
            <a:tbl>
              <a:tblPr firstRow="1" bandRow="1"/>
              <a:tblGrid>
                <a:gridCol w="534108">
                  <a:extLst>
                    <a:ext uri="{9D8B030D-6E8A-4147-A177-3AD203B41FA5}">
                      <a16:colId xmlns:a16="http://schemas.microsoft.com/office/drawing/2014/main" xmlns="" val="20000"/>
                    </a:ext>
                  </a:extLst>
                </a:gridCol>
                <a:gridCol w="1635649">
                  <a:extLst>
                    <a:ext uri="{9D8B030D-6E8A-4147-A177-3AD203B41FA5}">
                      <a16:colId xmlns:a16="http://schemas.microsoft.com/office/drawing/2014/main" xmlns="" val="20001"/>
                    </a:ext>
                  </a:extLst>
                </a:gridCol>
                <a:gridCol w="3107834">
                  <a:extLst>
                    <a:ext uri="{9D8B030D-6E8A-4147-A177-3AD203B41FA5}">
                      <a16:colId xmlns:a16="http://schemas.microsoft.com/office/drawing/2014/main" xmlns="" val="20002"/>
                    </a:ext>
                  </a:extLst>
                </a:gridCol>
                <a:gridCol w="2587518">
                  <a:extLst>
                    <a:ext uri="{9D8B030D-6E8A-4147-A177-3AD203B41FA5}">
                      <a16:colId xmlns:a16="http://schemas.microsoft.com/office/drawing/2014/main" xmlns="" val="20003"/>
                    </a:ext>
                  </a:extLst>
                </a:gridCol>
              </a:tblGrid>
              <a:tr h="6078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No.</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Komoditi</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Petani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Konsumen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xmlns="" val="10000"/>
                  </a:ext>
                </a:extLst>
              </a:tr>
              <a:tr h="3892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d-ID" sz="1600" dirty="0"/>
                        <a:t>GKP</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3.700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92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id-ID"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d-ID" sz="1600" dirty="0"/>
                        <a:t>GKG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4.600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92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id-ID"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d-ID" sz="1600" dirty="0"/>
                        <a:t>Beras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7.300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t>9.500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9266">
                <a:tc>
                  <a:txBody>
                    <a:bodyPr/>
                    <a:lstStyle/>
                    <a:p>
                      <a:pPr algn="ctr"/>
                      <a:r>
                        <a:rPr lang="id-ID" sz="1600" kern="1200" dirty="0">
                          <a:solidFill>
                            <a:schemeClr val="tx1"/>
                          </a:solidFill>
                          <a:latin typeface="+mn-lt"/>
                          <a:ea typeface="+mn-ea"/>
                          <a:cs typeface="+mn-cs"/>
                        </a:rPr>
                        <a:t>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Jagung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Kadari Air 15%</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3.150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3.650/3.750*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Kadar Air 20%</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3.050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Kadar Air 25%</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2.850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Kadar Air 30%</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2.750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Kadar Air 35%</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2.500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89266">
                <a:tc>
                  <a:txBody>
                    <a:bodyPr/>
                    <a:lstStyle/>
                    <a:p>
                      <a:pPr algn="ctr"/>
                      <a:r>
                        <a:rPr lang="id-ID" sz="1600" kern="1200" dirty="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Kedelai</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Lokal</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8.500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9.200**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89266">
                <a:tc>
                  <a:txBody>
                    <a:bodyPr/>
                    <a:lstStyle/>
                    <a:p>
                      <a:pPr algn="ctr"/>
                      <a:endParaRPr lang="id-ID"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Impor</a:t>
                      </a:r>
                    </a:p>
                  </a:txBody>
                  <a:tcPr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6.550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6.800**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pic>
        <p:nvPicPr>
          <p:cNvPr id="44"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2052" y="1760355"/>
            <a:ext cx="897119" cy="897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Rectangle 48"/>
          <p:cNvSpPr/>
          <p:nvPr/>
        </p:nvSpPr>
        <p:spPr>
          <a:xfrm>
            <a:off x="372052" y="246779"/>
            <a:ext cx="10026171" cy="584775"/>
          </a:xfrm>
          <a:prstGeom prst="rect">
            <a:avLst/>
          </a:prstGeom>
        </p:spPr>
        <p:txBody>
          <a:bodyPr wrap="square">
            <a:spAutoFit/>
          </a:bodyPr>
          <a:lstStyle/>
          <a:p>
            <a:r>
              <a:rPr lang="en-US" sz="3200" b="1" dirty="0">
                <a:solidFill>
                  <a:srgbClr val="C00000"/>
                </a:solidFill>
                <a:latin typeface="Agency FB" panose="020B0503020202020204" pitchFamily="34" charset="0"/>
              </a:rPr>
              <a:t>KEBIJAKAN HARGA ACUAN KOMODITAS PANGAN</a:t>
            </a:r>
            <a:endParaRPr lang="id-ID" sz="2800" b="1" dirty="0">
              <a:solidFill>
                <a:srgbClr val="C00000"/>
              </a:solidFill>
              <a:latin typeface="Agency FB" panose="020B0503020202020204" pitchFamily="34" charset="0"/>
            </a:endParaRPr>
          </a:p>
        </p:txBody>
      </p:sp>
      <p:pic>
        <p:nvPicPr>
          <p:cNvPr id="50"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6092"/>
            <a:ext cx="1311262" cy="1249263"/>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0375" y="3625984"/>
            <a:ext cx="958214" cy="958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8" name="Rectangular Callout 57"/>
          <p:cNvSpPr/>
          <p:nvPr/>
        </p:nvSpPr>
        <p:spPr>
          <a:xfrm>
            <a:off x="9673181" y="3234161"/>
            <a:ext cx="2295905" cy="1583497"/>
          </a:xfrm>
          <a:prstGeom prst="wedgeRectCallout">
            <a:avLst>
              <a:gd name="adj1" fmla="val -92822"/>
              <a:gd name="adj2" fmla="val -28243"/>
            </a:avLst>
          </a:prstGeom>
          <a:solidFill>
            <a:sysClr val="window" lastClr="FFFFFF"/>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TextBox 58"/>
          <p:cNvSpPr txBox="1"/>
          <p:nvPr/>
        </p:nvSpPr>
        <p:spPr>
          <a:xfrm>
            <a:off x="9673181" y="3306168"/>
            <a:ext cx="2295905"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400" b="1" i="0" u="none" strike="noStrike" kern="0" cap="none" spc="0" normalizeH="0" baseline="0" noProof="0" dirty="0">
                <a:ln>
                  <a:noFill/>
                </a:ln>
                <a:solidFill>
                  <a:sysClr val="windowText" lastClr="000000"/>
                </a:solidFill>
                <a:effectLst/>
                <a:uLnTx/>
                <a:uFillTx/>
              </a:rPr>
              <a:t>HARGA PENJUALAN DI INDUSTRI PENGGUNA (SEBAGAI PAKAN TERNAK) MASING-MASING RP3.650/KG (CURAH) DAN RP3.750/KG (KEMASAN)</a:t>
            </a:r>
          </a:p>
        </p:txBody>
      </p:sp>
      <p:pic>
        <p:nvPicPr>
          <p:cNvPr id="6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2052" y="5246001"/>
            <a:ext cx="798004" cy="933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5" name="Rectangular Callout 64"/>
          <p:cNvSpPr/>
          <p:nvPr/>
        </p:nvSpPr>
        <p:spPr>
          <a:xfrm>
            <a:off x="9840735" y="5208647"/>
            <a:ext cx="2128351" cy="1232151"/>
          </a:xfrm>
          <a:prstGeom prst="wedgeRectCallout">
            <a:avLst>
              <a:gd name="adj1" fmla="val -116300"/>
              <a:gd name="adj2" fmla="val 5835"/>
            </a:avLst>
          </a:prstGeom>
          <a:solidFill>
            <a:sysClr val="window" lastClr="FFFFFF"/>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TextBox 65"/>
          <p:cNvSpPr txBox="1"/>
          <p:nvPr/>
        </p:nvSpPr>
        <p:spPr>
          <a:xfrm>
            <a:off x="9876654" y="5277990"/>
            <a:ext cx="2092432"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ysClr val="windowText" lastClr="000000"/>
                </a:solidFill>
                <a:effectLst/>
                <a:uLnTx/>
                <a:uFillTx/>
              </a:rPr>
              <a:t>Harga penjualan ke Pengguna (Pengrajin Tahu/Tempe, Pakan ternak).</a:t>
            </a:r>
          </a:p>
        </p:txBody>
      </p:sp>
    </p:spTree>
    <p:extLst>
      <p:ext uri="{BB962C8B-B14F-4D97-AF65-F5344CB8AC3E}">
        <p14:creationId xmlns:p14="http://schemas.microsoft.com/office/powerpoint/2010/main" xmlns="" val="12568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38</a:t>
            </a:fld>
            <a:endParaRPr lang="id-ID" dirty="0"/>
          </a:p>
        </p:txBody>
      </p:sp>
      <p:graphicFrame>
        <p:nvGraphicFramePr>
          <p:cNvPr id="43" name="Table 42"/>
          <p:cNvGraphicFramePr>
            <a:graphicFrameLocks noGrp="1"/>
          </p:cNvGraphicFramePr>
          <p:nvPr>
            <p:extLst/>
          </p:nvPr>
        </p:nvGraphicFramePr>
        <p:xfrm>
          <a:off x="1852110" y="1361731"/>
          <a:ext cx="7633093" cy="4667471"/>
        </p:xfrm>
        <a:graphic>
          <a:graphicData uri="http://schemas.openxmlformats.org/drawingml/2006/table">
            <a:tbl>
              <a:tblPr firstRow="1" bandRow="1"/>
              <a:tblGrid>
                <a:gridCol w="518352">
                  <a:extLst>
                    <a:ext uri="{9D8B030D-6E8A-4147-A177-3AD203B41FA5}">
                      <a16:colId xmlns:a16="http://schemas.microsoft.com/office/drawing/2014/main" xmlns="" val="20000"/>
                    </a:ext>
                  </a:extLst>
                </a:gridCol>
                <a:gridCol w="2174242">
                  <a:extLst>
                    <a:ext uri="{9D8B030D-6E8A-4147-A177-3AD203B41FA5}">
                      <a16:colId xmlns:a16="http://schemas.microsoft.com/office/drawing/2014/main" xmlns="" val="20001"/>
                    </a:ext>
                  </a:extLst>
                </a:gridCol>
                <a:gridCol w="2429311">
                  <a:extLst>
                    <a:ext uri="{9D8B030D-6E8A-4147-A177-3AD203B41FA5}">
                      <a16:colId xmlns:a16="http://schemas.microsoft.com/office/drawing/2014/main" xmlns="" val="20002"/>
                    </a:ext>
                  </a:extLst>
                </a:gridCol>
                <a:gridCol w="2511188">
                  <a:extLst>
                    <a:ext uri="{9D8B030D-6E8A-4147-A177-3AD203B41FA5}">
                      <a16:colId xmlns:a16="http://schemas.microsoft.com/office/drawing/2014/main" xmlns="" val="2000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No.</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Komoditi</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Petani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Konsumen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xmlns="" val="10000"/>
                  </a:ext>
                </a:extLst>
              </a:tr>
              <a:tr h="370840">
                <a:tc>
                  <a:txBody>
                    <a:bodyPr/>
                    <a:lstStyle/>
                    <a:p>
                      <a:pPr algn="ctr"/>
                      <a:r>
                        <a:rPr lang="id-ID" sz="1600" kern="1200" dirty="0">
                          <a:solidFill>
                            <a:schemeClr val="tx1"/>
                          </a:solidFill>
                          <a:latin typeface="+mn-lt"/>
                          <a:ea typeface="+mn-ea"/>
                          <a:cs typeface="+mn-cs"/>
                        </a:rPr>
                        <a:t>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Gula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Harga Dasar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9.100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Harga Lelang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11.000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13.000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id-ID" sz="1600" kern="1200" dirty="0">
                          <a:solidFill>
                            <a:schemeClr val="tx1"/>
                          </a:solidFill>
                          <a:latin typeface="+mn-lt"/>
                          <a:ea typeface="+mn-ea"/>
                          <a:cs typeface="+mn-cs"/>
                        </a:rPr>
                        <a:t>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Bawang Merah***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9951">
                <a:tc>
                  <a:txBody>
                    <a:bodyPr/>
                    <a:lstStyle/>
                    <a:p>
                      <a:pPr algn="ctr"/>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Konde Basah</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15.000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algn="ctr"/>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Konde Askip</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18.300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algn="ctr"/>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kern="1200" dirty="0">
                          <a:solidFill>
                            <a:schemeClr val="tx1"/>
                          </a:solidFill>
                          <a:latin typeface="+mn-lt"/>
                          <a:ea typeface="+mn-ea"/>
                          <a:cs typeface="+mn-cs"/>
                        </a:rPr>
                        <a:t>Rogol Askip</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22.500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kern="1200" dirty="0">
                          <a:solidFill>
                            <a:schemeClr val="tx1"/>
                          </a:solidFill>
                          <a:latin typeface="+mn-lt"/>
                          <a:ea typeface="+mn-ea"/>
                          <a:cs typeface="+mn-cs"/>
                        </a:rPr>
                        <a:t>32.000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pPr marL="0" algn="l" defTabSz="914400" rtl="0" eaLnBrk="1" latinLnBrk="0" hangingPunct="1"/>
                      <a:r>
                        <a:rPr lang="id-ID" sz="1600" kern="1200" dirty="0">
                          <a:solidFill>
                            <a:schemeClr val="tx1"/>
                          </a:solidFill>
                          <a:latin typeface="+mn-lt"/>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d-ID" sz="1600" kern="1200" dirty="0">
                          <a:solidFill>
                            <a:schemeClr val="tx1"/>
                          </a:solidFill>
                          <a:latin typeface="+mn-lt"/>
                          <a:ea typeface="+mn-ea"/>
                          <a:cs typeface="+mn-cs"/>
                        </a:rPr>
                        <a:t>Cabai</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id-ID" sz="1600" kern="1200" dirty="0">
                        <a:solidFill>
                          <a:schemeClr val="tx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0840">
                <a:tc>
                  <a:txBody>
                    <a:bodyPr/>
                    <a:lstStyle/>
                    <a:p>
                      <a:pPr marL="0" algn="l" defTabSz="914400" rtl="0" eaLnBrk="1" latinLnBrk="0" hangingPunct="1"/>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d-ID" sz="1600" kern="1200" dirty="0">
                          <a:solidFill>
                            <a:schemeClr val="tx1"/>
                          </a:solidFill>
                          <a:latin typeface="+mn-lt"/>
                          <a:ea typeface="+mn-ea"/>
                          <a:cs typeface="+mn-cs"/>
                        </a:rPr>
                        <a:t>Cabai Merah Keriting</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15.000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28.500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70840">
                <a:tc>
                  <a:txBody>
                    <a:bodyPr/>
                    <a:lstStyle/>
                    <a:p>
                      <a:pPr marL="0" algn="l" defTabSz="914400" rtl="0" eaLnBrk="1" latinLnBrk="0" hangingPunct="1"/>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d-ID" sz="1600" kern="1200" dirty="0">
                          <a:solidFill>
                            <a:schemeClr val="tx1"/>
                          </a:solidFill>
                          <a:latin typeface="+mn-lt"/>
                          <a:ea typeface="+mn-ea"/>
                          <a:cs typeface="+mn-cs"/>
                        </a:rPr>
                        <a:t>Cabai Merah Besar</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15.000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28.500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70840">
                <a:tc>
                  <a:txBody>
                    <a:bodyPr/>
                    <a:lstStyle/>
                    <a:p>
                      <a:pPr marL="0" algn="l" defTabSz="914400" rtl="0" eaLnBrk="1" latinLnBrk="0" hangingPunct="1"/>
                      <a:endParaRPr lang="id-ID"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id-ID" sz="1600" kern="1200" dirty="0">
                          <a:solidFill>
                            <a:schemeClr val="tx1"/>
                          </a:solidFill>
                          <a:latin typeface="+mn-lt"/>
                          <a:ea typeface="+mn-ea"/>
                          <a:cs typeface="+mn-cs"/>
                        </a:rPr>
                        <a:t>Cabai Rawit Merah</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17.000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id-ID" sz="1600" kern="1200" dirty="0">
                          <a:solidFill>
                            <a:schemeClr val="tx1"/>
                          </a:solidFill>
                          <a:latin typeface="+mn-lt"/>
                          <a:ea typeface="+mn-ea"/>
                          <a:cs typeface="+mn-cs"/>
                        </a:rPr>
                        <a:t>29.000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pic>
        <p:nvPicPr>
          <p:cNvPr id="1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175" y="1882948"/>
            <a:ext cx="1037364" cy="1051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9149" y="3251455"/>
            <a:ext cx="815578" cy="815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angular Callout 20"/>
          <p:cNvSpPr/>
          <p:nvPr/>
        </p:nvSpPr>
        <p:spPr>
          <a:xfrm>
            <a:off x="9943295" y="3620615"/>
            <a:ext cx="1872468" cy="1089722"/>
          </a:xfrm>
          <a:prstGeom prst="wedgeRectCallout">
            <a:avLst>
              <a:gd name="adj1" fmla="val -417456"/>
              <a:gd name="adj2" fmla="val -115803"/>
            </a:avLst>
          </a:prstGeom>
          <a:solidFill>
            <a:sysClr val="window" lastClr="FFFFFF"/>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p:cNvSpPr txBox="1"/>
          <p:nvPr/>
        </p:nvSpPr>
        <p:spPr>
          <a:xfrm>
            <a:off x="9979213" y="3692622"/>
            <a:ext cx="166705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b="1" i="0" u="none" strike="noStrike" kern="0" cap="none" spc="0" normalizeH="0" baseline="0" noProof="0" dirty="0">
                <a:ln>
                  <a:noFill/>
                </a:ln>
                <a:solidFill>
                  <a:sysClr val="windowText" lastClr="000000"/>
                </a:solidFill>
                <a:effectLst/>
                <a:uLnTx/>
                <a:uFillTx/>
              </a:rPr>
              <a:t>Di petani atau sentra produsen</a:t>
            </a: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1759" y="4710337"/>
            <a:ext cx="980780" cy="980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3"/>
          <p:cNvSpPr/>
          <p:nvPr/>
        </p:nvSpPr>
        <p:spPr>
          <a:xfrm>
            <a:off x="372052" y="246779"/>
            <a:ext cx="10026171" cy="584775"/>
          </a:xfrm>
          <a:prstGeom prst="rect">
            <a:avLst/>
          </a:prstGeom>
        </p:spPr>
        <p:txBody>
          <a:bodyPr wrap="square">
            <a:spAutoFit/>
          </a:bodyPr>
          <a:lstStyle/>
          <a:p>
            <a:r>
              <a:rPr lang="en-US" sz="3200" b="1" dirty="0">
                <a:solidFill>
                  <a:srgbClr val="C00000"/>
                </a:solidFill>
                <a:latin typeface="Agency FB" panose="020B0503020202020204" pitchFamily="34" charset="0"/>
              </a:rPr>
              <a:t>KEBIJAKAN HARGA ACUAN KOMODITAS PANGAN</a:t>
            </a:r>
            <a:endParaRPr lang="id-ID" sz="2800" b="1" dirty="0">
              <a:solidFill>
                <a:srgbClr val="C00000"/>
              </a:solidFill>
              <a:latin typeface="Agency FB" panose="020B0503020202020204" pitchFamily="34" charset="0"/>
            </a:endParaRPr>
          </a:p>
        </p:txBody>
      </p:sp>
      <p:pic>
        <p:nvPicPr>
          <p:cNvPr id="25" name="Picture 4" descr="Hasil gambar untuk transparent GLASS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6092"/>
            <a:ext cx="1311262" cy="1249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52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83646"/>
            <a:ext cx="2743200" cy="365125"/>
          </a:xfrm>
        </p:spPr>
        <p:txBody>
          <a:bodyPr/>
          <a:lstStyle/>
          <a:p>
            <a:fld id="{38C5940F-52BA-4018-B13B-B36621709A35}" type="slidenum">
              <a:rPr lang="id-ID" smtClean="0"/>
              <a:pPr/>
              <a:t>39</a:t>
            </a:fld>
            <a:endParaRPr lang="id-ID" dirty="0"/>
          </a:p>
        </p:txBody>
      </p:sp>
      <p:graphicFrame>
        <p:nvGraphicFramePr>
          <p:cNvPr id="43" name="Table 42"/>
          <p:cNvGraphicFramePr>
            <a:graphicFrameLocks noGrp="1"/>
          </p:cNvGraphicFramePr>
          <p:nvPr>
            <p:extLst/>
          </p:nvPr>
        </p:nvGraphicFramePr>
        <p:xfrm>
          <a:off x="404745" y="1120667"/>
          <a:ext cx="7010468" cy="5262981"/>
        </p:xfrm>
        <a:graphic>
          <a:graphicData uri="http://schemas.openxmlformats.org/drawingml/2006/table">
            <a:tbl>
              <a:tblPr firstRow="1" bandRow="1"/>
              <a:tblGrid>
                <a:gridCol w="563314">
                  <a:extLst>
                    <a:ext uri="{9D8B030D-6E8A-4147-A177-3AD203B41FA5}">
                      <a16:colId xmlns:a16="http://schemas.microsoft.com/office/drawing/2014/main" xmlns="" val="20000"/>
                    </a:ext>
                  </a:extLst>
                </a:gridCol>
                <a:gridCol w="1879247">
                  <a:extLst>
                    <a:ext uri="{9D8B030D-6E8A-4147-A177-3AD203B41FA5}">
                      <a16:colId xmlns:a16="http://schemas.microsoft.com/office/drawing/2014/main" xmlns="" val="20001"/>
                    </a:ext>
                  </a:extLst>
                </a:gridCol>
                <a:gridCol w="2402911">
                  <a:extLst>
                    <a:ext uri="{9D8B030D-6E8A-4147-A177-3AD203B41FA5}">
                      <a16:colId xmlns:a16="http://schemas.microsoft.com/office/drawing/2014/main" xmlns="" val="20002"/>
                    </a:ext>
                  </a:extLst>
                </a:gridCol>
                <a:gridCol w="2164996">
                  <a:extLst>
                    <a:ext uri="{9D8B030D-6E8A-4147-A177-3AD203B41FA5}">
                      <a16:colId xmlns:a16="http://schemas.microsoft.com/office/drawing/2014/main" xmlns="" val="20003"/>
                    </a:ext>
                  </a:extLst>
                </a:gridCol>
              </a:tblGrid>
              <a:tr h="796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No.</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Komoditi</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Petani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d-ID" sz="1600" dirty="0">
                          <a:solidFill>
                            <a:schemeClr val="bg1"/>
                          </a:solidFill>
                        </a:rPr>
                        <a:t>Harga Acuan Pembelian</a:t>
                      </a:r>
                      <a:r>
                        <a:rPr lang="id-ID" sz="1600" baseline="0" dirty="0">
                          <a:solidFill>
                            <a:schemeClr val="bg1"/>
                          </a:solidFill>
                        </a:rPr>
                        <a:t> di Konsumen (Rp/Kg)</a:t>
                      </a:r>
                      <a:endParaRPr lang="id-ID" sz="1600"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xmlns="" val="10000"/>
                  </a:ext>
                </a:extLst>
              </a:tr>
              <a:tr h="510170">
                <a:tc>
                  <a:txBody>
                    <a:bodyPr/>
                    <a:lstStyle/>
                    <a:p>
                      <a:pPr algn="ctr"/>
                      <a:r>
                        <a:rPr lang="id-ID" sz="1600" dirty="0"/>
                        <a:t>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Daging</a:t>
                      </a:r>
                      <a:r>
                        <a:rPr lang="id-ID" sz="1600" baseline="0" dirty="0"/>
                        <a:t> Sapi</a:t>
                      </a: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10170">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Segar/Chilled: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10170">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a. Paha Depan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98.000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10170">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b. Paha Belakang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105.000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22704">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c. Sandung Lamur</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80.000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10170">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d. Tetelan</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50.000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10170">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Beku:</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10170">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a. Daging sapi</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80.000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2385">
                <a:tc>
                  <a:txBody>
                    <a:bodyPr/>
                    <a:lstStyle/>
                    <a:p>
                      <a:pPr algn="ctr"/>
                      <a:endParaRPr lang="id-ID"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600" dirty="0"/>
                        <a:t>b. Daging Kerbau</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d-ID"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d-ID" sz="1600" dirty="0"/>
                        <a:t>70.000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20" name="Rectangle 19"/>
          <p:cNvSpPr/>
          <p:nvPr/>
        </p:nvSpPr>
        <p:spPr>
          <a:xfrm>
            <a:off x="7614838" y="1300920"/>
            <a:ext cx="4354249" cy="4893647"/>
          </a:xfrm>
          <a:prstGeom prst="rect">
            <a:avLst/>
          </a:prstGeom>
        </p:spPr>
        <p:txBody>
          <a:bodyPr wrap="square">
            <a:spAutoFit/>
          </a:bodyPr>
          <a:lstStyle/>
          <a:p>
            <a:r>
              <a:rPr lang="id-ID" sz="2400" b="1" dirty="0"/>
              <a:t>Perlu mempertimbangkan penetapan harga acuan </a:t>
            </a:r>
            <a:r>
              <a:rPr lang="id-ID" sz="2400" b="1" dirty="0">
                <a:solidFill>
                  <a:srgbClr val="FF0000"/>
                </a:solidFill>
              </a:rPr>
              <a:t>daging beku kerbau</a:t>
            </a:r>
            <a:r>
              <a:rPr lang="id-ID" sz="2400" b="1" dirty="0"/>
              <a:t> impor di tingkat konsumen sebesar Rp65.000. Dengan pertimbangan:</a:t>
            </a:r>
          </a:p>
          <a:p>
            <a:pPr marL="342900" indent="-342900">
              <a:buFont typeface="+mj-lt"/>
              <a:buAutoNum type="alphaLcPeriod"/>
            </a:pPr>
            <a:r>
              <a:rPr lang="id-ID" sz="2400" b="1" dirty="0"/>
              <a:t>Harga jual daging beku ex impor dari india oleh BULOG ke Industri dan asosiasi pedagang Rp56.000/kg. </a:t>
            </a:r>
          </a:p>
          <a:p>
            <a:pPr marL="342900" indent="-342900">
              <a:buFont typeface="+mj-lt"/>
              <a:buAutoNum type="alphaLcPeriod"/>
            </a:pPr>
            <a:r>
              <a:rPr lang="id-ID" sz="2400" b="1" dirty="0"/>
              <a:t>Harga jual asosiasi pedagang ke </a:t>
            </a:r>
            <a:r>
              <a:rPr lang="id-ID" sz="2400" b="1"/>
              <a:t>Pengecer Rp60</a:t>
            </a:r>
            <a:r>
              <a:rPr lang="en-US" sz="2400" b="1"/>
              <a:t>.000</a:t>
            </a:r>
            <a:endParaRPr lang="id-ID" sz="2400" b="1"/>
          </a:p>
          <a:p>
            <a:pPr marL="342900" indent="-342900">
              <a:buFont typeface="+mj-lt"/>
              <a:buAutoNum type="alphaLcPeriod"/>
            </a:pPr>
            <a:r>
              <a:rPr lang="id-ID" sz="2400" b="1"/>
              <a:t>Harga jual Pengecer ke Konsumen 65.000</a:t>
            </a:r>
            <a:endParaRPr lang="id-ID" sz="2400" b="1" dirty="0"/>
          </a:p>
        </p:txBody>
      </p:sp>
      <p:sp>
        <p:nvSpPr>
          <p:cNvPr id="12"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372052" y="246779"/>
            <a:ext cx="10026171" cy="584775"/>
          </a:xfrm>
          <a:prstGeom prst="rect">
            <a:avLst/>
          </a:prstGeom>
        </p:spPr>
        <p:txBody>
          <a:bodyPr wrap="square">
            <a:spAutoFit/>
          </a:bodyPr>
          <a:lstStyle/>
          <a:p>
            <a:r>
              <a:rPr lang="en-US" sz="3200" b="1" dirty="0">
                <a:solidFill>
                  <a:srgbClr val="C00000"/>
                </a:solidFill>
                <a:latin typeface="Agency FB" panose="020B0503020202020204" pitchFamily="34" charset="0"/>
              </a:rPr>
              <a:t>KEBIJAKAN HARGA ACUAN KOMODITAS PANGAN</a:t>
            </a:r>
            <a:endParaRPr lang="id-ID" sz="2800" b="1" dirty="0">
              <a:solidFill>
                <a:srgbClr val="C00000"/>
              </a:solidFill>
              <a:latin typeface="Agency FB" panose="020B0503020202020204" pitchFamily="34" charset="0"/>
            </a:endParaRPr>
          </a:p>
        </p:txBody>
      </p:sp>
      <p:pic>
        <p:nvPicPr>
          <p:cNvPr id="17"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6092"/>
            <a:ext cx="1311262" cy="1249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90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4</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60495" y="454369"/>
            <a:ext cx="6858000" cy="584775"/>
          </a:xfrm>
          <a:prstGeom prst="rect">
            <a:avLst/>
          </a:prstGeom>
        </p:spPr>
        <p:txBody>
          <a:bodyPr wrap="square">
            <a:spAutoFit/>
          </a:bodyPr>
          <a:lstStyle/>
          <a:p>
            <a:r>
              <a:rPr lang="id-ID" sz="3200" b="1" dirty="0">
                <a:solidFill>
                  <a:srgbClr val="C00000"/>
                </a:solidFill>
                <a:latin typeface="Agency FB" panose="020B0503020202020204" pitchFamily="34" charset="0"/>
              </a:rPr>
              <a:t>ISU STRATEGIS PENGENDALIAN INFLASI </a:t>
            </a:r>
            <a:endParaRPr lang="id-ID" sz="2800" b="1" dirty="0">
              <a:solidFill>
                <a:srgbClr val="C00000"/>
              </a:solidFill>
              <a:latin typeface="Agency FB" panose="020B05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370955765"/>
              </p:ext>
            </p:extLst>
          </p:nvPr>
        </p:nvGraphicFramePr>
        <p:xfrm>
          <a:off x="460375" y="1451469"/>
          <a:ext cx="6383338" cy="4813231"/>
        </p:xfrm>
        <a:graphic>
          <a:graphicData uri="http://schemas.openxmlformats.org/drawingml/2006/table">
            <a:tbl>
              <a:tblPr firstRow="1" firstCol="1" bandRow="1">
                <a:tableStyleId>{9D7B26C5-4107-4FEC-AEDC-1716B250A1EF}</a:tableStyleId>
              </a:tblPr>
              <a:tblGrid>
                <a:gridCol w="6383338">
                  <a:extLst>
                    <a:ext uri="{9D8B030D-6E8A-4147-A177-3AD203B41FA5}">
                      <a16:colId xmlns:a16="http://schemas.microsoft.com/office/drawing/2014/main" xmlns="" val="20000"/>
                    </a:ext>
                  </a:extLst>
                </a:gridCol>
              </a:tblGrid>
              <a:tr h="626147">
                <a:tc>
                  <a:txBody>
                    <a:bodyPr/>
                    <a:lstStyle/>
                    <a:p>
                      <a:pPr algn="l">
                        <a:lnSpc>
                          <a:spcPct val="115000"/>
                        </a:lnSpc>
                        <a:spcAft>
                          <a:spcPts val="0"/>
                        </a:spcAft>
                      </a:pPr>
                      <a:r>
                        <a:rPr lang="en-US" sz="2400" dirty="0">
                          <a:effectLst/>
                          <a:latin typeface="Agency FB" panose="020B0503020202020204" pitchFamily="34" charset="0"/>
                        </a:rPr>
                        <a:t>TATA NIAGA BAHAN KEBUTUHAN POKOK</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0"/>
                  </a:ext>
                </a:extLst>
              </a:tr>
              <a:tr h="626147">
                <a:tc>
                  <a:txBody>
                    <a:bodyPr/>
                    <a:lstStyle/>
                    <a:p>
                      <a:pPr algn="l">
                        <a:lnSpc>
                          <a:spcPct val="115000"/>
                        </a:lnSpc>
                        <a:spcAft>
                          <a:spcPts val="0"/>
                        </a:spcAft>
                      </a:pPr>
                      <a:r>
                        <a:rPr lang="en-US" sz="2400" dirty="0">
                          <a:effectLst/>
                          <a:latin typeface="Agency FB" panose="020B0503020202020204" pitchFamily="34" charset="0"/>
                        </a:rPr>
                        <a:t>ALOKASI ANGGARAN DALAM RANGKA PENGENDALIAN INFLASI</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1"/>
                  </a:ext>
                </a:extLst>
              </a:tr>
              <a:tr h="626147">
                <a:tc>
                  <a:txBody>
                    <a:bodyPr/>
                    <a:lstStyle/>
                    <a:p>
                      <a:pPr algn="l">
                        <a:lnSpc>
                          <a:spcPct val="115000"/>
                        </a:lnSpc>
                        <a:spcAft>
                          <a:spcPts val="0"/>
                        </a:spcAft>
                      </a:pPr>
                      <a:r>
                        <a:rPr lang="en-US" sz="2400" dirty="0">
                          <a:effectLst/>
                          <a:latin typeface="Agency FB" panose="020B0503020202020204" pitchFamily="34" charset="0"/>
                        </a:rPr>
                        <a:t>PEMBANGUNAN INFRASTRUKTUR PANGAN</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2"/>
                  </a:ext>
                </a:extLst>
              </a:tr>
              <a:tr h="626147">
                <a:tc>
                  <a:txBody>
                    <a:bodyPr/>
                    <a:lstStyle/>
                    <a:p>
                      <a:pPr algn="l">
                        <a:lnSpc>
                          <a:spcPct val="115000"/>
                        </a:lnSpc>
                        <a:spcAft>
                          <a:spcPts val="0"/>
                        </a:spcAft>
                      </a:pPr>
                      <a:r>
                        <a:rPr lang="en-US" sz="2400" dirty="0">
                          <a:effectLst/>
                          <a:latin typeface="Agency FB" panose="020B0503020202020204" pitchFamily="34" charset="0"/>
                        </a:rPr>
                        <a:t>PERCEPATAN REALISASI ANGGARAN</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3"/>
                  </a:ext>
                </a:extLst>
              </a:tr>
              <a:tr h="626147">
                <a:tc>
                  <a:txBody>
                    <a:bodyPr/>
                    <a:lstStyle/>
                    <a:p>
                      <a:pPr algn="l">
                        <a:lnSpc>
                          <a:spcPct val="115000"/>
                        </a:lnSpc>
                        <a:spcAft>
                          <a:spcPts val="0"/>
                        </a:spcAft>
                      </a:pPr>
                      <a:r>
                        <a:rPr lang="en-US" sz="2400" dirty="0">
                          <a:effectLst/>
                          <a:latin typeface="Agency FB" panose="020B0503020202020204" pitchFamily="34" charset="0"/>
                        </a:rPr>
                        <a:t>TEROBOSAN KEBIJAKAN PENGENDALIAN HARGA</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4"/>
                  </a:ext>
                </a:extLst>
              </a:tr>
              <a:tr h="840313">
                <a:tc>
                  <a:txBody>
                    <a:bodyPr/>
                    <a:lstStyle/>
                    <a:p>
                      <a:pPr algn="l">
                        <a:lnSpc>
                          <a:spcPct val="115000"/>
                        </a:lnSpc>
                        <a:spcAft>
                          <a:spcPts val="0"/>
                        </a:spcAft>
                      </a:pPr>
                      <a:r>
                        <a:rPr lang="en-US" sz="2400" dirty="0">
                          <a:effectLst/>
                          <a:latin typeface="Agency FB" panose="020B0503020202020204" pitchFamily="34" charset="0"/>
                        </a:rPr>
                        <a:t>KESELARASAN ANTARA PERTUMBUHAN EKONOMI DENGAN INFLASI</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5"/>
                  </a:ext>
                </a:extLst>
              </a:tr>
              <a:tr h="840313">
                <a:tc>
                  <a:txBody>
                    <a:bodyPr/>
                    <a:lstStyle/>
                    <a:p>
                      <a:pPr algn="l">
                        <a:lnSpc>
                          <a:spcPct val="115000"/>
                        </a:lnSpc>
                        <a:spcAft>
                          <a:spcPts val="0"/>
                        </a:spcAft>
                      </a:pPr>
                      <a:r>
                        <a:rPr lang="en-US" sz="2400" dirty="0">
                          <a:effectLst/>
                          <a:latin typeface="Agency FB" panose="020B0503020202020204" pitchFamily="34" charset="0"/>
                        </a:rPr>
                        <a:t>PERATURAN PERUNDANGAN YANG MENGHAMBAT (PUSAT DAN DAERAH)</a:t>
                      </a:r>
                      <a:endParaRPr lang="id-ID" sz="2400" dirty="0">
                        <a:effectLst/>
                        <a:latin typeface="Agency FB" panose="020B05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extLst>
                  <a:ext uri="{0D108BD9-81ED-4DB2-BD59-A6C34878D82A}">
                    <a16:rowId xmlns:a16="http://schemas.microsoft.com/office/drawing/2014/main" xmlns="" val="10006"/>
                  </a:ext>
                </a:extLst>
              </a:tr>
            </a:tbl>
          </a:graphicData>
        </a:graphic>
      </p:graphicFrame>
      <p:sp>
        <p:nvSpPr>
          <p:cNvPr id="12" name="Rectangle 11"/>
          <p:cNvSpPr/>
          <p:nvPr/>
        </p:nvSpPr>
        <p:spPr>
          <a:xfrm>
            <a:off x="7683978" y="1527515"/>
            <a:ext cx="3850797" cy="1200329"/>
          </a:xfrm>
          <a:prstGeom prst="rect">
            <a:avLst/>
          </a:prstGeom>
        </p:spPr>
        <p:txBody>
          <a:bodyPr wrap="square">
            <a:spAutoFit/>
          </a:bodyPr>
          <a:lstStyle/>
          <a:p>
            <a:r>
              <a:rPr lang="id-ID" sz="2400" b="1" dirty="0">
                <a:solidFill>
                  <a:srgbClr val="0070C0"/>
                </a:solidFill>
                <a:latin typeface="Agency FB" panose="020B0503020202020204" pitchFamily="34" charset="0"/>
              </a:rPr>
              <a:t>EFEKTIFITAS KEBIJAKAN,  PROGRAM DAN KEGIATAN PENGENDALIAN INFLASI TERHAMBAT</a:t>
            </a:r>
            <a:endParaRPr lang="id-ID" sz="2400" dirty="0">
              <a:solidFill>
                <a:srgbClr val="0070C0"/>
              </a:solidFill>
            </a:endParaRPr>
          </a:p>
        </p:txBody>
      </p:sp>
      <p:pic>
        <p:nvPicPr>
          <p:cNvPr id="32" name="Picture 4" descr="Hasil gambar untuk transparent ARROW images "/>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0800000">
            <a:off x="5990325" y="2829790"/>
            <a:ext cx="1893677" cy="2204453"/>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4" descr="Hasil gambar untuk transparent ARROW images "/>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0800000">
            <a:off x="5990325" y="4291762"/>
            <a:ext cx="1893677" cy="220445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asil gambar untuk transparent ARROW images "/>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10800000">
            <a:off x="5990325" y="1411728"/>
            <a:ext cx="1893677" cy="2204453"/>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angle 34"/>
          <p:cNvSpPr/>
          <p:nvPr/>
        </p:nvSpPr>
        <p:spPr>
          <a:xfrm>
            <a:off x="7683978" y="2843631"/>
            <a:ext cx="4196394" cy="461665"/>
          </a:xfrm>
          <a:prstGeom prst="rect">
            <a:avLst/>
          </a:prstGeom>
        </p:spPr>
        <p:txBody>
          <a:bodyPr wrap="square">
            <a:spAutoFit/>
          </a:bodyPr>
          <a:lstStyle/>
          <a:p>
            <a:r>
              <a:rPr lang="id-ID" sz="2400" b="1" dirty="0">
                <a:solidFill>
                  <a:srgbClr val="0070C0"/>
                </a:solidFill>
                <a:latin typeface="Agency FB" panose="020B0503020202020204" pitchFamily="34" charset="0"/>
              </a:rPr>
              <a:t>HARGA TETAP TINGGI &amp; BERFLUKTUASI</a:t>
            </a:r>
            <a:endParaRPr lang="id-ID" sz="2400" dirty="0">
              <a:solidFill>
                <a:srgbClr val="0070C0"/>
              </a:solidFill>
            </a:endParaRPr>
          </a:p>
        </p:txBody>
      </p:sp>
      <p:sp>
        <p:nvSpPr>
          <p:cNvPr id="36" name="Rectangle 35"/>
          <p:cNvSpPr/>
          <p:nvPr/>
        </p:nvSpPr>
        <p:spPr>
          <a:xfrm>
            <a:off x="7683978" y="3432508"/>
            <a:ext cx="4196394" cy="461665"/>
          </a:xfrm>
          <a:prstGeom prst="rect">
            <a:avLst/>
          </a:prstGeom>
        </p:spPr>
        <p:txBody>
          <a:bodyPr wrap="square">
            <a:spAutoFit/>
          </a:bodyPr>
          <a:lstStyle/>
          <a:p>
            <a:r>
              <a:rPr lang="id-ID" sz="2400" b="1" dirty="0">
                <a:solidFill>
                  <a:srgbClr val="0070C0"/>
                </a:solidFill>
                <a:latin typeface="Agency FB" panose="020B0503020202020204" pitchFamily="34" charset="0"/>
              </a:rPr>
              <a:t>PEMANFAATAN OLEH OKNUM</a:t>
            </a:r>
            <a:endParaRPr lang="id-ID" sz="2400" dirty="0">
              <a:solidFill>
                <a:srgbClr val="0070C0"/>
              </a:solidFill>
            </a:endParaRPr>
          </a:p>
        </p:txBody>
      </p:sp>
      <p:sp>
        <p:nvSpPr>
          <p:cNvPr id="37" name="Rectangle 36"/>
          <p:cNvSpPr/>
          <p:nvPr/>
        </p:nvSpPr>
        <p:spPr>
          <a:xfrm>
            <a:off x="7683978" y="3968524"/>
            <a:ext cx="4196394" cy="461665"/>
          </a:xfrm>
          <a:prstGeom prst="rect">
            <a:avLst/>
          </a:prstGeom>
        </p:spPr>
        <p:txBody>
          <a:bodyPr wrap="square">
            <a:spAutoFit/>
          </a:bodyPr>
          <a:lstStyle/>
          <a:p>
            <a:r>
              <a:rPr lang="id-ID" sz="2400" b="1" dirty="0">
                <a:solidFill>
                  <a:srgbClr val="0070C0"/>
                </a:solidFill>
                <a:latin typeface="Agency FB" panose="020B0503020202020204" pitchFamily="34" charset="0"/>
              </a:rPr>
              <a:t>KURANGNYA KEPEDULIAN</a:t>
            </a:r>
            <a:endParaRPr lang="id-ID" sz="2400" dirty="0">
              <a:solidFill>
                <a:srgbClr val="0070C0"/>
              </a:solidFill>
            </a:endParaRPr>
          </a:p>
        </p:txBody>
      </p:sp>
      <p:sp>
        <p:nvSpPr>
          <p:cNvPr id="38" name="Rectangle 37"/>
          <p:cNvSpPr/>
          <p:nvPr/>
        </p:nvSpPr>
        <p:spPr>
          <a:xfrm>
            <a:off x="7683978" y="4554339"/>
            <a:ext cx="4196394" cy="830997"/>
          </a:xfrm>
          <a:prstGeom prst="rect">
            <a:avLst/>
          </a:prstGeom>
        </p:spPr>
        <p:txBody>
          <a:bodyPr wrap="square">
            <a:spAutoFit/>
          </a:bodyPr>
          <a:lstStyle/>
          <a:p>
            <a:r>
              <a:rPr lang="id-ID" sz="2400" b="1" dirty="0">
                <a:solidFill>
                  <a:srgbClr val="0070C0"/>
                </a:solidFill>
                <a:latin typeface="Agency FB" panose="020B0503020202020204" pitchFamily="34" charset="0"/>
              </a:rPr>
              <a:t>MENGGERUS KEPERCAAYAN MASYARAKAT</a:t>
            </a:r>
            <a:endParaRPr lang="id-ID" sz="2400" dirty="0">
              <a:solidFill>
                <a:srgbClr val="0070C0"/>
              </a:solidFill>
            </a:endParaRPr>
          </a:p>
        </p:txBody>
      </p:sp>
      <p:sp>
        <p:nvSpPr>
          <p:cNvPr id="39" name="Rectangle 38"/>
          <p:cNvSpPr/>
          <p:nvPr/>
        </p:nvSpPr>
        <p:spPr>
          <a:xfrm>
            <a:off x="7683978" y="5431832"/>
            <a:ext cx="4196394" cy="830997"/>
          </a:xfrm>
          <a:prstGeom prst="rect">
            <a:avLst/>
          </a:prstGeom>
        </p:spPr>
        <p:txBody>
          <a:bodyPr wrap="square">
            <a:spAutoFit/>
          </a:bodyPr>
          <a:lstStyle/>
          <a:p>
            <a:r>
              <a:rPr lang="id-ID" sz="2400" b="1" dirty="0">
                <a:solidFill>
                  <a:srgbClr val="0070C0"/>
                </a:solidFill>
                <a:latin typeface="Agency FB" panose="020B0503020202020204" pitchFamily="34" charset="0"/>
              </a:rPr>
              <a:t>INVESTASI SULIT MASUK DAN BERKEMBANG</a:t>
            </a:r>
            <a:endParaRPr lang="id-ID" sz="2400" dirty="0">
              <a:solidFill>
                <a:srgbClr val="0070C0"/>
              </a:solidFill>
            </a:endParaRPr>
          </a:p>
        </p:txBody>
      </p:sp>
      <p:sp>
        <p:nvSpPr>
          <p:cNvPr id="3" name="TextBox 2"/>
          <p:cNvSpPr txBox="1"/>
          <p:nvPr/>
        </p:nvSpPr>
        <p:spPr>
          <a:xfrm>
            <a:off x="8490858" y="715978"/>
            <a:ext cx="1713931" cy="646331"/>
          </a:xfrm>
          <a:prstGeom prst="rect">
            <a:avLst/>
          </a:prstGeom>
          <a:solidFill>
            <a:srgbClr val="FF0000"/>
          </a:solidFill>
        </p:spPr>
        <p:txBody>
          <a:bodyPr wrap="none" rtlCol="0">
            <a:spAutoFit/>
          </a:bodyPr>
          <a:lstStyle/>
          <a:p>
            <a:r>
              <a:rPr lang="en-US" sz="3600" b="1">
                <a:solidFill>
                  <a:schemeClr val="bg1"/>
                </a:solidFill>
                <a:latin typeface="Agency FB" panose="020B0503020202020204" pitchFamily="34" charset="0"/>
              </a:rPr>
              <a:t>Perhatian</a:t>
            </a:r>
            <a:endParaRPr lang="en-US" sz="2400" b="1">
              <a:solidFill>
                <a:schemeClr val="bg1"/>
              </a:solidFill>
              <a:latin typeface="Agency FB" panose="020B0503020202020204" pitchFamily="34" charset="0"/>
            </a:endParaRPr>
          </a:p>
        </p:txBody>
      </p:sp>
    </p:spTree>
    <p:extLst>
      <p:ext uri="{BB962C8B-B14F-4D97-AF65-F5344CB8AC3E}">
        <p14:creationId xmlns:p14="http://schemas.microsoft.com/office/powerpoint/2010/main" xmlns="" val="10849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nodeType="withEffect">
                                  <p:stCondLst>
                                    <p:cond delay="0"/>
                                  </p:stCondLst>
                                  <p:endCondLst>
                                    <p:cond evt="onNext" delay="0">
                                      <p:tgtEl>
                                        <p:sldTgt/>
                                      </p:tgtEl>
                                    </p:cond>
                                  </p:end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par>
                                <p:cTn id="8" presetID="22" presetClass="entr" presetSubtype="8" repeatCount="indefinite" fill="remove" nodeType="withEffect">
                                  <p:stCondLst>
                                    <p:cond delay="0"/>
                                  </p:stCondLst>
                                  <p:endCondLst>
                                    <p:cond evt="onNext" delay="0">
                                      <p:tgtEl>
                                        <p:sldTgt/>
                                      </p:tgtEl>
                                    </p:cond>
                                  </p:end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1000"/>
                                        <p:tgtEl>
                                          <p:spTgt spid="33"/>
                                        </p:tgtEl>
                                      </p:cBhvr>
                                    </p:animEffect>
                                  </p:childTnLst>
                                </p:cTn>
                              </p:par>
                              <p:par>
                                <p:cTn id="11" presetID="22" presetClass="entr" presetSubtype="8" repeatCount="indefinite" fill="remove" nodeType="withEffect">
                                  <p:stCondLst>
                                    <p:cond delay="0"/>
                                  </p:stCondLst>
                                  <p:endCondLst>
                                    <p:cond evt="onNext" delay="0">
                                      <p:tgtEl>
                                        <p:sldTgt/>
                                      </p:tgtEl>
                                    </p:cond>
                                  </p:end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sil gambar untuk transparent GLASS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44009" y="-170710"/>
            <a:ext cx="1697640" cy="16173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9" descr="Image result for CONSUMER BASI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1" descr="Image result for CONSUMER BASI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3" descr="Image result for CONSUMER BASI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a:xfrm>
            <a:off x="9359241" y="6423641"/>
            <a:ext cx="2743200" cy="365125"/>
          </a:xfrm>
        </p:spPr>
        <p:txBody>
          <a:bodyPr/>
          <a:lstStyle/>
          <a:p>
            <a:fld id="{38C5940F-52BA-4018-B13B-B36621709A35}" type="slidenum">
              <a:rPr lang="id-ID" smtClean="0"/>
              <a:pPr/>
              <a:t>40</a:t>
            </a:fld>
            <a:endParaRPr lang="id-ID" dirty="0"/>
          </a:p>
        </p:txBody>
      </p:sp>
      <p:sp>
        <p:nvSpPr>
          <p:cNvPr id="10" name="Rectangle 9"/>
          <p:cNvSpPr/>
          <p:nvPr/>
        </p:nvSpPr>
        <p:spPr>
          <a:xfrm>
            <a:off x="5854891" y="266153"/>
            <a:ext cx="5791374" cy="830997"/>
          </a:xfrm>
          <a:prstGeom prst="rect">
            <a:avLst/>
          </a:prstGeom>
        </p:spPr>
        <p:txBody>
          <a:bodyPr wrap="square">
            <a:spAutoFit/>
          </a:bodyPr>
          <a:lstStyle/>
          <a:p>
            <a:pPr algn="r"/>
            <a:r>
              <a:rPr lang="en-US" sz="2400" b="1" dirty="0">
                <a:solidFill>
                  <a:srgbClr val="C00000"/>
                </a:solidFill>
              </a:rPr>
              <a:t>PEMANFAATAN BUSINESS AGREGATOR DALAM PENGENDALIAN INFLASI</a:t>
            </a:r>
            <a:endParaRPr lang="id-ID" sz="2400" b="1" dirty="0">
              <a:solidFill>
                <a:srgbClr val="C00000"/>
              </a:solidFill>
            </a:endParaRPr>
          </a:p>
        </p:txBody>
      </p:sp>
      <p:sp>
        <p:nvSpPr>
          <p:cNvPr id="11" name="TextBox 10"/>
          <p:cNvSpPr txBox="1"/>
          <p:nvPr/>
        </p:nvSpPr>
        <p:spPr>
          <a:xfrm>
            <a:off x="188009" y="296859"/>
            <a:ext cx="5893522" cy="6093976"/>
          </a:xfrm>
          <a:prstGeom prst="rect">
            <a:avLst/>
          </a:prstGeom>
          <a:noFill/>
        </p:spPr>
        <p:txBody>
          <a:bodyPr wrap="square" rtlCol="0">
            <a:spAutoFit/>
          </a:bodyPr>
          <a:lstStyle/>
          <a:p>
            <a:pPr marL="185738" indent="-185738">
              <a:spcBef>
                <a:spcPts val="600"/>
              </a:spcBef>
              <a:buFont typeface="Arial" pitchFamily="34" charset="0"/>
              <a:buChar char="•"/>
            </a:pPr>
            <a:r>
              <a:rPr lang="id-ID" sz="2000" b="1"/>
              <a:t>Konsep dari bisnis agregator sendiri adalah dengan menggunakan aplikasi mobile atau online yang menciptakan marketplace, dimana semua pemasok dan pengguna bertemu dalam satu wadah yang </a:t>
            </a:r>
            <a:r>
              <a:rPr lang="id-ID" sz="2000" b="1">
                <a:solidFill>
                  <a:srgbClr val="FF0000"/>
                </a:solidFill>
              </a:rPr>
              <a:t>sama sehingga mampu mengurangi </a:t>
            </a:r>
            <a:r>
              <a:rPr lang="fi-FI" sz="2000" b="1">
                <a:solidFill>
                  <a:srgbClr val="FF0000"/>
                </a:solidFill>
              </a:rPr>
              <a:t>mata rantai yang terlalu panjang</a:t>
            </a:r>
            <a:r>
              <a:rPr lang="id-ID" sz="2000" b="1">
                <a:solidFill>
                  <a:srgbClr val="FF0000"/>
                </a:solidFill>
              </a:rPr>
              <a:t> (biaya logistik menjadi murah)</a:t>
            </a:r>
          </a:p>
          <a:p>
            <a:pPr marL="185738" indent="-185738">
              <a:spcBef>
                <a:spcPts val="600"/>
              </a:spcBef>
              <a:buFont typeface="Arial" pitchFamily="34" charset="0"/>
              <a:buChar char="•"/>
            </a:pPr>
            <a:r>
              <a:rPr lang="id-ID" sz="2000" b="1"/>
              <a:t>Dengan banyaknya pemasok dan pengguna berada dalam satu wadah tersebut maka yang diharapkan adalah </a:t>
            </a:r>
            <a:r>
              <a:rPr lang="id-ID" sz="2000" b="1">
                <a:solidFill>
                  <a:srgbClr val="FF0000"/>
                </a:solidFill>
              </a:rPr>
              <a:t>adanya transparansi harga secara langsung</a:t>
            </a:r>
            <a:r>
              <a:rPr lang="id-ID" sz="2000" b="1"/>
              <a:t>, dan akan memperlihatkan harga yang paling murah dan yang paling tinggi.</a:t>
            </a:r>
          </a:p>
          <a:p>
            <a:pPr marL="185738" indent="-185738">
              <a:spcBef>
                <a:spcPts val="600"/>
              </a:spcBef>
              <a:buFont typeface="Arial" pitchFamily="34" charset="0"/>
              <a:buChar char="•"/>
            </a:pPr>
            <a:r>
              <a:rPr lang="id-ID" sz="2000" b="1"/>
              <a:t>Ada beberapa bisnis agregator berbasis mobile phone/ aplikasi yang sudah berkembang saat ini, misal aplikasi petani yang berfokus pada penyuluhan pertanian sekaligus wadah menjual produk pertanian para petani, limakilo.Id yang mengembangkan bisnis agregator untuk komoditas bawang merah dan gula pasir, dan masih banyak lagi lainnya.</a:t>
            </a:r>
            <a:endParaRPr lang="id-ID" sz="2000" b="1" dirty="0"/>
          </a:p>
        </p:txBody>
      </p:sp>
      <p:pic>
        <p:nvPicPr>
          <p:cNvPr id="12" name="Picture 11"/>
          <p:cNvPicPr>
            <a:picLocks noChangeAspect="1"/>
          </p:cNvPicPr>
          <p:nvPr/>
        </p:nvPicPr>
        <p:blipFill>
          <a:blip r:embed="rId3"/>
          <a:stretch>
            <a:fillRect/>
          </a:stretch>
        </p:blipFill>
        <p:spPr>
          <a:xfrm>
            <a:off x="6874742" y="1416411"/>
            <a:ext cx="2387839" cy="24037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2" name="Picture 4" descr="Hasil gambar untuk TANIHU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59530" y="4330487"/>
            <a:ext cx="2206005" cy="22060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56" name="Picture 8" descr="Hasil gambar untuk NURBAYA INITIATIVE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471276" y="1416411"/>
            <a:ext cx="2392374" cy="239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58" name="Picture 10" descr="Hasil gambar untuk LIMAKIL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64412" y="2973770"/>
            <a:ext cx="2401762" cy="2401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60" name="Picture 12" descr="Hasil gambar untuk SI KUMIS"/>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456" r="11583"/>
          <a:stretch/>
        </p:blipFill>
        <p:spPr bwMode="auto">
          <a:xfrm>
            <a:off x="9262581" y="4493153"/>
            <a:ext cx="2383684" cy="20936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56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sil gambar untuk tanda tanya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71754" y="2564529"/>
            <a:ext cx="3829846" cy="375672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asil gambar untuk transparent GLASS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5</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488951" y="605538"/>
            <a:ext cx="4915128" cy="537968"/>
          </a:xfrm>
          <a:prstGeom prst="rect">
            <a:avLst/>
          </a:prstGeom>
        </p:spPr>
        <p:txBody>
          <a:bodyPr wrap="none">
            <a:spAutoFit/>
          </a:bodyPr>
          <a:lstStyle/>
          <a:p>
            <a:pPr lvl="0" algn="ctr">
              <a:lnSpc>
                <a:spcPct val="115000"/>
              </a:lnSpc>
            </a:pPr>
            <a:r>
              <a:rPr lang="en-US" sz="2800" b="1" dirty="0">
                <a:solidFill>
                  <a:prstClr val="black"/>
                </a:solidFill>
                <a:latin typeface="Agency FB" panose="020B0503020202020204" pitchFamily="34" charset="0"/>
              </a:rPr>
              <a:t>TATA NIAGA BAHAN KEBUTUHAN POKOK</a:t>
            </a:r>
            <a:endParaRPr lang="id-ID" sz="2800" b="1" dirty="0">
              <a:solidFill>
                <a:prstClr val="black"/>
              </a:solidFill>
              <a:latin typeface="Agency FB" panose="020B0503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9" name="Rectangle 8"/>
          <p:cNvSpPr/>
          <p:nvPr/>
        </p:nvSpPr>
        <p:spPr>
          <a:xfrm>
            <a:off x="460374" y="1841577"/>
            <a:ext cx="10721975" cy="2862322"/>
          </a:xfrm>
          <a:prstGeom prst="rect">
            <a:avLst/>
          </a:prstGeom>
        </p:spPr>
        <p:txBody>
          <a:bodyPr wrap="square">
            <a:spAutoFit/>
          </a:bodyPr>
          <a:lstStyle/>
          <a:p>
            <a:pPr marL="342900" lvl="0" indent="-342900" algn="jus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Pemanfaatan pasar yang optimal</a:t>
            </a:r>
            <a:endParaRPr lang="id-ID">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Sistem logistik yang memadai</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Pemanfaatan Teknologi Informasi dalam mendukung pembentukan harga</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Akses pedagang terhadap produsen</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Manajemen rantai pasok (supply chain management)</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Tidak ada praktek </a:t>
            </a:r>
            <a:r>
              <a:rPr lang="en-US" i="1">
                <a:latin typeface="Calibri" panose="020F0502020204030204" pitchFamily="34" charset="0"/>
                <a:ea typeface="Calibri" panose="020F0502020204030204" pitchFamily="34" charset="0"/>
                <a:cs typeface="Times New Roman" panose="02020603050405020304" pitchFamily="18" charset="0"/>
              </a:rPr>
              <a:t>rent seeking</a:t>
            </a:r>
            <a:r>
              <a:rPr lang="en-US">
                <a:latin typeface="Calibri" panose="020F0502020204030204" pitchFamily="34" charset="0"/>
                <a:ea typeface="Calibri" panose="020F0502020204030204" pitchFamily="34" charset="0"/>
                <a:cs typeface="Times New Roman" panose="02020603050405020304" pitchFamily="18" charset="0"/>
              </a:rPr>
              <a:t>/kartel</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Peran pemerintah daerah untuk mengawasi distribusi bahan kebutuhan pokok</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Kebijakan import terhadap bahan kebutuhan pokok yang lebih transparan dan berkeadilan</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indent="-361950">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Sistem pemasaran yang efisien</a:t>
            </a:r>
            <a:endParaRPr lang="id-ID">
              <a:latin typeface="Calibri" panose="020F0502020204030204" pitchFamily="34" charset="0"/>
              <a:ea typeface="Calibri" panose="020F0502020204030204" pitchFamily="34" charset="0"/>
              <a:cs typeface="Times New Roman" panose="02020603050405020304" pitchFamily="18" charset="0"/>
            </a:endParaRPr>
          </a:p>
          <a:p>
            <a:pPr marL="361950" lvl="0" indent="-361950" algn="just">
              <a:buFont typeface="Symbol" panose="05050102010706020507" pitchFamily="18" charset="2"/>
              <a:buChar char=""/>
            </a:pPr>
            <a:endParaRPr lang="id-ID" dirty="0"/>
          </a:p>
        </p:txBody>
      </p:sp>
      <p:sp>
        <p:nvSpPr>
          <p:cNvPr id="10" name="Rectangle 9"/>
          <p:cNvSpPr/>
          <p:nvPr/>
        </p:nvSpPr>
        <p:spPr>
          <a:xfrm>
            <a:off x="460374" y="4785330"/>
            <a:ext cx="7978775" cy="1477328"/>
          </a:xfrm>
          <a:prstGeom prst="rect">
            <a:avLst/>
          </a:prstGeom>
        </p:spPr>
        <p:txBody>
          <a:bodyPr wrap="square">
            <a:spAutoFit/>
          </a:bodyPr>
          <a:lstStyle/>
          <a:p>
            <a:pPr marL="342900" indent="-342900">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Penyelenggaraan pasar yang tidak sesuai dengan fungsi utamanya (misal terdapat pedagang eceran di pasar induk)</a:t>
            </a:r>
            <a:endParaRPr lang="id-ID">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Terlalu panjangnya rantai distribusi </a:t>
            </a:r>
            <a:endParaRPr lang="id-ID">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Masih ada permainan harga oleh produsen/distribusi besar yang menguasai satu komoditas</a:t>
            </a:r>
            <a:endParaRPr lang="id-ID"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79424" y="444289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sp>
        <p:nvSpPr>
          <p:cNvPr id="4" name="TextBox 3"/>
          <p:cNvSpPr txBox="1"/>
          <p:nvPr/>
        </p:nvSpPr>
        <p:spPr>
          <a:xfrm>
            <a:off x="4562401" y="6149485"/>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Tree>
    <p:extLst>
      <p:ext uri="{BB962C8B-B14F-4D97-AF65-F5344CB8AC3E}">
        <p14:creationId xmlns:p14="http://schemas.microsoft.com/office/powerpoint/2010/main" xmlns="" val="355853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6</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488951" y="612886"/>
            <a:ext cx="7619394" cy="537968"/>
          </a:xfrm>
          <a:prstGeom prst="rect">
            <a:avLst/>
          </a:prstGeom>
        </p:spPr>
        <p:txBody>
          <a:bodyPr wrap="none">
            <a:spAutoFit/>
          </a:bodyPr>
          <a:lstStyle/>
          <a:p>
            <a:pPr lvl="0" algn="ctr">
              <a:lnSpc>
                <a:spcPct val="115000"/>
              </a:lnSpc>
            </a:pPr>
            <a:r>
              <a:rPr lang="en-US" sz="2800" b="1" dirty="0">
                <a:solidFill>
                  <a:prstClr val="black"/>
                </a:solidFill>
                <a:latin typeface="Agency FB" panose="020B0503020202020204" pitchFamily="34" charset="0"/>
              </a:rPr>
              <a:t>ALOKASI ANGGGARAN DALAM RANGKA PENGENDALIAN INFLASI</a:t>
            </a:r>
            <a:endParaRPr lang="id-ID" sz="2800" b="1" dirty="0">
              <a:solidFill>
                <a:prstClr val="black"/>
              </a:solidFill>
              <a:latin typeface="Agency FB" panose="020B0503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9" name="Rectangle 8"/>
          <p:cNvSpPr/>
          <p:nvPr/>
        </p:nvSpPr>
        <p:spPr>
          <a:xfrm>
            <a:off x="460375" y="1841577"/>
            <a:ext cx="7901779" cy="1754326"/>
          </a:xfrm>
          <a:prstGeom prst="rect">
            <a:avLst/>
          </a:prstGeom>
        </p:spPr>
        <p:txBody>
          <a:bodyPr wrap="square">
            <a:spAutoFit/>
          </a:bodyPr>
          <a:lstStyle/>
          <a:p>
            <a:pPr marL="285750" lvl="0" indent="-285750" algn="just">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Semua pemerintah daerah mengalokasikan anggaran untuk ketersediaan dan keterjangkauan harga bahan pangan pokok yang cukup dalam apbdnya, misalnya menganggarkan CPP, dana stabilisasi harga, penyertaan modal dalam BUMD pangan, pembangunan (termasuk pemeliharaan) infrastruktur, dll</a:t>
            </a:r>
            <a:endParaRPr lang="id-ID">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Daerah dengan kapasitas fiskal yang tinggi bisa berinvestasi di daerah lain untuk kepentingan bersama</a:t>
            </a:r>
            <a:endParaRPr lang="id-ID"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60375" y="402804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sp>
        <p:nvSpPr>
          <p:cNvPr id="3" name="Rectangle 2"/>
          <p:cNvSpPr/>
          <p:nvPr/>
        </p:nvSpPr>
        <p:spPr>
          <a:xfrm>
            <a:off x="531815" y="4397373"/>
            <a:ext cx="7576530" cy="1200329"/>
          </a:xfrm>
          <a:prstGeom prst="rect">
            <a:avLst/>
          </a:prstGeom>
        </p:spPr>
        <p:txBody>
          <a:bodyPr wrap="square">
            <a:spAutoFit/>
          </a:bodyPr>
          <a:lstStyle/>
          <a:p>
            <a:pPr marL="285750" lvl="0" indent="-285750" algn="just">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Fiskal daerah terbatas</a:t>
            </a:r>
            <a:endParaRPr lang="id-ID">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Program pengendalian harga masih belum tepat sasaran sehingga penggunaan anggaran menjadi kurang optimal</a:t>
            </a:r>
            <a:endParaRPr lang="id-ID">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Komitmen yang kurang kuat dari satu pihak dalam pelaksanaan KAD</a:t>
            </a:r>
            <a:endParaRPr lang="id-ID"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2" descr="Hasil gambar untuk tanda tanya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62154" y="2715927"/>
            <a:ext cx="3829846" cy="375672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5151793" y="5900740"/>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Tree>
    <p:extLst>
      <p:ext uri="{BB962C8B-B14F-4D97-AF65-F5344CB8AC3E}">
        <p14:creationId xmlns:p14="http://schemas.microsoft.com/office/powerpoint/2010/main" xmlns="" val="12278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7</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531815" y="623897"/>
            <a:ext cx="5150769" cy="537968"/>
          </a:xfrm>
          <a:prstGeom prst="rect">
            <a:avLst/>
          </a:prstGeom>
        </p:spPr>
        <p:txBody>
          <a:bodyPr wrap="none">
            <a:spAutoFit/>
          </a:bodyPr>
          <a:lstStyle/>
          <a:p>
            <a:pPr algn="ctr">
              <a:lnSpc>
                <a:spcPct val="115000"/>
              </a:lnSpc>
            </a:pPr>
            <a:r>
              <a:rPr lang="en-US" sz="2800" b="1" dirty="0">
                <a:solidFill>
                  <a:prstClr val="black"/>
                </a:solidFill>
                <a:latin typeface="Agency FB" panose="020B0503020202020204" pitchFamily="34" charset="0"/>
              </a:rPr>
              <a:t>PEMBANGUNAN INFRASTRUKTUR PANGAN</a:t>
            </a:r>
            <a:endParaRPr lang="id-ID" sz="2800" b="1" dirty="0">
              <a:solidFill>
                <a:prstClr val="black"/>
              </a:solidFill>
              <a:latin typeface="Agency FB" panose="020B0503020202020204" pitchFamily="34" charset="0"/>
            </a:endParaRPr>
          </a:p>
        </p:txBody>
      </p:sp>
      <p:sp>
        <p:nvSpPr>
          <p:cNvPr id="3" name="Rectangle 2"/>
          <p:cNvSpPr/>
          <p:nvPr/>
        </p:nvSpPr>
        <p:spPr>
          <a:xfrm>
            <a:off x="531814" y="1951672"/>
            <a:ext cx="8154985" cy="923330"/>
          </a:xfrm>
          <a:prstGeom prst="rect">
            <a:avLst/>
          </a:prstGeom>
        </p:spPr>
        <p:txBody>
          <a:bodyPr wrap="square">
            <a:spAutoFit/>
          </a:bodyPr>
          <a:lstStyle/>
          <a:p>
            <a:pPr marL="285750" indent="-285750">
              <a:buFont typeface="Arial" pitchFamily="34" charset="0"/>
              <a:buChar char="•"/>
            </a:pPr>
            <a:r>
              <a:rPr lang="en-US"/>
              <a:t>Setiap daerah memiliki infrastruktur pangan dan penunjang yang cukup memadai dan termanfaatkan secara optimal untuk menunjang kelancaran rantai distribusi dan ketersediaan pasokan (pasar, pelabuhan, irigasi, gudang, akses jalan)</a:t>
            </a:r>
            <a:endParaRPr lang="id-ID" dirty="0"/>
          </a:p>
        </p:txBody>
      </p:sp>
      <p:sp>
        <p:nvSpPr>
          <p:cNvPr id="8" name="Rectangle 7"/>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9" name="Rectangle 8"/>
          <p:cNvSpPr/>
          <p:nvPr/>
        </p:nvSpPr>
        <p:spPr>
          <a:xfrm>
            <a:off x="460373" y="343775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sp>
        <p:nvSpPr>
          <p:cNvPr id="4" name="Rectangle 3"/>
          <p:cNvSpPr/>
          <p:nvPr/>
        </p:nvSpPr>
        <p:spPr>
          <a:xfrm>
            <a:off x="531814" y="3832994"/>
            <a:ext cx="8154985" cy="2031325"/>
          </a:xfrm>
          <a:prstGeom prst="rect">
            <a:avLst/>
          </a:prstGeom>
        </p:spPr>
        <p:txBody>
          <a:bodyPr wrap="square">
            <a:spAutoFit/>
          </a:bodyPr>
          <a:lstStyle/>
          <a:p>
            <a:pPr marL="285750" lvl="0" indent="-285750">
              <a:buFont typeface="Arial" pitchFamily="34" charset="0"/>
              <a:buChar char="•"/>
            </a:pPr>
            <a:r>
              <a:rPr lang="en-US"/>
              <a:t>Karakteristik wilayah masing-masing daerah yang berbeda memiliki kebutuhan infrastruktur yang berbeda </a:t>
            </a:r>
            <a:endParaRPr lang="id-ID"/>
          </a:p>
          <a:p>
            <a:pPr marL="285750" lvl="0" indent="-285750">
              <a:buFont typeface="Arial" pitchFamily="34" charset="0"/>
              <a:buChar char="•"/>
            </a:pPr>
            <a:r>
              <a:rPr lang="en-US"/>
              <a:t>Pemanfaatan infrastruktur yang sudah ada kadang terkendala oleh faktor cuaca dan lainnya</a:t>
            </a:r>
            <a:endParaRPr lang="id-ID"/>
          </a:p>
          <a:p>
            <a:pPr marL="285750" indent="-285750">
              <a:buFont typeface="Arial" pitchFamily="34" charset="0"/>
              <a:buChar char="•"/>
            </a:pPr>
            <a:r>
              <a:rPr lang="en-US"/>
              <a:t>Infrastruktur tidak terpelihara dengan baik (jembatan timbang tidak optimal fungsinya, pasar yang tidak terawat, jumlah gudang yang kurang, jalan yang dibiarkan rusak) </a:t>
            </a:r>
            <a:endParaRPr lang="id-ID" dirty="0"/>
          </a:p>
        </p:txBody>
      </p:sp>
      <p:pic>
        <p:nvPicPr>
          <p:cNvPr id="12" name="Picture 2" descr="Hasil gambar untuk tanda tanya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61810" y="3142978"/>
            <a:ext cx="3230190" cy="316851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151793" y="5900740"/>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Tree>
    <p:extLst>
      <p:ext uri="{BB962C8B-B14F-4D97-AF65-F5344CB8AC3E}">
        <p14:creationId xmlns:p14="http://schemas.microsoft.com/office/powerpoint/2010/main" xmlns="" val="344386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asil gambar untuk transparent GLASS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8</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531815" y="623897"/>
            <a:ext cx="4474302" cy="537968"/>
          </a:xfrm>
          <a:prstGeom prst="rect">
            <a:avLst/>
          </a:prstGeom>
        </p:spPr>
        <p:txBody>
          <a:bodyPr wrap="none">
            <a:spAutoFit/>
          </a:bodyPr>
          <a:lstStyle/>
          <a:p>
            <a:pPr algn="ctr">
              <a:lnSpc>
                <a:spcPct val="115000"/>
              </a:lnSpc>
            </a:pPr>
            <a:r>
              <a:rPr lang="en-US" sz="2800" b="1" dirty="0">
                <a:solidFill>
                  <a:prstClr val="black"/>
                </a:solidFill>
                <a:latin typeface="Agency FB" panose="020B0503020202020204" pitchFamily="34" charset="0"/>
              </a:rPr>
              <a:t>PERCEPATAN REALISASI ANGGARAN</a:t>
            </a:r>
            <a:endParaRPr lang="id-ID" sz="2800" b="1" dirty="0">
              <a:solidFill>
                <a:prstClr val="black"/>
              </a:solidFill>
              <a:latin typeface="Agency FB" panose="020B0503020202020204" pitchFamily="34" charset="0"/>
            </a:endParaRPr>
          </a:p>
        </p:txBody>
      </p:sp>
      <p:sp>
        <p:nvSpPr>
          <p:cNvPr id="3" name="Rectangle 2"/>
          <p:cNvSpPr/>
          <p:nvPr/>
        </p:nvSpPr>
        <p:spPr>
          <a:xfrm>
            <a:off x="531814" y="1889731"/>
            <a:ext cx="7888285" cy="1477328"/>
          </a:xfrm>
          <a:prstGeom prst="rect">
            <a:avLst/>
          </a:prstGeom>
        </p:spPr>
        <p:txBody>
          <a:bodyPr wrap="square">
            <a:spAutoFit/>
          </a:bodyPr>
          <a:lstStyle/>
          <a:p>
            <a:pPr marL="285750" lvl="0" indent="-285750">
              <a:buFont typeface="Arial" pitchFamily="34" charset="0"/>
              <a:buChar char="•"/>
            </a:pPr>
            <a:r>
              <a:rPr lang="en-US"/>
              <a:t>Realisasi anggaran tidak selalu terkonsentrasi di akhir tahun </a:t>
            </a:r>
            <a:endParaRPr lang="id-ID"/>
          </a:p>
          <a:p>
            <a:pPr marL="285750" lvl="0" indent="-285750">
              <a:buFont typeface="Arial" pitchFamily="34" charset="0"/>
              <a:buChar char="•"/>
            </a:pPr>
            <a:r>
              <a:rPr lang="en-US"/>
              <a:t>Realisasi anggaran lebih terencana dengan adanya target-target dan rencana aksi masing-masing SKPD setiap bulan/triwulan</a:t>
            </a:r>
            <a:endParaRPr lang="id-ID"/>
          </a:p>
          <a:p>
            <a:pPr marL="285750" indent="-285750">
              <a:buFont typeface="Arial" pitchFamily="34" charset="0"/>
              <a:buChar char="•"/>
            </a:pPr>
            <a:r>
              <a:rPr lang="en-US"/>
              <a:t>Postur APBD idealnya mendukung program prioritas nasional yaitu pembangunan infrastruktur, kedaulatan pangan, dll</a:t>
            </a:r>
            <a:endParaRPr lang="id-ID" dirty="0"/>
          </a:p>
        </p:txBody>
      </p:sp>
      <p:sp>
        <p:nvSpPr>
          <p:cNvPr id="8" name="Rectangle 7"/>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9" name="Rectangle 8"/>
          <p:cNvSpPr/>
          <p:nvPr/>
        </p:nvSpPr>
        <p:spPr>
          <a:xfrm>
            <a:off x="460373" y="374255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pic>
        <p:nvPicPr>
          <p:cNvPr id="10" name="Picture 2" descr="Hasil gambar untuk tanda tanya 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62154" y="2715927"/>
            <a:ext cx="3829846" cy="375672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5151793" y="5900740"/>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sp>
        <p:nvSpPr>
          <p:cNvPr id="4" name="Rectangle 3"/>
          <p:cNvSpPr/>
          <p:nvPr/>
        </p:nvSpPr>
        <p:spPr>
          <a:xfrm>
            <a:off x="531815" y="4271123"/>
            <a:ext cx="6096000" cy="646331"/>
          </a:xfrm>
          <a:prstGeom prst="rect">
            <a:avLst/>
          </a:prstGeom>
        </p:spPr>
        <p:txBody>
          <a:bodyPr>
            <a:spAutoFit/>
          </a:bodyPr>
          <a:lstStyle/>
          <a:p>
            <a:pPr lvl="0" algn="just"/>
            <a:r>
              <a:rPr lang="en-US"/>
              <a:t>Peruntukan alokasi anggaran kaku (misal pendapatan dari cukai rokok hanya untuk pelayanan kesehatan)</a:t>
            </a:r>
            <a:endParaRPr lang="id-ID" dirty="0"/>
          </a:p>
        </p:txBody>
      </p:sp>
    </p:spTree>
    <p:extLst>
      <p:ext uri="{BB962C8B-B14F-4D97-AF65-F5344CB8AC3E}">
        <p14:creationId xmlns:p14="http://schemas.microsoft.com/office/powerpoint/2010/main" xmlns="" val="151667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asil gambar untuk tanda tanya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62154" y="2715927"/>
            <a:ext cx="3829846" cy="375672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151793" y="5900740"/>
            <a:ext cx="5137379" cy="646331"/>
          </a:xfrm>
          <a:prstGeom prst="rect">
            <a:avLst/>
          </a:prstGeom>
          <a:noFill/>
        </p:spPr>
        <p:txBody>
          <a:bodyPr wrap="square" rtlCol="0">
            <a:spAutoFit/>
          </a:bodyPr>
          <a:lstStyle/>
          <a:p>
            <a:r>
              <a:rPr lang="id-ID" sz="3600" b="1" dirty="0">
                <a:solidFill>
                  <a:srgbClr val="C00000"/>
                </a:solidFill>
                <a:effectLst>
                  <a:outerShdw blurRad="38100" dist="38100" dir="2700000" algn="tl">
                    <a:srgbClr val="000000">
                      <a:alpha val="43137"/>
                    </a:srgbClr>
                  </a:outerShdw>
                </a:effectLst>
                <a:latin typeface="Baskerville Old Face" pitchFamily="18" charset="0"/>
              </a:rPr>
              <a:t>What Should We Do</a:t>
            </a:r>
          </a:p>
        </p:txBody>
      </p:sp>
      <p:pic>
        <p:nvPicPr>
          <p:cNvPr id="11" name="Picture 4" descr="Hasil gambar untuk transparent GLASS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26" y="-56509"/>
            <a:ext cx="1503966" cy="15769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38C5940F-52BA-4018-B13B-B36621709A35}" type="slidenum">
              <a:rPr lang="id-ID" smtClean="0">
                <a:solidFill>
                  <a:schemeClr val="tx1"/>
                </a:solidFill>
              </a:rPr>
              <a:pPr/>
              <a:t>9</a:t>
            </a:fld>
            <a:endParaRPr lang="id-ID" dirty="0">
              <a:solidFill>
                <a:schemeClr val="tx1"/>
              </a:solidFill>
            </a:endParaRPr>
          </a:p>
        </p:txBody>
      </p:sp>
      <p:sp>
        <p:nvSpPr>
          <p:cNvPr id="7" name="AutoShape 7" descr="Image result for CONSUMER BASIS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p:nvSpPr>
        <p:spPr>
          <a:xfrm>
            <a:off x="531815" y="352623"/>
            <a:ext cx="6858000" cy="400110"/>
          </a:xfrm>
          <a:prstGeom prst="rect">
            <a:avLst/>
          </a:prstGeom>
        </p:spPr>
        <p:txBody>
          <a:bodyPr wrap="square">
            <a:spAutoFit/>
          </a:bodyPr>
          <a:lstStyle/>
          <a:p>
            <a:r>
              <a:rPr lang="id-ID" sz="2000" b="1" dirty="0">
                <a:solidFill>
                  <a:srgbClr val="C00000"/>
                </a:solidFill>
                <a:latin typeface="Agency FB" panose="020B0503020202020204" pitchFamily="34" charset="0"/>
              </a:rPr>
              <a:t>ISU STRATEGIS PENGENDALIAN INFLASI </a:t>
            </a:r>
            <a:endParaRPr lang="id-ID" b="1" dirty="0">
              <a:solidFill>
                <a:srgbClr val="C00000"/>
              </a:solidFill>
              <a:latin typeface="Agency FB" panose="020B0503020202020204" pitchFamily="34" charset="0"/>
            </a:endParaRPr>
          </a:p>
        </p:txBody>
      </p:sp>
      <p:sp>
        <p:nvSpPr>
          <p:cNvPr id="6" name="Rectangle 5"/>
          <p:cNvSpPr/>
          <p:nvPr/>
        </p:nvSpPr>
        <p:spPr>
          <a:xfrm>
            <a:off x="460375" y="623897"/>
            <a:ext cx="5856090" cy="537968"/>
          </a:xfrm>
          <a:prstGeom prst="rect">
            <a:avLst/>
          </a:prstGeom>
        </p:spPr>
        <p:txBody>
          <a:bodyPr wrap="none">
            <a:spAutoFit/>
          </a:bodyPr>
          <a:lstStyle/>
          <a:p>
            <a:pPr algn="ctr">
              <a:lnSpc>
                <a:spcPct val="115000"/>
              </a:lnSpc>
            </a:pPr>
            <a:r>
              <a:rPr lang="en-US" sz="2800" b="1" dirty="0">
                <a:solidFill>
                  <a:prstClr val="black"/>
                </a:solidFill>
                <a:latin typeface="Agency FB" panose="020B0503020202020204" pitchFamily="34" charset="0"/>
              </a:rPr>
              <a:t>TEROBOSAN KEBIJAKAN PENGENDALIAN HARGA</a:t>
            </a:r>
          </a:p>
        </p:txBody>
      </p:sp>
      <p:sp>
        <p:nvSpPr>
          <p:cNvPr id="3" name="Rectangle 2"/>
          <p:cNvSpPr/>
          <p:nvPr/>
        </p:nvSpPr>
        <p:spPr>
          <a:xfrm>
            <a:off x="531814" y="1897619"/>
            <a:ext cx="8821735" cy="1477328"/>
          </a:xfrm>
          <a:prstGeom prst="rect">
            <a:avLst/>
          </a:prstGeom>
        </p:spPr>
        <p:txBody>
          <a:bodyPr wrap="square">
            <a:spAutoFit/>
          </a:bodyPr>
          <a:lstStyle/>
          <a:p>
            <a:pPr marL="285750" lvl="0" indent="-285750">
              <a:buFont typeface="Arial" pitchFamily="34" charset="0"/>
              <a:buChar char="•"/>
            </a:pPr>
            <a:r>
              <a:rPr lang="en-US"/>
              <a:t>Tiap daerah memiliki program kerja yang langsung mengatasi faktor-faktor penyebab inflasi sesuai karakteristik dan kapasitas masing-masing daerah</a:t>
            </a:r>
            <a:endParaRPr lang="id-ID"/>
          </a:p>
          <a:p>
            <a:pPr marL="285750" indent="-285750">
              <a:buFont typeface="Arial" pitchFamily="34" charset="0"/>
              <a:buChar char="•"/>
            </a:pPr>
            <a:r>
              <a:rPr lang="en-US"/>
              <a:t>Banyak terdapat fasilitas atau kanal yang bisa dimanfaatkan dalam rangka menyusun program kerja, misal penggunakan Teknologi Informasi, fasilitas pemerintah, APBD, optimalisasi penggunaan/pembentukan BUMD, penggunaan Silpa </a:t>
            </a:r>
            <a:endParaRPr lang="id-ID" dirty="0"/>
          </a:p>
        </p:txBody>
      </p:sp>
      <p:sp>
        <p:nvSpPr>
          <p:cNvPr id="8" name="Rectangle 7"/>
          <p:cNvSpPr/>
          <p:nvPr/>
        </p:nvSpPr>
        <p:spPr>
          <a:xfrm>
            <a:off x="460375" y="1520399"/>
            <a:ext cx="1591974"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KONDISI IDEAL</a:t>
            </a:r>
            <a:endParaRPr lang="id-ID" dirty="0"/>
          </a:p>
        </p:txBody>
      </p:sp>
      <p:sp>
        <p:nvSpPr>
          <p:cNvPr id="9" name="Rectangle 8"/>
          <p:cNvSpPr/>
          <p:nvPr/>
        </p:nvSpPr>
        <p:spPr>
          <a:xfrm>
            <a:off x="460373" y="3571101"/>
            <a:ext cx="4082977" cy="369332"/>
          </a:xfrm>
          <a:prstGeom prst="rect">
            <a:avLst/>
          </a:prstGeom>
        </p:spPr>
        <p:txBody>
          <a:bodyPr wrap="none">
            <a:spAutoFit/>
          </a:bodyPr>
          <a:lstStyle/>
          <a:p>
            <a:r>
              <a:rPr lang="id-ID" b="1" dirty="0">
                <a:latin typeface="Calibri" panose="020F0502020204030204" pitchFamily="34" charset="0"/>
                <a:ea typeface="Calibri" panose="020F0502020204030204" pitchFamily="34" charset="0"/>
                <a:cs typeface="Times New Roman" panose="02020603050405020304" pitchFamily="18" charset="0"/>
              </a:rPr>
              <a:t>PERMASALAHAN ATAU KONDISI SAAT INI</a:t>
            </a:r>
            <a:endParaRPr lang="id-ID" dirty="0"/>
          </a:p>
        </p:txBody>
      </p:sp>
      <p:sp>
        <p:nvSpPr>
          <p:cNvPr id="4" name="Rectangle 3"/>
          <p:cNvSpPr/>
          <p:nvPr/>
        </p:nvSpPr>
        <p:spPr>
          <a:xfrm>
            <a:off x="531814" y="3883283"/>
            <a:ext cx="8555036" cy="1754326"/>
          </a:xfrm>
          <a:prstGeom prst="rect">
            <a:avLst/>
          </a:prstGeom>
        </p:spPr>
        <p:txBody>
          <a:bodyPr wrap="square">
            <a:spAutoFit/>
          </a:bodyPr>
          <a:lstStyle/>
          <a:p>
            <a:pPr marL="285750" lvl="0" indent="-285750">
              <a:buFont typeface="Arial" pitchFamily="34" charset="0"/>
              <a:buChar char="•"/>
            </a:pPr>
            <a:r>
              <a:rPr lang="en-US"/>
              <a:t>Kurangnya sosialisasi fasilitas-fasilitas pemerintah yang dapat dimanfaatkan daerah</a:t>
            </a:r>
            <a:endParaRPr lang="id-ID"/>
          </a:p>
          <a:p>
            <a:pPr marL="285750" lvl="0" indent="-285750">
              <a:buFont typeface="Arial" pitchFamily="34" charset="0"/>
              <a:buChar char="•"/>
            </a:pPr>
            <a:r>
              <a:rPr lang="en-US"/>
              <a:t>Kurangnya pemahaman pemda dalam memanfaatkan ti untuk pengendalian inflasi </a:t>
            </a:r>
            <a:endParaRPr lang="id-ID"/>
          </a:p>
          <a:p>
            <a:pPr marL="285750" lvl="0" indent="-285750">
              <a:buFont typeface="Arial" pitchFamily="34" charset="0"/>
              <a:buChar char="•"/>
            </a:pPr>
            <a:r>
              <a:rPr lang="en-US"/>
              <a:t>Tidak semua daerah memiliki BUMD pangan</a:t>
            </a:r>
            <a:endParaRPr lang="id-ID"/>
          </a:p>
          <a:p>
            <a:pPr marL="285750" lvl="0" indent="-285750">
              <a:buFont typeface="Arial" pitchFamily="34" charset="0"/>
              <a:buChar char="•"/>
            </a:pPr>
            <a:r>
              <a:rPr lang="en-US"/>
              <a:t>Keterbatasan fiskal dalam APBD</a:t>
            </a:r>
            <a:endParaRPr lang="id-ID"/>
          </a:p>
          <a:p>
            <a:pPr marL="285750" indent="-285750">
              <a:buFont typeface="Arial" pitchFamily="34" charset="0"/>
              <a:buChar char="•"/>
            </a:pPr>
            <a:r>
              <a:rPr lang="en-US"/>
              <a:t>Penggunaan anggaran yang kurang terencana untuk menangani masalah pengendalian harga</a:t>
            </a:r>
            <a:endParaRPr lang="id-ID" dirty="0"/>
          </a:p>
        </p:txBody>
      </p:sp>
    </p:spTree>
    <p:extLst>
      <p:ext uri="{BB962C8B-B14F-4D97-AF65-F5344CB8AC3E}">
        <p14:creationId xmlns:p14="http://schemas.microsoft.com/office/powerpoint/2010/main" xmlns="" val="1453713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7807</TotalTime>
  <Words>4954</Words>
  <Application>Microsoft Office PowerPoint</Application>
  <PresentationFormat>Custom</PresentationFormat>
  <Paragraphs>906</Paragraphs>
  <Slides>40</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think-cell Slide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PERKEMBANGAN PASOKAN DAN HARGA PANGAN (1)</vt:lpstr>
      <vt:lpstr>REKAP PERSETUJUAN IMPOR (PI) SAPI TAHUN 2013-2016</vt:lpstr>
      <vt:lpstr>REKAPITULASI IMPOR GULA TAHUN 2016</vt:lpstr>
      <vt:lpstr>KEPUTUSAN RAKORTAS TERKAIT ALOKASI IMPOR JAGUNG DAN BAWANG MERAH</vt:lpstr>
      <vt:lpstr>CADANGAN PANGAN PEMERINTAH</vt:lpstr>
      <vt:lpstr>KEBUTUHAN LAHAN PERTANIAN UNTUK PANGAN</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Trias</dc:creator>
  <cp:lastModifiedBy>7</cp:lastModifiedBy>
  <cp:revision>261</cp:revision>
  <dcterms:created xsi:type="dcterms:W3CDTF">2016-08-24T09:54:43Z</dcterms:created>
  <dcterms:modified xsi:type="dcterms:W3CDTF">2016-09-26T01:31:14Z</dcterms:modified>
</cp:coreProperties>
</file>