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823" r:id="rId2"/>
    <p:sldId id="822" r:id="rId3"/>
    <p:sldId id="826" r:id="rId4"/>
    <p:sldId id="824" r:id="rId5"/>
    <p:sldId id="825" r:id="rId6"/>
    <p:sldId id="805" r:id="rId7"/>
    <p:sldId id="831" r:id="rId8"/>
    <p:sldId id="844" r:id="rId9"/>
    <p:sldId id="833" r:id="rId10"/>
    <p:sldId id="835" r:id="rId11"/>
    <p:sldId id="837" r:id="rId12"/>
    <p:sldId id="842" r:id="rId13"/>
    <p:sldId id="838" r:id="rId14"/>
    <p:sldId id="839" r:id="rId15"/>
    <p:sldId id="840" r:id="rId16"/>
    <p:sldId id="816" r:id="rId17"/>
    <p:sldId id="817" r:id="rId18"/>
    <p:sldId id="843" r:id="rId19"/>
  </p:sldIdLst>
  <p:sldSz cx="9144000" cy="6858000" type="screen4x3"/>
  <p:notesSz cx="7100888" cy="10233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99"/>
    <a:srgbClr val="9148C8"/>
    <a:srgbClr val="CC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5" autoAdjust="0"/>
    <p:restoredTop sz="89165" autoAdjust="0"/>
  </p:normalViewPr>
  <p:slideViewPr>
    <p:cSldViewPr>
      <p:cViewPr>
        <p:scale>
          <a:sx n="84" d="100"/>
          <a:sy n="84" d="100"/>
        </p:scale>
        <p:origin x="-157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29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8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426682229660669"/>
          <c:y val="2.6014354958985832E-2"/>
          <c:w val="0.83593353006766857"/>
          <c:h val="0.69081245339299113"/>
        </c:manualLayout>
      </c:layout>
      <c:lineChart>
        <c:grouping val="standard"/>
        <c:ser>
          <c:idx val="0"/>
          <c:order val="0"/>
          <c:tx>
            <c:strRef>
              <c:f>Sheet1!$C$24</c:f>
              <c:strCache>
                <c:ptCount val="1"/>
                <c:pt idx="0">
                  <c:v>Balikpapan</c:v>
                </c:pt>
              </c:strCache>
            </c:strRef>
          </c:tx>
          <c:spPr>
            <a:ln w="44450" cap="rnd" cmpd="sng" algn="ctr">
              <a:solidFill>
                <a:srgbClr val="000099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0099"/>
              </a:solidFill>
              <a:ln w="9525" cap="flat" cmpd="sng" algn="ctr">
                <a:solidFill>
                  <a:srgbClr val="000099"/>
                </a:solidFill>
                <a:round/>
              </a:ln>
              <a:effectLst/>
            </c:spPr>
          </c:marker>
          <c:cat>
            <c:numRef>
              <c:f>Sheet1!$B$26:$B$36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Sheet1!$C$26:$C$36</c:f>
              <c:numCache>
                <c:formatCode>0.00</c:formatCode>
                <c:ptCount val="11"/>
                <c:pt idx="0">
                  <c:v>17.279999999999987</c:v>
                </c:pt>
                <c:pt idx="1">
                  <c:v>5.52</c:v>
                </c:pt>
                <c:pt idx="2">
                  <c:v>7.2700000000000014</c:v>
                </c:pt>
                <c:pt idx="3">
                  <c:v>11.3</c:v>
                </c:pt>
                <c:pt idx="4">
                  <c:v>3.6</c:v>
                </c:pt>
                <c:pt idx="5">
                  <c:v>7.38</c:v>
                </c:pt>
                <c:pt idx="6">
                  <c:v>6.45</c:v>
                </c:pt>
                <c:pt idx="7">
                  <c:v>6.41</c:v>
                </c:pt>
                <c:pt idx="8">
                  <c:v>8.56</c:v>
                </c:pt>
                <c:pt idx="9">
                  <c:v>7.4300000000000024</c:v>
                </c:pt>
                <c:pt idx="10" formatCode="General">
                  <c:v>6.26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Sheet1!$D$24</c:f>
              <c:strCache>
                <c:ptCount val="1"/>
                <c:pt idx="0">
                  <c:v>Kaltim</c:v>
                </c:pt>
              </c:strCache>
            </c:strRef>
          </c:tx>
          <c:spPr>
            <a:ln w="44450" cap="rnd" cmpd="sng" algn="ctr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Sheet1!$B$26:$B$36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Sheet1!$D$26:$D$36</c:f>
              <c:numCache>
                <c:formatCode>0.00</c:formatCode>
                <c:ptCount val="11"/>
                <c:pt idx="0">
                  <c:v>16.939999999999987</c:v>
                </c:pt>
                <c:pt idx="1">
                  <c:v>6.04</c:v>
                </c:pt>
                <c:pt idx="2">
                  <c:v>8.3000000000000007</c:v>
                </c:pt>
                <c:pt idx="3">
                  <c:v>13.06</c:v>
                </c:pt>
                <c:pt idx="4">
                  <c:v>4.3099999999999996</c:v>
                </c:pt>
                <c:pt idx="5">
                  <c:v>7.28</c:v>
                </c:pt>
                <c:pt idx="6">
                  <c:v>6.35</c:v>
                </c:pt>
                <c:pt idx="7">
                  <c:v>5.6</c:v>
                </c:pt>
                <c:pt idx="8">
                  <c:v>9.65</c:v>
                </c:pt>
                <c:pt idx="9">
                  <c:v>7.6599999999999975</c:v>
                </c:pt>
                <c:pt idx="10" formatCode="General">
                  <c:v>4.8899999999999997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Sheet1!$E$24</c:f>
              <c:strCache>
                <c:ptCount val="1"/>
                <c:pt idx="0">
                  <c:v>Nasional</c:v>
                </c:pt>
              </c:strCache>
            </c:strRef>
          </c:tx>
          <c:spPr>
            <a:ln w="44450" cap="rnd" cmpd="sng" algn="ctr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Sheet1!$B$26:$B$36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Sheet1!$E$26:$E$36</c:f>
              <c:numCache>
                <c:formatCode>0.00</c:formatCode>
                <c:ptCount val="11"/>
                <c:pt idx="0">
                  <c:v>17.110000000000031</c:v>
                </c:pt>
                <c:pt idx="1">
                  <c:v>6.6</c:v>
                </c:pt>
                <c:pt idx="2">
                  <c:v>6.59</c:v>
                </c:pt>
                <c:pt idx="3">
                  <c:v>11.06</c:v>
                </c:pt>
                <c:pt idx="4">
                  <c:v>2.7800000000000002</c:v>
                </c:pt>
                <c:pt idx="5">
                  <c:v>6.96</c:v>
                </c:pt>
                <c:pt idx="6">
                  <c:v>3.79</c:v>
                </c:pt>
                <c:pt idx="7">
                  <c:v>4.3</c:v>
                </c:pt>
                <c:pt idx="8">
                  <c:v>8.3800000000000008</c:v>
                </c:pt>
                <c:pt idx="9">
                  <c:v>8.3600000000000048</c:v>
                </c:pt>
                <c:pt idx="10" formatCode="General">
                  <c:v>3.3499999999999988</c:v>
                </c:pt>
              </c:numCache>
            </c:numRef>
          </c:val>
          <c:smooth val="1"/>
        </c:ser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axId val="77161216"/>
        <c:axId val="77162752"/>
      </c:lineChart>
      <c:catAx>
        <c:axId val="771612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62752"/>
        <c:crossesAt val="0"/>
        <c:auto val="1"/>
        <c:lblAlgn val="ctr"/>
        <c:lblOffset val="100"/>
      </c:catAx>
      <c:valAx>
        <c:axId val="77162752"/>
        <c:scaling>
          <c:orientation val="minMax"/>
          <c:max val="18"/>
          <c:min val="2"/>
        </c:scaling>
        <c:axPos val="l"/>
        <c:majorGridlines>
          <c:spPr>
            <a:ln>
              <a:solidFill>
                <a:schemeClr val="dk1">
                  <a:lumMod val="15000"/>
                  <a:lumOff val="85000"/>
                </a:schemeClr>
              </a:solidFill>
              <a:prstDash val="dash"/>
            </a:ln>
            <a:effectLst/>
          </c:spPr>
        </c:majorGridlines>
        <c:numFmt formatCode="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612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baseline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gradFill>
          <a:gsLst>
            <a:gs pos="96000">
              <a:schemeClr val="bg1"/>
            </a:gs>
            <a:gs pos="0">
              <a:srgbClr val="FFC000"/>
            </a:gs>
            <a:gs pos="47000">
              <a:schemeClr val="bg1"/>
            </a:gs>
          </a:gsLst>
          <a:lin ang="6000000" scaled="0"/>
        </a:gradFill>
        <a:ln>
          <a:noFill/>
        </a:ln>
        <a:effectLst/>
      </c:spPr>
    </c:plotArea>
    <c:plotVisOnly val="1"/>
    <c:dispBlanksAs val="gap"/>
  </c:chart>
  <c:spPr>
    <a:gradFill flip="none" rotWithShape="1">
      <a:gsLst>
        <a:gs pos="96000">
          <a:schemeClr val="bg1"/>
        </a:gs>
        <a:gs pos="15000">
          <a:srgbClr val="FFC000"/>
        </a:gs>
      </a:gsLst>
      <a:path path="rect">
        <a:fillToRect l="100000" b="100000"/>
      </a:path>
      <a:tileRect t="-100000" r="-100000"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7E686B-1630-4882-B1F8-08F8EEC81FD8}" type="doc">
      <dgm:prSet loTypeId="urn:microsoft.com/office/officeart/2005/8/layout/vList4#1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7C32C85A-15CC-401F-98B9-047FE9A98AE0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chemeClr val="tx1"/>
              </a:solidFill>
              <a:latin typeface="Century Gothic" pitchFamily="34" charset="0"/>
            </a:rPr>
            <a:t>Berbatasan</a:t>
          </a:r>
          <a:r>
            <a:rPr lang="en-US" sz="1800" b="1" dirty="0" smtClean="0">
              <a:solidFill>
                <a:schemeClr val="tx1"/>
              </a:solidFill>
              <a:latin typeface="Century Gothic" pitchFamily="34" charset="0"/>
            </a:rPr>
            <a:t> </a:t>
          </a:r>
          <a:r>
            <a:rPr lang="en-US" sz="1800" b="1" dirty="0" err="1" smtClean="0">
              <a:solidFill>
                <a:schemeClr val="tx1"/>
              </a:solidFill>
              <a:latin typeface="Century Gothic" pitchFamily="34" charset="0"/>
            </a:rPr>
            <a:t>dengan</a:t>
          </a:r>
          <a:r>
            <a:rPr lang="en-US" sz="1800" b="1" dirty="0" smtClean="0">
              <a:solidFill>
                <a:schemeClr val="tx1"/>
              </a:solidFill>
              <a:latin typeface="Century Gothic" pitchFamily="34" charset="0"/>
            </a:rPr>
            <a:t> </a:t>
          </a:r>
          <a:r>
            <a:rPr lang="en-US" sz="1800" b="1" dirty="0" err="1" smtClean="0">
              <a:solidFill>
                <a:schemeClr val="tx1"/>
              </a:solidFill>
              <a:latin typeface="Century Gothic" pitchFamily="34" charset="0"/>
            </a:rPr>
            <a:t>Selat</a:t>
          </a:r>
          <a:r>
            <a:rPr lang="en-US" sz="1800" b="1" dirty="0" smtClean="0">
              <a:solidFill>
                <a:schemeClr val="tx1"/>
              </a:solidFill>
              <a:latin typeface="Century Gothic" pitchFamily="34" charset="0"/>
            </a:rPr>
            <a:t> </a:t>
          </a:r>
          <a:r>
            <a:rPr lang="en-US" sz="1800" b="1" dirty="0" err="1" smtClean="0">
              <a:solidFill>
                <a:schemeClr val="tx1"/>
              </a:solidFill>
              <a:latin typeface="Century Gothic" pitchFamily="34" charset="0"/>
            </a:rPr>
            <a:t>Makasar</a:t>
          </a:r>
          <a:r>
            <a:rPr lang="en-US" sz="1800" b="1" dirty="0" smtClean="0">
              <a:solidFill>
                <a:schemeClr val="tx1"/>
              </a:solidFill>
              <a:latin typeface="Century Gothic" pitchFamily="34" charset="0"/>
            </a:rPr>
            <a:t> </a:t>
          </a:r>
        </a:p>
        <a:p>
          <a:r>
            <a:rPr lang="en-US" sz="1800" b="1" dirty="0" err="1" smtClean="0">
              <a:solidFill>
                <a:schemeClr val="tx1"/>
              </a:solidFill>
              <a:latin typeface="Century Gothic" pitchFamily="34" charset="0"/>
            </a:rPr>
            <a:t>Memiliki</a:t>
          </a:r>
          <a:r>
            <a:rPr lang="en-US" sz="1800" b="1" dirty="0" smtClean="0">
              <a:solidFill>
                <a:schemeClr val="tx1"/>
              </a:solidFill>
              <a:latin typeface="Century Gothic" pitchFamily="34" charset="0"/>
            </a:rPr>
            <a:t> </a:t>
          </a:r>
          <a:r>
            <a:rPr lang="en-US" sz="1800" b="1" dirty="0" err="1" smtClean="0">
              <a:solidFill>
                <a:schemeClr val="tx1"/>
              </a:solidFill>
              <a:latin typeface="Century Gothic" pitchFamily="34" charset="0"/>
            </a:rPr>
            <a:t>panjang</a:t>
          </a:r>
          <a:r>
            <a:rPr lang="en-US" sz="1800" b="1" dirty="0" smtClean="0">
              <a:solidFill>
                <a:schemeClr val="tx1"/>
              </a:solidFill>
              <a:latin typeface="Century Gothic" pitchFamily="34" charset="0"/>
            </a:rPr>
            <a:t> </a:t>
          </a:r>
          <a:r>
            <a:rPr lang="en-US" sz="1800" b="1" dirty="0" err="1" smtClean="0">
              <a:solidFill>
                <a:schemeClr val="tx1"/>
              </a:solidFill>
              <a:latin typeface="Century Gothic" pitchFamily="34" charset="0"/>
            </a:rPr>
            <a:t>pantai</a:t>
          </a:r>
          <a:r>
            <a:rPr lang="en-US" sz="1800" b="1" dirty="0" smtClean="0">
              <a:solidFill>
                <a:schemeClr val="tx1"/>
              </a:solidFill>
              <a:latin typeface="Century Gothic" pitchFamily="34" charset="0"/>
            </a:rPr>
            <a:t> ±83 km</a:t>
          </a:r>
        </a:p>
        <a:p>
          <a:r>
            <a:rPr lang="en-US" sz="1800" b="1" dirty="0" err="1" smtClean="0">
              <a:solidFill>
                <a:schemeClr val="tx1"/>
              </a:solidFill>
              <a:latin typeface="Century Gothic" pitchFamily="34" charset="0"/>
            </a:rPr>
            <a:t>Topografi</a:t>
          </a:r>
          <a:r>
            <a:rPr lang="en-US" sz="1800" b="1" dirty="0" smtClean="0">
              <a:solidFill>
                <a:schemeClr val="tx1"/>
              </a:solidFill>
              <a:latin typeface="Century Gothic" pitchFamily="34" charset="0"/>
            </a:rPr>
            <a:t> : 85% Bukit </a:t>
          </a:r>
          <a:r>
            <a:rPr lang="en-US" sz="1800" b="1" dirty="0" err="1" smtClean="0">
              <a:solidFill>
                <a:schemeClr val="tx1"/>
              </a:solidFill>
              <a:latin typeface="Century Gothic" pitchFamily="34" charset="0"/>
            </a:rPr>
            <a:t>dan</a:t>
          </a:r>
          <a:r>
            <a:rPr lang="en-US" sz="1800" b="1" dirty="0" smtClean="0">
              <a:solidFill>
                <a:schemeClr val="tx1"/>
              </a:solidFill>
              <a:latin typeface="Century Gothic" pitchFamily="34" charset="0"/>
            </a:rPr>
            <a:t> 15% </a:t>
          </a:r>
          <a:r>
            <a:rPr lang="en-US" sz="1800" b="1" dirty="0" err="1" smtClean="0">
              <a:solidFill>
                <a:schemeClr val="tx1"/>
              </a:solidFill>
              <a:latin typeface="Century Gothic" pitchFamily="34" charset="0"/>
            </a:rPr>
            <a:t>Datar</a:t>
          </a:r>
          <a:endParaRPr lang="en-US" sz="1800" b="1" dirty="0" smtClean="0">
            <a:solidFill>
              <a:schemeClr val="tx1"/>
            </a:solidFill>
            <a:latin typeface="Century Gothic" pitchFamily="34" charset="0"/>
          </a:endParaRPr>
        </a:p>
      </dgm:t>
    </dgm:pt>
    <dgm:pt modelId="{E77AEBAF-D119-445D-B6B1-3378FF2D341A}" type="parTrans" cxnId="{8FBB04C3-59C0-4DCA-8B4E-C67184618577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Folio Md BT" pitchFamily="34" charset="0"/>
          </a:endParaRPr>
        </a:p>
      </dgm:t>
    </dgm:pt>
    <dgm:pt modelId="{47B06488-F30A-4F3B-9D20-0C7A86B49560}" type="sibTrans" cxnId="{8FBB04C3-59C0-4DCA-8B4E-C67184618577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Folio Md BT" pitchFamily="34" charset="0"/>
          </a:endParaRPr>
        </a:p>
      </dgm:t>
    </dgm:pt>
    <dgm:pt modelId="{DC449D97-65C2-4632-BEBE-FC94DF99198D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chemeClr val="tx1"/>
              </a:solidFill>
              <a:latin typeface="Century Gothic" pitchFamily="34" charset="0"/>
            </a:rPr>
            <a:t>Luas</a:t>
          </a:r>
          <a:r>
            <a:rPr lang="en-US" sz="1800" b="1" dirty="0" smtClean="0">
              <a:solidFill>
                <a:schemeClr val="tx1"/>
              </a:solidFill>
              <a:latin typeface="Century Gothic" pitchFamily="34" charset="0"/>
            </a:rPr>
            <a:t> Wilayah:</a:t>
          </a:r>
          <a:r>
            <a:rPr lang="en-US" sz="1800" b="1" dirty="0" smtClean="0">
              <a:solidFill>
                <a:schemeClr val="tx1"/>
              </a:solidFill>
              <a:latin typeface="Century Gothic" pitchFamily="34" charset="0"/>
              <a:ea typeface="Adobe Heiti Std R" pitchFamily="34" charset="-128"/>
              <a:cs typeface="Tahoma" pitchFamily="34" charset="0"/>
            </a:rPr>
            <a:t>83.189 HA (</a:t>
          </a:r>
          <a:r>
            <a:rPr lang="en-US" sz="1800" b="1" dirty="0" err="1" smtClean="0">
              <a:solidFill>
                <a:schemeClr val="tx1"/>
              </a:solidFill>
              <a:latin typeface="Century Gothic" pitchFamily="34" charset="0"/>
              <a:ea typeface="Adobe Heiti Std R" pitchFamily="34" charset="-128"/>
              <a:cs typeface="Tahoma" pitchFamily="34" charset="0"/>
            </a:rPr>
            <a:t>darat</a:t>
          </a:r>
          <a:r>
            <a:rPr lang="en-US" sz="1800" b="1" dirty="0" smtClean="0">
              <a:solidFill>
                <a:schemeClr val="tx1"/>
              </a:solidFill>
              <a:latin typeface="Century Gothic" pitchFamily="34" charset="0"/>
              <a:ea typeface="Adobe Heiti Std R" pitchFamily="34" charset="-128"/>
              <a:cs typeface="Tahoma" pitchFamily="34" charset="0"/>
            </a:rPr>
            <a:t>: 50.330 Ha, </a:t>
          </a:r>
          <a:r>
            <a:rPr lang="en-US" sz="1800" b="1" dirty="0" err="1" smtClean="0">
              <a:solidFill>
                <a:schemeClr val="tx1"/>
              </a:solidFill>
              <a:latin typeface="Century Gothic" pitchFamily="34" charset="0"/>
              <a:ea typeface="Adobe Heiti Std R" pitchFamily="34" charset="-128"/>
              <a:cs typeface="Tahoma" pitchFamily="34" charset="0"/>
            </a:rPr>
            <a:t>laut</a:t>
          </a:r>
          <a:r>
            <a:rPr lang="en-US" sz="1800" b="1" dirty="0" smtClean="0">
              <a:solidFill>
                <a:schemeClr val="tx1"/>
              </a:solidFill>
              <a:latin typeface="Century Gothic" pitchFamily="34" charset="0"/>
              <a:ea typeface="Adobe Heiti Std R" pitchFamily="34" charset="-128"/>
              <a:cs typeface="Tahoma" pitchFamily="34" charset="0"/>
            </a:rPr>
            <a:t>: 32.859 Ha)</a:t>
          </a:r>
          <a:r>
            <a:rPr lang="en-US" sz="1800" b="1" dirty="0" smtClean="0">
              <a:solidFill>
                <a:schemeClr val="tx1"/>
              </a:solidFill>
              <a:latin typeface="Century Gothic" pitchFamily="34" charset="0"/>
            </a:rPr>
            <a:t> </a:t>
          </a:r>
        </a:p>
        <a:p>
          <a:r>
            <a:rPr lang="en-US" sz="1800" b="1" dirty="0" smtClean="0">
              <a:solidFill>
                <a:schemeClr val="tx1"/>
              </a:solidFill>
              <a:latin typeface="Century Gothic" pitchFamily="34" charset="0"/>
            </a:rPr>
            <a:t>6 </a:t>
          </a:r>
          <a:r>
            <a:rPr lang="en-US" sz="1800" b="1" dirty="0" err="1" smtClean="0">
              <a:solidFill>
                <a:schemeClr val="tx1"/>
              </a:solidFill>
              <a:latin typeface="Century Gothic" pitchFamily="34" charset="0"/>
            </a:rPr>
            <a:t>Kecamatan</a:t>
          </a:r>
          <a:r>
            <a:rPr lang="en-US" sz="1800" b="1" dirty="0" smtClean="0">
              <a:solidFill>
                <a:schemeClr val="tx1"/>
              </a:solidFill>
              <a:latin typeface="Century Gothic" pitchFamily="34" charset="0"/>
            </a:rPr>
            <a:t> &amp; 34 </a:t>
          </a:r>
          <a:r>
            <a:rPr lang="en-US" sz="1800" b="1" dirty="0" err="1" smtClean="0">
              <a:solidFill>
                <a:schemeClr val="tx1"/>
              </a:solidFill>
              <a:latin typeface="Century Gothic" pitchFamily="34" charset="0"/>
            </a:rPr>
            <a:t>Kelurahan</a:t>
          </a:r>
          <a:endParaRPr lang="en-US" sz="1800" b="1" dirty="0" smtClean="0">
            <a:solidFill>
              <a:schemeClr val="tx1"/>
            </a:solidFill>
            <a:latin typeface="Century Gothic" pitchFamily="34" charset="0"/>
          </a:endParaRPr>
        </a:p>
      </dgm:t>
    </dgm:pt>
    <dgm:pt modelId="{F748D812-158D-4A72-B87F-89F0FCF13649}" type="parTrans" cxnId="{32FB74A4-A377-4F07-9C48-BDD9677A5738}">
      <dgm:prSet/>
      <dgm:spPr/>
      <dgm:t>
        <a:bodyPr/>
        <a:lstStyle/>
        <a:p>
          <a:endParaRPr lang="id-ID" sz="2000"/>
        </a:p>
      </dgm:t>
    </dgm:pt>
    <dgm:pt modelId="{764536CA-7D11-4834-A313-DD8C58D9D2C4}" type="sibTrans" cxnId="{32FB74A4-A377-4F07-9C48-BDD9677A5738}">
      <dgm:prSet/>
      <dgm:spPr/>
      <dgm:t>
        <a:bodyPr/>
        <a:lstStyle/>
        <a:p>
          <a:endParaRPr lang="id-ID" sz="2000"/>
        </a:p>
      </dgm:t>
    </dgm:pt>
    <dgm:pt modelId="{4268061D-B053-4E2F-B574-93DB7638360F}">
      <dgm:prSet custT="1"/>
      <dgm:spPr/>
      <dgm:t>
        <a:bodyPr/>
        <a:lstStyle/>
        <a:p>
          <a:r>
            <a:rPr lang="en-US" sz="1800" b="1" dirty="0" err="1" smtClean="0">
              <a:solidFill>
                <a:schemeClr val="tx1"/>
              </a:solidFill>
              <a:latin typeface="Century Gothic" pitchFamily="34" charset="0"/>
            </a:rPr>
            <a:t>Jumlah</a:t>
          </a:r>
          <a:r>
            <a:rPr lang="en-US" sz="1800" b="1" dirty="0" smtClean="0">
              <a:solidFill>
                <a:schemeClr val="tx1"/>
              </a:solidFill>
              <a:latin typeface="Century Gothic" pitchFamily="34" charset="0"/>
            </a:rPr>
            <a:t> </a:t>
          </a:r>
          <a:r>
            <a:rPr lang="en-US" sz="1800" b="1" dirty="0" err="1" smtClean="0">
              <a:solidFill>
                <a:schemeClr val="tx1"/>
              </a:solidFill>
              <a:latin typeface="Century Gothic" pitchFamily="34" charset="0"/>
            </a:rPr>
            <a:t>Penduduk</a:t>
          </a:r>
          <a:r>
            <a:rPr lang="en-US" sz="1800" b="1" dirty="0" smtClean="0">
              <a:solidFill>
                <a:schemeClr val="tx1"/>
              </a:solidFill>
              <a:latin typeface="Century Gothic" pitchFamily="34" charset="0"/>
            </a:rPr>
            <a:t> </a:t>
          </a:r>
          <a:r>
            <a:rPr lang="en-US" sz="1800" b="1" dirty="0" err="1" smtClean="0">
              <a:solidFill>
                <a:schemeClr val="tx1"/>
              </a:solidFill>
              <a:latin typeface="Century Gothic" pitchFamily="34" charset="0"/>
            </a:rPr>
            <a:t>s.d</a:t>
          </a:r>
          <a:r>
            <a:rPr lang="en-US" sz="1800" b="1" dirty="0" smtClean="0">
              <a:solidFill>
                <a:schemeClr val="tx1"/>
              </a:solidFill>
              <a:latin typeface="Century Gothic" pitchFamily="34" charset="0"/>
            </a:rPr>
            <a:t> 24 September 2016 : 774.179 </a:t>
          </a:r>
          <a:r>
            <a:rPr lang="en-US" sz="1800" b="1" dirty="0" err="1" smtClean="0">
              <a:solidFill>
                <a:schemeClr val="tx1"/>
              </a:solidFill>
              <a:latin typeface="Century Gothic" pitchFamily="34" charset="0"/>
            </a:rPr>
            <a:t>Jiwa</a:t>
          </a:r>
          <a:endParaRPr lang="en-US" sz="1800" b="1" dirty="0" smtClean="0">
            <a:solidFill>
              <a:schemeClr val="tx1"/>
            </a:solidFill>
            <a:latin typeface="Century Gothic" pitchFamily="34" charset="0"/>
          </a:endParaRPr>
        </a:p>
        <a:p>
          <a:endParaRPr lang="en-US" sz="1800" b="1" dirty="0" smtClean="0">
            <a:solidFill>
              <a:schemeClr val="tx1"/>
            </a:solidFill>
            <a:latin typeface="Folio Md BT" pitchFamily="34" charset="0"/>
          </a:endParaRPr>
        </a:p>
      </dgm:t>
    </dgm:pt>
    <dgm:pt modelId="{1369F069-321D-4248-B264-A613C6D1A1FE}" type="parTrans" cxnId="{2874CA1C-04FF-430A-A24D-B356A810043A}">
      <dgm:prSet/>
      <dgm:spPr/>
      <dgm:t>
        <a:bodyPr/>
        <a:lstStyle/>
        <a:p>
          <a:endParaRPr lang="id-ID" sz="2000"/>
        </a:p>
      </dgm:t>
    </dgm:pt>
    <dgm:pt modelId="{AF1D2DC9-64B0-47D1-86B0-5C23CF34DB7E}" type="sibTrans" cxnId="{2874CA1C-04FF-430A-A24D-B356A810043A}">
      <dgm:prSet/>
      <dgm:spPr/>
      <dgm:t>
        <a:bodyPr/>
        <a:lstStyle/>
        <a:p>
          <a:endParaRPr lang="id-ID" sz="2000"/>
        </a:p>
      </dgm:t>
    </dgm:pt>
    <dgm:pt modelId="{9DA55E37-AC5B-4FB0-B5BB-E0279572E377}" type="pres">
      <dgm:prSet presAssocID="{E57E686B-1630-4882-B1F8-08F8EEC81FD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B20D42-8240-4D23-81C2-29CE0C9D5095}" type="pres">
      <dgm:prSet presAssocID="{7C32C85A-15CC-401F-98B9-047FE9A98AE0}" presName="comp" presStyleCnt="0"/>
      <dgm:spPr/>
    </dgm:pt>
    <dgm:pt modelId="{0CC46352-99D8-41A1-A75F-7EB456FE2B46}" type="pres">
      <dgm:prSet presAssocID="{7C32C85A-15CC-401F-98B9-047FE9A98AE0}" presName="box" presStyleLbl="node1" presStyleIdx="0" presStyleCnt="3"/>
      <dgm:spPr/>
      <dgm:t>
        <a:bodyPr/>
        <a:lstStyle/>
        <a:p>
          <a:endParaRPr lang="id-ID"/>
        </a:p>
      </dgm:t>
    </dgm:pt>
    <dgm:pt modelId="{648256E3-AB1E-473E-9552-280A89BDB537}" type="pres">
      <dgm:prSet presAssocID="{7C32C85A-15CC-401F-98B9-047FE9A98AE0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d-ID"/>
        </a:p>
      </dgm:t>
    </dgm:pt>
    <dgm:pt modelId="{D0E8AD2D-8127-4932-96BC-4012552BA14B}" type="pres">
      <dgm:prSet presAssocID="{7C32C85A-15CC-401F-98B9-047FE9A98AE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55CF518-2E8B-42A0-974F-069F44B80B94}" type="pres">
      <dgm:prSet presAssocID="{47B06488-F30A-4F3B-9D20-0C7A86B49560}" presName="spacer" presStyleCnt="0"/>
      <dgm:spPr/>
    </dgm:pt>
    <dgm:pt modelId="{7DDBD4B6-8CB1-4D74-9BDF-D062A68A0935}" type="pres">
      <dgm:prSet presAssocID="{DC449D97-65C2-4632-BEBE-FC94DF99198D}" presName="comp" presStyleCnt="0"/>
      <dgm:spPr/>
    </dgm:pt>
    <dgm:pt modelId="{B72D6E2D-A666-4469-AEEA-119930D5C727}" type="pres">
      <dgm:prSet presAssocID="{DC449D97-65C2-4632-BEBE-FC94DF99198D}" presName="box" presStyleLbl="node1" presStyleIdx="1" presStyleCnt="3" custScaleY="124522" custLinFactNeighborX="20536" custLinFactNeighborY="-7143"/>
      <dgm:spPr/>
      <dgm:t>
        <a:bodyPr/>
        <a:lstStyle/>
        <a:p>
          <a:endParaRPr lang="id-ID"/>
        </a:p>
      </dgm:t>
    </dgm:pt>
    <dgm:pt modelId="{EC51BE39-7D7E-4709-8FC4-B6CB58ADC460}" type="pres">
      <dgm:prSet presAssocID="{DC449D97-65C2-4632-BEBE-FC94DF99198D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id-ID"/>
        </a:p>
      </dgm:t>
    </dgm:pt>
    <dgm:pt modelId="{46810239-BF29-43CE-9FB5-CEA9D567E015}" type="pres">
      <dgm:prSet presAssocID="{DC449D97-65C2-4632-BEBE-FC94DF99198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1E53456-3663-4C9F-8194-44FD5417A227}" type="pres">
      <dgm:prSet presAssocID="{764536CA-7D11-4834-A313-DD8C58D9D2C4}" presName="spacer" presStyleCnt="0"/>
      <dgm:spPr/>
    </dgm:pt>
    <dgm:pt modelId="{9B600689-C84F-4F02-870B-132ADE32B487}" type="pres">
      <dgm:prSet presAssocID="{4268061D-B053-4E2F-B574-93DB7638360F}" presName="comp" presStyleCnt="0"/>
      <dgm:spPr/>
    </dgm:pt>
    <dgm:pt modelId="{230F1F5A-BFC2-4DE2-ABB7-B884C67B041A}" type="pres">
      <dgm:prSet presAssocID="{4268061D-B053-4E2F-B574-93DB7638360F}" presName="box" presStyleLbl="node1" presStyleIdx="2" presStyleCnt="3"/>
      <dgm:spPr/>
      <dgm:t>
        <a:bodyPr/>
        <a:lstStyle/>
        <a:p>
          <a:endParaRPr lang="id-ID"/>
        </a:p>
      </dgm:t>
    </dgm:pt>
    <dgm:pt modelId="{68F5A4CF-F882-4147-967E-78116EC22438}" type="pres">
      <dgm:prSet presAssocID="{4268061D-B053-4E2F-B574-93DB7638360F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id-ID"/>
        </a:p>
      </dgm:t>
    </dgm:pt>
    <dgm:pt modelId="{94672D63-91A7-4478-9A82-D98D3096E83B}" type="pres">
      <dgm:prSet presAssocID="{4268061D-B053-4E2F-B574-93DB7638360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FBB04C3-59C0-4DCA-8B4E-C67184618577}" srcId="{E57E686B-1630-4882-B1F8-08F8EEC81FD8}" destId="{7C32C85A-15CC-401F-98B9-047FE9A98AE0}" srcOrd="0" destOrd="0" parTransId="{E77AEBAF-D119-445D-B6B1-3378FF2D341A}" sibTransId="{47B06488-F30A-4F3B-9D20-0C7A86B49560}"/>
    <dgm:cxn modelId="{32FB74A4-A377-4F07-9C48-BDD9677A5738}" srcId="{E57E686B-1630-4882-B1F8-08F8EEC81FD8}" destId="{DC449D97-65C2-4632-BEBE-FC94DF99198D}" srcOrd="1" destOrd="0" parTransId="{F748D812-158D-4A72-B87F-89F0FCF13649}" sibTransId="{764536CA-7D11-4834-A313-DD8C58D9D2C4}"/>
    <dgm:cxn modelId="{3BAA3F91-6EF3-4578-9CE5-AB007C43886C}" type="presOf" srcId="{DC449D97-65C2-4632-BEBE-FC94DF99198D}" destId="{46810239-BF29-43CE-9FB5-CEA9D567E015}" srcOrd="1" destOrd="0" presId="urn:microsoft.com/office/officeart/2005/8/layout/vList4#1"/>
    <dgm:cxn modelId="{7DF7140A-06A0-4A4F-BB64-F679EB59B2F2}" type="presOf" srcId="{DC449D97-65C2-4632-BEBE-FC94DF99198D}" destId="{B72D6E2D-A666-4469-AEEA-119930D5C727}" srcOrd="0" destOrd="0" presId="urn:microsoft.com/office/officeart/2005/8/layout/vList4#1"/>
    <dgm:cxn modelId="{FDEE8220-322B-4ED1-9185-282C3389F276}" type="presOf" srcId="{4268061D-B053-4E2F-B574-93DB7638360F}" destId="{230F1F5A-BFC2-4DE2-ABB7-B884C67B041A}" srcOrd="0" destOrd="0" presId="urn:microsoft.com/office/officeart/2005/8/layout/vList4#1"/>
    <dgm:cxn modelId="{4FEF7394-D86E-4C8B-ADB4-67BAF5ACF21B}" type="presOf" srcId="{7C32C85A-15CC-401F-98B9-047FE9A98AE0}" destId="{D0E8AD2D-8127-4932-96BC-4012552BA14B}" srcOrd="1" destOrd="0" presId="urn:microsoft.com/office/officeart/2005/8/layout/vList4#1"/>
    <dgm:cxn modelId="{AA988816-26D8-4434-A6D8-B6C3A5E5DDF3}" type="presOf" srcId="{4268061D-B053-4E2F-B574-93DB7638360F}" destId="{94672D63-91A7-4478-9A82-D98D3096E83B}" srcOrd="1" destOrd="0" presId="urn:microsoft.com/office/officeart/2005/8/layout/vList4#1"/>
    <dgm:cxn modelId="{2874CA1C-04FF-430A-A24D-B356A810043A}" srcId="{E57E686B-1630-4882-B1F8-08F8EEC81FD8}" destId="{4268061D-B053-4E2F-B574-93DB7638360F}" srcOrd="2" destOrd="0" parTransId="{1369F069-321D-4248-B264-A613C6D1A1FE}" sibTransId="{AF1D2DC9-64B0-47D1-86B0-5C23CF34DB7E}"/>
    <dgm:cxn modelId="{79B1477C-7F53-4384-8FCC-80D9881E2C86}" type="presOf" srcId="{7C32C85A-15CC-401F-98B9-047FE9A98AE0}" destId="{0CC46352-99D8-41A1-A75F-7EB456FE2B46}" srcOrd="0" destOrd="0" presId="urn:microsoft.com/office/officeart/2005/8/layout/vList4#1"/>
    <dgm:cxn modelId="{A4F2919D-67EB-4FF1-BAAC-8B10A1416B32}" type="presOf" srcId="{E57E686B-1630-4882-B1F8-08F8EEC81FD8}" destId="{9DA55E37-AC5B-4FB0-B5BB-E0279572E377}" srcOrd="0" destOrd="0" presId="urn:microsoft.com/office/officeart/2005/8/layout/vList4#1"/>
    <dgm:cxn modelId="{E3F66DEA-470E-4FE1-A2E0-440D78389093}" type="presParOf" srcId="{9DA55E37-AC5B-4FB0-B5BB-E0279572E377}" destId="{78B20D42-8240-4D23-81C2-29CE0C9D5095}" srcOrd="0" destOrd="0" presId="urn:microsoft.com/office/officeart/2005/8/layout/vList4#1"/>
    <dgm:cxn modelId="{4A8C8736-C516-4293-A9ED-D0315E8AC798}" type="presParOf" srcId="{78B20D42-8240-4D23-81C2-29CE0C9D5095}" destId="{0CC46352-99D8-41A1-A75F-7EB456FE2B46}" srcOrd="0" destOrd="0" presId="urn:microsoft.com/office/officeart/2005/8/layout/vList4#1"/>
    <dgm:cxn modelId="{0A6845C5-2410-4CA0-B473-A894109D4264}" type="presParOf" srcId="{78B20D42-8240-4D23-81C2-29CE0C9D5095}" destId="{648256E3-AB1E-473E-9552-280A89BDB537}" srcOrd="1" destOrd="0" presId="urn:microsoft.com/office/officeart/2005/8/layout/vList4#1"/>
    <dgm:cxn modelId="{673DE980-540E-4677-B40F-F360FE657B59}" type="presParOf" srcId="{78B20D42-8240-4D23-81C2-29CE0C9D5095}" destId="{D0E8AD2D-8127-4932-96BC-4012552BA14B}" srcOrd="2" destOrd="0" presId="urn:microsoft.com/office/officeart/2005/8/layout/vList4#1"/>
    <dgm:cxn modelId="{CC8AE5EE-3C0A-41E3-B8E5-DE8003F3A00E}" type="presParOf" srcId="{9DA55E37-AC5B-4FB0-B5BB-E0279572E377}" destId="{855CF518-2E8B-42A0-974F-069F44B80B94}" srcOrd="1" destOrd="0" presId="urn:microsoft.com/office/officeart/2005/8/layout/vList4#1"/>
    <dgm:cxn modelId="{F2E237E2-1C67-48CD-8AD4-05BA8C85D4C4}" type="presParOf" srcId="{9DA55E37-AC5B-4FB0-B5BB-E0279572E377}" destId="{7DDBD4B6-8CB1-4D74-9BDF-D062A68A0935}" srcOrd="2" destOrd="0" presId="urn:microsoft.com/office/officeart/2005/8/layout/vList4#1"/>
    <dgm:cxn modelId="{14091695-5F63-4795-8922-5F193D89F2F8}" type="presParOf" srcId="{7DDBD4B6-8CB1-4D74-9BDF-D062A68A0935}" destId="{B72D6E2D-A666-4469-AEEA-119930D5C727}" srcOrd="0" destOrd="0" presId="urn:microsoft.com/office/officeart/2005/8/layout/vList4#1"/>
    <dgm:cxn modelId="{185DB1E6-D875-408F-AC9C-E3B7B3D422A0}" type="presParOf" srcId="{7DDBD4B6-8CB1-4D74-9BDF-D062A68A0935}" destId="{EC51BE39-7D7E-4709-8FC4-B6CB58ADC460}" srcOrd="1" destOrd="0" presId="urn:microsoft.com/office/officeart/2005/8/layout/vList4#1"/>
    <dgm:cxn modelId="{6AAA1B2D-B62F-4886-901A-97109A666B79}" type="presParOf" srcId="{7DDBD4B6-8CB1-4D74-9BDF-D062A68A0935}" destId="{46810239-BF29-43CE-9FB5-CEA9D567E015}" srcOrd="2" destOrd="0" presId="urn:microsoft.com/office/officeart/2005/8/layout/vList4#1"/>
    <dgm:cxn modelId="{F4442A34-9D35-4616-84D0-026E373457BE}" type="presParOf" srcId="{9DA55E37-AC5B-4FB0-B5BB-E0279572E377}" destId="{31E53456-3663-4C9F-8194-44FD5417A227}" srcOrd="3" destOrd="0" presId="urn:microsoft.com/office/officeart/2005/8/layout/vList4#1"/>
    <dgm:cxn modelId="{A6071878-5CD0-47D8-86A8-07E8854E2804}" type="presParOf" srcId="{9DA55E37-AC5B-4FB0-B5BB-E0279572E377}" destId="{9B600689-C84F-4F02-870B-132ADE32B487}" srcOrd="4" destOrd="0" presId="urn:microsoft.com/office/officeart/2005/8/layout/vList4#1"/>
    <dgm:cxn modelId="{E742A3B7-9C47-4019-911B-EF488C22AFAA}" type="presParOf" srcId="{9B600689-C84F-4F02-870B-132ADE32B487}" destId="{230F1F5A-BFC2-4DE2-ABB7-B884C67B041A}" srcOrd="0" destOrd="0" presId="urn:microsoft.com/office/officeart/2005/8/layout/vList4#1"/>
    <dgm:cxn modelId="{091F8F49-9CD1-457A-BCFF-4B291FAB9761}" type="presParOf" srcId="{9B600689-C84F-4F02-870B-132ADE32B487}" destId="{68F5A4CF-F882-4147-967E-78116EC22438}" srcOrd="1" destOrd="0" presId="urn:microsoft.com/office/officeart/2005/8/layout/vList4#1"/>
    <dgm:cxn modelId="{9FC892D5-E69D-4435-8891-096220B6A810}" type="presParOf" srcId="{9B600689-C84F-4F02-870B-132ADE32B487}" destId="{94672D63-91A7-4478-9A82-D98D3096E83B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E1A894-C107-4BDE-BF8B-9A01B1CDC5A6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</dgm:pt>
    <dgm:pt modelId="{FCA9A289-A4BB-410B-8452-052C3B4A7093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id-ID" sz="2800" dirty="0" smtClean="0">
              <a:solidFill>
                <a:schemeClr val="accent1">
                  <a:lumMod val="50000"/>
                </a:schemeClr>
              </a:solidFill>
            </a:rPr>
            <a:t>2014</a:t>
          </a:r>
          <a:endParaRPr lang="id-ID" sz="2800" dirty="0">
            <a:solidFill>
              <a:schemeClr val="accent1">
                <a:lumMod val="50000"/>
              </a:schemeClr>
            </a:solidFill>
          </a:endParaRPr>
        </a:p>
      </dgm:t>
    </dgm:pt>
    <dgm:pt modelId="{B956C459-4064-403D-A83D-1C9ABC2DA556}" type="parTrans" cxnId="{B2FED600-936C-4EBC-BF92-30B6277B9660}">
      <dgm:prSet/>
      <dgm:spPr/>
      <dgm:t>
        <a:bodyPr/>
        <a:lstStyle/>
        <a:p>
          <a:endParaRPr lang="id-ID" sz="2800"/>
        </a:p>
      </dgm:t>
    </dgm:pt>
    <dgm:pt modelId="{73D35AA5-2488-4D88-9715-F4D95FE8A962}" type="sibTrans" cxnId="{B2FED600-936C-4EBC-BF92-30B6277B9660}">
      <dgm:prSet/>
      <dgm:spPr/>
      <dgm:t>
        <a:bodyPr/>
        <a:lstStyle/>
        <a:p>
          <a:endParaRPr lang="id-ID" sz="2800"/>
        </a:p>
      </dgm:t>
    </dgm:pt>
    <dgm:pt modelId="{363D1E19-8F5D-45BC-B4DD-8177E0E7F40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id-ID" sz="2800" dirty="0" smtClean="0"/>
            <a:t>2015</a:t>
          </a:r>
          <a:endParaRPr lang="id-ID" sz="2800" dirty="0"/>
        </a:p>
      </dgm:t>
    </dgm:pt>
    <dgm:pt modelId="{F4A70C71-7DF4-490F-AC53-EB02E3165D37}" type="parTrans" cxnId="{7EF978D7-2F87-4FF1-A11E-9082D77FBE02}">
      <dgm:prSet/>
      <dgm:spPr/>
      <dgm:t>
        <a:bodyPr/>
        <a:lstStyle/>
        <a:p>
          <a:endParaRPr lang="id-ID" sz="2800"/>
        </a:p>
      </dgm:t>
    </dgm:pt>
    <dgm:pt modelId="{B269324A-1845-432B-873D-932F44A49B76}" type="sibTrans" cxnId="{7EF978D7-2F87-4FF1-A11E-9082D77FBE02}">
      <dgm:prSet/>
      <dgm:spPr/>
      <dgm:t>
        <a:bodyPr/>
        <a:lstStyle/>
        <a:p>
          <a:endParaRPr lang="id-ID" sz="2800"/>
        </a:p>
      </dgm:t>
    </dgm:pt>
    <dgm:pt modelId="{438497B5-9688-401A-BB1E-5A3C0CCFA53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800" dirty="0" smtClean="0">
              <a:solidFill>
                <a:schemeClr val="accent1">
                  <a:lumMod val="50000"/>
                </a:schemeClr>
              </a:solidFill>
            </a:rPr>
            <a:t>2012</a:t>
          </a:r>
          <a:endParaRPr lang="en-US" sz="2800" dirty="0">
            <a:solidFill>
              <a:schemeClr val="accent1">
                <a:lumMod val="50000"/>
              </a:schemeClr>
            </a:solidFill>
          </a:endParaRPr>
        </a:p>
      </dgm:t>
    </dgm:pt>
    <dgm:pt modelId="{39C9F3A2-CB54-4DC6-B60B-E5236637E471}" type="parTrans" cxnId="{7CB51B57-CB36-49C5-8F55-D8E4622305CC}">
      <dgm:prSet/>
      <dgm:spPr/>
      <dgm:t>
        <a:bodyPr/>
        <a:lstStyle/>
        <a:p>
          <a:endParaRPr lang="en-US" sz="2800"/>
        </a:p>
      </dgm:t>
    </dgm:pt>
    <dgm:pt modelId="{B94185A5-8444-4E3F-9C88-113EBEDFDA41}" type="sibTrans" cxnId="{7CB51B57-CB36-49C5-8F55-D8E4622305CC}">
      <dgm:prSet/>
      <dgm:spPr/>
      <dgm:t>
        <a:bodyPr/>
        <a:lstStyle/>
        <a:p>
          <a:endParaRPr lang="en-US" sz="2800"/>
        </a:p>
      </dgm:t>
    </dgm:pt>
    <dgm:pt modelId="{ADEE3ADE-A0E0-491C-9ED2-94F7FBDFB28B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800" dirty="0" smtClean="0">
              <a:solidFill>
                <a:schemeClr val="accent1">
                  <a:lumMod val="50000"/>
                </a:schemeClr>
              </a:solidFill>
            </a:rPr>
            <a:t>2013</a:t>
          </a:r>
          <a:endParaRPr lang="en-US" sz="2800" dirty="0">
            <a:solidFill>
              <a:schemeClr val="accent1">
                <a:lumMod val="50000"/>
              </a:schemeClr>
            </a:solidFill>
          </a:endParaRPr>
        </a:p>
      </dgm:t>
    </dgm:pt>
    <dgm:pt modelId="{56158DE9-42E4-48D5-849C-4050011426A7}" type="parTrans" cxnId="{1B8E76CD-4AF1-41B4-B1EC-559546482AFC}">
      <dgm:prSet/>
      <dgm:spPr/>
      <dgm:t>
        <a:bodyPr/>
        <a:lstStyle/>
        <a:p>
          <a:endParaRPr lang="en-US" sz="2800"/>
        </a:p>
      </dgm:t>
    </dgm:pt>
    <dgm:pt modelId="{B0F6CC05-12AF-45BB-AC4F-06DB1092A35E}" type="sibTrans" cxnId="{1B8E76CD-4AF1-41B4-B1EC-559546482AFC}">
      <dgm:prSet/>
      <dgm:spPr/>
      <dgm:t>
        <a:bodyPr/>
        <a:lstStyle/>
        <a:p>
          <a:endParaRPr lang="en-US" sz="2800"/>
        </a:p>
      </dgm:t>
    </dgm:pt>
    <dgm:pt modelId="{5D1B6C40-818D-4193-B667-DB1D579A11FC}" type="pres">
      <dgm:prSet presAssocID="{3AE1A894-C107-4BDE-BF8B-9A01B1CDC5A6}" presName="Name0" presStyleCnt="0">
        <dgm:presLayoutVars>
          <dgm:dir/>
          <dgm:animLvl val="lvl"/>
          <dgm:resizeHandles val="exact"/>
        </dgm:presLayoutVars>
      </dgm:prSet>
      <dgm:spPr/>
    </dgm:pt>
    <dgm:pt modelId="{B4D70439-B130-41B4-97DD-CC680EC50145}" type="pres">
      <dgm:prSet presAssocID="{438497B5-9688-401A-BB1E-5A3C0CCFA535}" presName="parTxOnly" presStyleLbl="node1" presStyleIdx="0" presStyleCnt="4" custLinFactNeighborY="-121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85FE733-0B42-4773-9D85-6A2A580BCB40}" type="pres">
      <dgm:prSet presAssocID="{B94185A5-8444-4E3F-9C88-113EBEDFDA41}" presName="parTxOnlySpace" presStyleCnt="0"/>
      <dgm:spPr/>
    </dgm:pt>
    <dgm:pt modelId="{4AA7D448-0C10-40D7-BC7D-47F347FA3984}" type="pres">
      <dgm:prSet presAssocID="{ADEE3ADE-A0E0-491C-9ED2-94F7FBDFB28B}" presName="parTxOnly" presStyleLbl="node1" presStyleIdx="1" presStyleCnt="4" custLinFactNeighborY="165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A1472E5-86A8-479F-B157-758846A554C2}" type="pres">
      <dgm:prSet presAssocID="{B0F6CC05-12AF-45BB-AC4F-06DB1092A35E}" presName="parTxOnlySpace" presStyleCnt="0"/>
      <dgm:spPr/>
    </dgm:pt>
    <dgm:pt modelId="{27DBE449-4C9C-4722-BEA6-57A08E0B85CB}" type="pres">
      <dgm:prSet presAssocID="{FCA9A289-A4BB-410B-8452-052C3B4A709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0587CE0-6EFB-4810-875A-DD9EE53BBA92}" type="pres">
      <dgm:prSet presAssocID="{73D35AA5-2488-4D88-9715-F4D95FE8A962}" presName="parTxOnlySpace" presStyleCnt="0"/>
      <dgm:spPr/>
    </dgm:pt>
    <dgm:pt modelId="{ECB5A8AD-9B44-4CCD-8337-4BCA2F289CD5}" type="pres">
      <dgm:prSet presAssocID="{363D1E19-8F5D-45BC-B4DD-8177E0E7F40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2741580-0230-451F-8553-DA23825012C9}" type="presOf" srcId="{3AE1A894-C107-4BDE-BF8B-9A01B1CDC5A6}" destId="{5D1B6C40-818D-4193-B667-DB1D579A11FC}" srcOrd="0" destOrd="0" presId="urn:microsoft.com/office/officeart/2005/8/layout/chevron1"/>
    <dgm:cxn modelId="{B2FED600-936C-4EBC-BF92-30B6277B9660}" srcId="{3AE1A894-C107-4BDE-BF8B-9A01B1CDC5A6}" destId="{FCA9A289-A4BB-410B-8452-052C3B4A7093}" srcOrd="2" destOrd="0" parTransId="{B956C459-4064-403D-A83D-1C9ABC2DA556}" sibTransId="{73D35AA5-2488-4D88-9715-F4D95FE8A962}"/>
    <dgm:cxn modelId="{7EF978D7-2F87-4FF1-A11E-9082D77FBE02}" srcId="{3AE1A894-C107-4BDE-BF8B-9A01B1CDC5A6}" destId="{363D1E19-8F5D-45BC-B4DD-8177E0E7F405}" srcOrd="3" destOrd="0" parTransId="{F4A70C71-7DF4-490F-AC53-EB02E3165D37}" sibTransId="{B269324A-1845-432B-873D-932F44A49B76}"/>
    <dgm:cxn modelId="{1B8E76CD-4AF1-41B4-B1EC-559546482AFC}" srcId="{3AE1A894-C107-4BDE-BF8B-9A01B1CDC5A6}" destId="{ADEE3ADE-A0E0-491C-9ED2-94F7FBDFB28B}" srcOrd="1" destOrd="0" parTransId="{56158DE9-42E4-48D5-849C-4050011426A7}" sibTransId="{B0F6CC05-12AF-45BB-AC4F-06DB1092A35E}"/>
    <dgm:cxn modelId="{47E992E8-FE7D-4498-91CB-C559639052C9}" type="presOf" srcId="{363D1E19-8F5D-45BC-B4DD-8177E0E7F405}" destId="{ECB5A8AD-9B44-4CCD-8337-4BCA2F289CD5}" srcOrd="0" destOrd="0" presId="urn:microsoft.com/office/officeart/2005/8/layout/chevron1"/>
    <dgm:cxn modelId="{7CB51B57-CB36-49C5-8F55-D8E4622305CC}" srcId="{3AE1A894-C107-4BDE-BF8B-9A01B1CDC5A6}" destId="{438497B5-9688-401A-BB1E-5A3C0CCFA535}" srcOrd="0" destOrd="0" parTransId="{39C9F3A2-CB54-4DC6-B60B-E5236637E471}" sibTransId="{B94185A5-8444-4E3F-9C88-113EBEDFDA41}"/>
    <dgm:cxn modelId="{572A1423-F599-43FF-8113-2C5FFFE58289}" type="presOf" srcId="{438497B5-9688-401A-BB1E-5A3C0CCFA535}" destId="{B4D70439-B130-41B4-97DD-CC680EC50145}" srcOrd="0" destOrd="0" presId="urn:microsoft.com/office/officeart/2005/8/layout/chevron1"/>
    <dgm:cxn modelId="{712666FB-A0FC-4A9B-8917-F22254FBFBE3}" type="presOf" srcId="{ADEE3ADE-A0E0-491C-9ED2-94F7FBDFB28B}" destId="{4AA7D448-0C10-40D7-BC7D-47F347FA3984}" srcOrd="0" destOrd="0" presId="urn:microsoft.com/office/officeart/2005/8/layout/chevron1"/>
    <dgm:cxn modelId="{297AF55C-21FD-45C3-8239-1528389A0157}" type="presOf" srcId="{FCA9A289-A4BB-410B-8452-052C3B4A7093}" destId="{27DBE449-4C9C-4722-BEA6-57A08E0B85CB}" srcOrd="0" destOrd="0" presId="urn:microsoft.com/office/officeart/2005/8/layout/chevron1"/>
    <dgm:cxn modelId="{98836135-02B3-4FD2-86D0-04E8C566B208}" type="presParOf" srcId="{5D1B6C40-818D-4193-B667-DB1D579A11FC}" destId="{B4D70439-B130-41B4-97DD-CC680EC50145}" srcOrd="0" destOrd="0" presId="urn:microsoft.com/office/officeart/2005/8/layout/chevron1"/>
    <dgm:cxn modelId="{EF633F84-7E00-47EA-9E2A-BDC38A1CF9B1}" type="presParOf" srcId="{5D1B6C40-818D-4193-B667-DB1D579A11FC}" destId="{F85FE733-0B42-4773-9D85-6A2A580BCB40}" srcOrd="1" destOrd="0" presId="urn:microsoft.com/office/officeart/2005/8/layout/chevron1"/>
    <dgm:cxn modelId="{A8EEA29C-ED1A-4F8D-B245-43F82FE0CD90}" type="presParOf" srcId="{5D1B6C40-818D-4193-B667-DB1D579A11FC}" destId="{4AA7D448-0C10-40D7-BC7D-47F347FA3984}" srcOrd="2" destOrd="0" presId="urn:microsoft.com/office/officeart/2005/8/layout/chevron1"/>
    <dgm:cxn modelId="{45F32FCF-23DE-4139-A9B5-E5BE124C745E}" type="presParOf" srcId="{5D1B6C40-818D-4193-B667-DB1D579A11FC}" destId="{2A1472E5-86A8-479F-B157-758846A554C2}" srcOrd="3" destOrd="0" presId="urn:microsoft.com/office/officeart/2005/8/layout/chevron1"/>
    <dgm:cxn modelId="{C2EE7536-7BD0-4E28-84B1-2BC5AD867249}" type="presParOf" srcId="{5D1B6C40-818D-4193-B667-DB1D579A11FC}" destId="{27DBE449-4C9C-4722-BEA6-57A08E0B85CB}" srcOrd="4" destOrd="0" presId="urn:microsoft.com/office/officeart/2005/8/layout/chevron1"/>
    <dgm:cxn modelId="{DD17F408-A98F-49F6-AA08-A8E171C96784}" type="presParOf" srcId="{5D1B6C40-818D-4193-B667-DB1D579A11FC}" destId="{D0587CE0-6EFB-4810-875A-DD9EE53BBA92}" srcOrd="5" destOrd="0" presId="urn:microsoft.com/office/officeart/2005/8/layout/chevron1"/>
    <dgm:cxn modelId="{59B8D668-A9E7-4826-A67D-76B0D7485322}" type="presParOf" srcId="{5D1B6C40-818D-4193-B667-DB1D579A11FC}" destId="{ECB5A8AD-9B44-4CCD-8337-4BCA2F289CD5}" srcOrd="6" destOrd="0" presId="urn:microsoft.com/office/officeart/2005/8/layout/chevron1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C46352-99D8-41A1-A75F-7EB456FE2B46}">
      <dsp:nvSpPr>
        <dsp:cNvPr id="0" name=""/>
        <dsp:cNvSpPr/>
      </dsp:nvSpPr>
      <dsp:spPr>
        <a:xfrm>
          <a:off x="0" y="0"/>
          <a:ext cx="8534399" cy="123765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tx1"/>
              </a:solidFill>
              <a:latin typeface="Century Gothic" pitchFamily="34" charset="0"/>
            </a:rPr>
            <a:t>Berbatasan</a:t>
          </a:r>
          <a:r>
            <a:rPr lang="en-US" sz="1800" b="1" kern="1200" dirty="0" smtClean="0">
              <a:solidFill>
                <a:schemeClr val="tx1"/>
              </a:solidFill>
              <a:latin typeface="Century Gothic" pitchFamily="34" charset="0"/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  <a:latin typeface="Century Gothic" pitchFamily="34" charset="0"/>
            </a:rPr>
            <a:t>dengan</a:t>
          </a:r>
          <a:r>
            <a:rPr lang="en-US" sz="1800" b="1" kern="1200" dirty="0" smtClean="0">
              <a:solidFill>
                <a:schemeClr val="tx1"/>
              </a:solidFill>
              <a:latin typeface="Century Gothic" pitchFamily="34" charset="0"/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  <a:latin typeface="Century Gothic" pitchFamily="34" charset="0"/>
            </a:rPr>
            <a:t>Selat</a:t>
          </a:r>
          <a:r>
            <a:rPr lang="en-US" sz="1800" b="1" kern="1200" dirty="0" smtClean="0">
              <a:solidFill>
                <a:schemeClr val="tx1"/>
              </a:solidFill>
              <a:latin typeface="Century Gothic" pitchFamily="34" charset="0"/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  <a:latin typeface="Century Gothic" pitchFamily="34" charset="0"/>
            </a:rPr>
            <a:t>Makasar</a:t>
          </a:r>
          <a:r>
            <a:rPr lang="en-US" sz="1800" b="1" kern="1200" dirty="0" smtClean="0">
              <a:solidFill>
                <a:schemeClr val="tx1"/>
              </a:solidFill>
              <a:latin typeface="Century Gothic" pitchFamily="34" charset="0"/>
            </a:rPr>
            <a:t>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tx1"/>
              </a:solidFill>
              <a:latin typeface="Century Gothic" pitchFamily="34" charset="0"/>
            </a:rPr>
            <a:t>Memiliki</a:t>
          </a:r>
          <a:r>
            <a:rPr lang="en-US" sz="1800" b="1" kern="1200" dirty="0" smtClean="0">
              <a:solidFill>
                <a:schemeClr val="tx1"/>
              </a:solidFill>
              <a:latin typeface="Century Gothic" pitchFamily="34" charset="0"/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  <a:latin typeface="Century Gothic" pitchFamily="34" charset="0"/>
            </a:rPr>
            <a:t>panjang</a:t>
          </a:r>
          <a:r>
            <a:rPr lang="en-US" sz="1800" b="1" kern="1200" dirty="0" smtClean="0">
              <a:solidFill>
                <a:schemeClr val="tx1"/>
              </a:solidFill>
              <a:latin typeface="Century Gothic" pitchFamily="34" charset="0"/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  <a:latin typeface="Century Gothic" pitchFamily="34" charset="0"/>
            </a:rPr>
            <a:t>pantai</a:t>
          </a:r>
          <a:r>
            <a:rPr lang="en-US" sz="1800" b="1" kern="1200" dirty="0" smtClean="0">
              <a:solidFill>
                <a:schemeClr val="tx1"/>
              </a:solidFill>
              <a:latin typeface="Century Gothic" pitchFamily="34" charset="0"/>
            </a:rPr>
            <a:t> ±83 km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tx1"/>
              </a:solidFill>
              <a:latin typeface="Century Gothic" pitchFamily="34" charset="0"/>
            </a:rPr>
            <a:t>Topografi</a:t>
          </a:r>
          <a:r>
            <a:rPr lang="en-US" sz="1800" b="1" kern="1200" dirty="0" smtClean="0">
              <a:solidFill>
                <a:schemeClr val="tx1"/>
              </a:solidFill>
              <a:latin typeface="Century Gothic" pitchFamily="34" charset="0"/>
            </a:rPr>
            <a:t> : 85% Bukit </a:t>
          </a:r>
          <a:r>
            <a:rPr lang="en-US" sz="1800" b="1" kern="1200" dirty="0" err="1" smtClean="0">
              <a:solidFill>
                <a:schemeClr val="tx1"/>
              </a:solidFill>
              <a:latin typeface="Century Gothic" pitchFamily="34" charset="0"/>
            </a:rPr>
            <a:t>dan</a:t>
          </a:r>
          <a:r>
            <a:rPr lang="en-US" sz="1800" b="1" kern="1200" dirty="0" smtClean="0">
              <a:solidFill>
                <a:schemeClr val="tx1"/>
              </a:solidFill>
              <a:latin typeface="Century Gothic" pitchFamily="34" charset="0"/>
            </a:rPr>
            <a:t> 15% </a:t>
          </a:r>
          <a:r>
            <a:rPr lang="en-US" sz="1800" b="1" kern="1200" dirty="0" err="1" smtClean="0">
              <a:solidFill>
                <a:schemeClr val="tx1"/>
              </a:solidFill>
              <a:latin typeface="Century Gothic" pitchFamily="34" charset="0"/>
            </a:rPr>
            <a:t>Datar</a:t>
          </a:r>
          <a:endParaRPr lang="en-US" sz="1800" b="1" kern="1200" dirty="0" smtClean="0">
            <a:solidFill>
              <a:schemeClr val="tx1"/>
            </a:solidFill>
            <a:latin typeface="Century Gothic" pitchFamily="34" charset="0"/>
          </a:endParaRPr>
        </a:p>
      </dsp:txBody>
      <dsp:txXfrm>
        <a:off x="1830645" y="0"/>
        <a:ext cx="6703754" cy="1237654"/>
      </dsp:txXfrm>
    </dsp:sp>
    <dsp:sp modelId="{648256E3-AB1E-473E-9552-280A89BDB537}">
      <dsp:nvSpPr>
        <dsp:cNvPr id="0" name=""/>
        <dsp:cNvSpPr/>
      </dsp:nvSpPr>
      <dsp:spPr>
        <a:xfrm>
          <a:off x="123765" y="123765"/>
          <a:ext cx="1706880" cy="9901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2D6E2D-A666-4469-AEEA-119930D5C727}">
      <dsp:nvSpPr>
        <dsp:cNvPr id="0" name=""/>
        <dsp:cNvSpPr/>
      </dsp:nvSpPr>
      <dsp:spPr>
        <a:xfrm>
          <a:off x="0" y="1273014"/>
          <a:ext cx="8534399" cy="1541152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tx1"/>
              </a:solidFill>
              <a:latin typeface="Century Gothic" pitchFamily="34" charset="0"/>
            </a:rPr>
            <a:t>Luas</a:t>
          </a:r>
          <a:r>
            <a:rPr lang="en-US" sz="1800" b="1" kern="1200" dirty="0" smtClean="0">
              <a:solidFill>
                <a:schemeClr val="tx1"/>
              </a:solidFill>
              <a:latin typeface="Century Gothic" pitchFamily="34" charset="0"/>
            </a:rPr>
            <a:t> Wilayah:</a:t>
          </a:r>
          <a:r>
            <a:rPr lang="en-US" sz="1800" b="1" kern="1200" dirty="0" smtClean="0">
              <a:solidFill>
                <a:schemeClr val="tx1"/>
              </a:solidFill>
              <a:latin typeface="Century Gothic" pitchFamily="34" charset="0"/>
              <a:ea typeface="Adobe Heiti Std R" pitchFamily="34" charset="-128"/>
              <a:cs typeface="Tahoma" pitchFamily="34" charset="0"/>
            </a:rPr>
            <a:t>83.189 HA (</a:t>
          </a:r>
          <a:r>
            <a:rPr lang="en-US" sz="1800" b="1" kern="1200" dirty="0" err="1" smtClean="0">
              <a:solidFill>
                <a:schemeClr val="tx1"/>
              </a:solidFill>
              <a:latin typeface="Century Gothic" pitchFamily="34" charset="0"/>
              <a:ea typeface="Adobe Heiti Std R" pitchFamily="34" charset="-128"/>
              <a:cs typeface="Tahoma" pitchFamily="34" charset="0"/>
            </a:rPr>
            <a:t>darat</a:t>
          </a:r>
          <a:r>
            <a:rPr lang="en-US" sz="1800" b="1" kern="1200" dirty="0" smtClean="0">
              <a:solidFill>
                <a:schemeClr val="tx1"/>
              </a:solidFill>
              <a:latin typeface="Century Gothic" pitchFamily="34" charset="0"/>
              <a:ea typeface="Adobe Heiti Std R" pitchFamily="34" charset="-128"/>
              <a:cs typeface="Tahoma" pitchFamily="34" charset="0"/>
            </a:rPr>
            <a:t>: 50.330 Ha, </a:t>
          </a:r>
          <a:r>
            <a:rPr lang="en-US" sz="1800" b="1" kern="1200" dirty="0" err="1" smtClean="0">
              <a:solidFill>
                <a:schemeClr val="tx1"/>
              </a:solidFill>
              <a:latin typeface="Century Gothic" pitchFamily="34" charset="0"/>
              <a:ea typeface="Adobe Heiti Std R" pitchFamily="34" charset="-128"/>
              <a:cs typeface="Tahoma" pitchFamily="34" charset="0"/>
            </a:rPr>
            <a:t>laut</a:t>
          </a:r>
          <a:r>
            <a:rPr lang="en-US" sz="1800" b="1" kern="1200" dirty="0" smtClean="0">
              <a:solidFill>
                <a:schemeClr val="tx1"/>
              </a:solidFill>
              <a:latin typeface="Century Gothic" pitchFamily="34" charset="0"/>
              <a:ea typeface="Adobe Heiti Std R" pitchFamily="34" charset="-128"/>
              <a:cs typeface="Tahoma" pitchFamily="34" charset="0"/>
            </a:rPr>
            <a:t>: 32.859 Ha)</a:t>
          </a:r>
          <a:r>
            <a:rPr lang="en-US" sz="1800" b="1" kern="1200" dirty="0" smtClean="0">
              <a:solidFill>
                <a:schemeClr val="tx1"/>
              </a:solidFill>
              <a:latin typeface="Century Gothic" pitchFamily="34" charset="0"/>
            </a:rPr>
            <a:t>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Century Gothic" pitchFamily="34" charset="0"/>
            </a:rPr>
            <a:t>6 </a:t>
          </a:r>
          <a:r>
            <a:rPr lang="en-US" sz="1800" b="1" kern="1200" dirty="0" err="1" smtClean="0">
              <a:solidFill>
                <a:schemeClr val="tx1"/>
              </a:solidFill>
              <a:latin typeface="Century Gothic" pitchFamily="34" charset="0"/>
            </a:rPr>
            <a:t>Kecamatan</a:t>
          </a:r>
          <a:r>
            <a:rPr lang="en-US" sz="1800" b="1" kern="1200" dirty="0" smtClean="0">
              <a:solidFill>
                <a:schemeClr val="tx1"/>
              </a:solidFill>
              <a:latin typeface="Century Gothic" pitchFamily="34" charset="0"/>
            </a:rPr>
            <a:t> &amp; 34 </a:t>
          </a:r>
          <a:r>
            <a:rPr lang="en-US" sz="1800" b="1" kern="1200" dirty="0" err="1" smtClean="0">
              <a:solidFill>
                <a:schemeClr val="tx1"/>
              </a:solidFill>
              <a:latin typeface="Century Gothic" pitchFamily="34" charset="0"/>
            </a:rPr>
            <a:t>Kelurahan</a:t>
          </a:r>
          <a:endParaRPr lang="en-US" sz="1800" b="1" kern="1200" dirty="0" smtClean="0">
            <a:solidFill>
              <a:schemeClr val="tx1"/>
            </a:solidFill>
            <a:latin typeface="Century Gothic" pitchFamily="34" charset="0"/>
          </a:endParaRPr>
        </a:p>
      </dsp:txBody>
      <dsp:txXfrm>
        <a:off x="1830645" y="1273014"/>
        <a:ext cx="6703754" cy="1541152"/>
      </dsp:txXfrm>
    </dsp:sp>
    <dsp:sp modelId="{EC51BE39-7D7E-4709-8FC4-B6CB58ADC460}">
      <dsp:nvSpPr>
        <dsp:cNvPr id="0" name=""/>
        <dsp:cNvSpPr/>
      </dsp:nvSpPr>
      <dsp:spPr>
        <a:xfrm>
          <a:off x="123765" y="1636934"/>
          <a:ext cx="1706880" cy="9901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F1F5A-BFC2-4DE2-ABB7-B884C67B041A}">
      <dsp:nvSpPr>
        <dsp:cNvPr id="0" name=""/>
        <dsp:cNvSpPr/>
      </dsp:nvSpPr>
      <dsp:spPr>
        <a:xfrm>
          <a:off x="0" y="3026337"/>
          <a:ext cx="8534399" cy="123765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tx1"/>
              </a:solidFill>
              <a:latin typeface="Century Gothic" pitchFamily="34" charset="0"/>
            </a:rPr>
            <a:t>Jumlah</a:t>
          </a:r>
          <a:r>
            <a:rPr lang="en-US" sz="1800" b="1" kern="1200" dirty="0" smtClean="0">
              <a:solidFill>
                <a:schemeClr val="tx1"/>
              </a:solidFill>
              <a:latin typeface="Century Gothic" pitchFamily="34" charset="0"/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  <a:latin typeface="Century Gothic" pitchFamily="34" charset="0"/>
            </a:rPr>
            <a:t>Penduduk</a:t>
          </a:r>
          <a:r>
            <a:rPr lang="en-US" sz="1800" b="1" kern="1200" dirty="0" smtClean="0">
              <a:solidFill>
                <a:schemeClr val="tx1"/>
              </a:solidFill>
              <a:latin typeface="Century Gothic" pitchFamily="34" charset="0"/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  <a:latin typeface="Century Gothic" pitchFamily="34" charset="0"/>
            </a:rPr>
            <a:t>s.d</a:t>
          </a:r>
          <a:r>
            <a:rPr lang="en-US" sz="1800" b="1" kern="1200" dirty="0" smtClean="0">
              <a:solidFill>
                <a:schemeClr val="tx1"/>
              </a:solidFill>
              <a:latin typeface="Century Gothic" pitchFamily="34" charset="0"/>
            </a:rPr>
            <a:t> 24 September 2016 : 774.179 </a:t>
          </a:r>
          <a:r>
            <a:rPr lang="en-US" sz="1800" b="1" kern="1200" dirty="0" err="1" smtClean="0">
              <a:solidFill>
                <a:schemeClr val="tx1"/>
              </a:solidFill>
              <a:latin typeface="Century Gothic" pitchFamily="34" charset="0"/>
            </a:rPr>
            <a:t>Jiwa</a:t>
          </a:r>
          <a:endParaRPr lang="en-US" sz="1800" b="1" kern="1200" dirty="0" smtClean="0">
            <a:solidFill>
              <a:schemeClr val="tx1"/>
            </a:solidFill>
            <a:latin typeface="Century Gothic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>
            <a:solidFill>
              <a:schemeClr val="tx1"/>
            </a:solidFill>
            <a:latin typeface="Folio Md BT" pitchFamily="34" charset="0"/>
          </a:endParaRPr>
        </a:p>
      </dsp:txBody>
      <dsp:txXfrm>
        <a:off x="1830645" y="3026337"/>
        <a:ext cx="6703754" cy="1237654"/>
      </dsp:txXfrm>
    </dsp:sp>
    <dsp:sp modelId="{68F5A4CF-F882-4147-967E-78116EC22438}">
      <dsp:nvSpPr>
        <dsp:cNvPr id="0" name=""/>
        <dsp:cNvSpPr/>
      </dsp:nvSpPr>
      <dsp:spPr>
        <a:xfrm>
          <a:off x="123765" y="3150103"/>
          <a:ext cx="1706880" cy="9901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D70439-B130-41B4-97DD-CC680EC50145}">
      <dsp:nvSpPr>
        <dsp:cNvPr id="0" name=""/>
        <dsp:cNvSpPr/>
      </dsp:nvSpPr>
      <dsp:spPr>
        <a:xfrm>
          <a:off x="3206" y="0"/>
          <a:ext cx="1866582" cy="435442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accent1">
                  <a:lumMod val="50000"/>
                </a:schemeClr>
              </a:solidFill>
            </a:rPr>
            <a:t>2012</a:t>
          </a:r>
          <a:endParaRPr lang="en-US" sz="2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206" y="0"/>
        <a:ext cx="1866582" cy="435442"/>
      </dsp:txXfrm>
    </dsp:sp>
    <dsp:sp modelId="{4AA7D448-0C10-40D7-BC7D-47F347FA3984}">
      <dsp:nvSpPr>
        <dsp:cNvPr id="0" name=""/>
        <dsp:cNvSpPr/>
      </dsp:nvSpPr>
      <dsp:spPr>
        <a:xfrm>
          <a:off x="1683130" y="0"/>
          <a:ext cx="1866582" cy="435442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accent1">
                  <a:lumMod val="50000"/>
                </a:schemeClr>
              </a:solidFill>
            </a:rPr>
            <a:t>2013</a:t>
          </a:r>
          <a:endParaRPr lang="en-US" sz="2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683130" y="0"/>
        <a:ext cx="1866582" cy="435442"/>
      </dsp:txXfrm>
    </dsp:sp>
    <dsp:sp modelId="{27DBE449-4C9C-4722-BEA6-57A08E0B85CB}">
      <dsp:nvSpPr>
        <dsp:cNvPr id="0" name=""/>
        <dsp:cNvSpPr/>
      </dsp:nvSpPr>
      <dsp:spPr>
        <a:xfrm>
          <a:off x="3363054" y="0"/>
          <a:ext cx="1866582" cy="435442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>
              <a:solidFill>
                <a:schemeClr val="accent1">
                  <a:lumMod val="50000"/>
                </a:schemeClr>
              </a:solidFill>
            </a:rPr>
            <a:t>2014</a:t>
          </a:r>
          <a:endParaRPr lang="id-ID" sz="2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363054" y="0"/>
        <a:ext cx="1866582" cy="435442"/>
      </dsp:txXfrm>
    </dsp:sp>
    <dsp:sp modelId="{ECB5A8AD-9B44-4CCD-8337-4BCA2F289CD5}">
      <dsp:nvSpPr>
        <dsp:cNvPr id="0" name=""/>
        <dsp:cNvSpPr/>
      </dsp:nvSpPr>
      <dsp:spPr>
        <a:xfrm>
          <a:off x="5042979" y="0"/>
          <a:ext cx="1866582" cy="435442"/>
        </a:xfrm>
        <a:prstGeom prst="chevron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2015</a:t>
          </a:r>
          <a:endParaRPr lang="id-ID" sz="2800" kern="1200" dirty="0"/>
        </a:p>
      </dsp:txBody>
      <dsp:txXfrm>
        <a:off x="5042979" y="0"/>
        <a:ext cx="1866582" cy="435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871" cy="512002"/>
          </a:xfrm>
          <a:prstGeom prst="rect">
            <a:avLst/>
          </a:prstGeom>
        </p:spPr>
        <p:txBody>
          <a:bodyPr vert="horz" lIns="95535" tIns="47767" rIns="95535" bIns="477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380" y="0"/>
            <a:ext cx="3077870" cy="512002"/>
          </a:xfrm>
          <a:prstGeom prst="rect">
            <a:avLst/>
          </a:prstGeom>
        </p:spPr>
        <p:txBody>
          <a:bodyPr vert="horz" lIns="95535" tIns="47767" rIns="95535" bIns="47767" rtlCol="0"/>
          <a:lstStyle>
            <a:lvl1pPr algn="r">
              <a:defRPr sz="1200"/>
            </a:lvl1pPr>
          </a:lstStyle>
          <a:p>
            <a:fld id="{A6E0975E-7433-4043-B90B-979340C164A3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19277"/>
            <a:ext cx="3077871" cy="512002"/>
          </a:xfrm>
          <a:prstGeom prst="rect">
            <a:avLst/>
          </a:prstGeom>
        </p:spPr>
        <p:txBody>
          <a:bodyPr vert="horz" lIns="95535" tIns="47767" rIns="95535" bIns="477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380" y="9719277"/>
            <a:ext cx="3077870" cy="512002"/>
          </a:xfrm>
          <a:prstGeom prst="rect">
            <a:avLst/>
          </a:prstGeom>
        </p:spPr>
        <p:txBody>
          <a:bodyPr vert="horz" lIns="95535" tIns="47767" rIns="95535" bIns="47767" rtlCol="0" anchor="b"/>
          <a:lstStyle>
            <a:lvl1pPr algn="r">
              <a:defRPr sz="1200"/>
            </a:lvl1pPr>
          </a:lstStyle>
          <a:p>
            <a:fld id="{4E50A4A5-643A-4AE3-83C0-EF97DB32C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4993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77051" cy="511651"/>
          </a:xfrm>
          <a:prstGeom prst="rect">
            <a:avLst/>
          </a:prstGeom>
        </p:spPr>
        <p:txBody>
          <a:bodyPr vert="horz" lIns="95535" tIns="47767" rIns="95535" bIns="477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195" y="2"/>
            <a:ext cx="3077051" cy="511651"/>
          </a:xfrm>
          <a:prstGeom prst="rect">
            <a:avLst/>
          </a:prstGeom>
        </p:spPr>
        <p:txBody>
          <a:bodyPr vert="horz" lIns="95535" tIns="47767" rIns="95535" bIns="47767" rtlCol="0"/>
          <a:lstStyle>
            <a:lvl1pPr algn="r">
              <a:defRPr sz="1200"/>
            </a:lvl1pPr>
          </a:lstStyle>
          <a:p>
            <a:fld id="{0315451D-1592-1A48-8706-62DC45C4C584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3338" cy="3833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35" tIns="47767" rIns="95535" bIns="4776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090" y="4860689"/>
            <a:ext cx="5680710" cy="4604861"/>
          </a:xfrm>
          <a:prstGeom prst="rect">
            <a:avLst/>
          </a:prstGeom>
        </p:spPr>
        <p:txBody>
          <a:bodyPr vert="horz" lIns="95535" tIns="47767" rIns="95535" bIns="4776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719599"/>
            <a:ext cx="3077051" cy="511651"/>
          </a:xfrm>
          <a:prstGeom prst="rect">
            <a:avLst/>
          </a:prstGeom>
        </p:spPr>
        <p:txBody>
          <a:bodyPr vert="horz" lIns="95535" tIns="47767" rIns="95535" bIns="477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195" y="9719599"/>
            <a:ext cx="3077051" cy="511651"/>
          </a:xfrm>
          <a:prstGeom prst="rect">
            <a:avLst/>
          </a:prstGeom>
        </p:spPr>
        <p:txBody>
          <a:bodyPr vert="horz" lIns="95535" tIns="47767" rIns="95535" bIns="47767" rtlCol="0" anchor="b"/>
          <a:lstStyle>
            <a:lvl1pPr algn="r">
              <a:defRPr sz="1200"/>
            </a:lvl1pPr>
          </a:lstStyle>
          <a:p>
            <a:fld id="{9D22CA1B-08F2-484A-8A0E-D1F256ADCD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8765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2CA1B-08F2-484A-8A0E-D1F256ADCDC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8B24B-9439-44A2-B8BC-D3307DF6C033}" type="slidenum">
              <a:rPr lang="id-ID" smtClean="0"/>
              <a:pPr/>
              <a:t>9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5243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8B24B-9439-44A2-B8BC-D3307DF6C033}" type="slidenum">
              <a:rPr lang="id-ID" smtClean="0"/>
              <a:pPr/>
              <a:t>10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5243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8B24B-9439-44A2-B8BC-D3307DF6C033}" type="slidenum">
              <a:rPr lang="id-ID" smtClean="0"/>
              <a:pPr/>
              <a:t>11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5243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2CA1B-08F2-484A-8A0E-D1F256ADCDC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EE984B8-E1DA-4719-B68C-49960A4F6A64}" type="datetime1">
              <a:rPr lang="id-ID" smtClean="0">
                <a:solidFill>
                  <a:srgbClr val="464653"/>
                </a:solidFill>
              </a:rPr>
              <a:pPr/>
              <a:t>26/09/2016</a:t>
            </a:fld>
            <a:endParaRPr lang="id-ID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id-ID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403C114-784D-44A3-A38A-DF8EC1C11BC7}" type="slidenum">
              <a:rPr lang="id-ID" smtClean="0">
                <a:solidFill>
                  <a:srgbClr val="464653"/>
                </a:solidFill>
              </a:rPr>
              <a:pPr/>
              <a:t>‹#›</a:t>
            </a:fld>
            <a:endParaRPr lang="id-ID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4219575"/>
            <a:ext cx="7315200" cy="165735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4219575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049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D501-B71C-41DB-8E1D-78F980F4D43D}" type="datetime1">
              <a:rPr lang="id-ID" smtClean="0">
                <a:solidFill>
                  <a:srgbClr val="464653"/>
                </a:solidFill>
              </a:rPr>
              <a:pPr/>
              <a:t>26/09/2016</a:t>
            </a:fld>
            <a:endParaRPr lang="id-ID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C114-784D-44A3-A38A-DF8EC1C11BC7}" type="slidenum">
              <a:rPr lang="id-ID" smtClean="0">
                <a:solidFill>
                  <a:srgbClr val="464653"/>
                </a:solidFill>
              </a:rPr>
              <a:pPr/>
              <a:t>‹#›</a:t>
            </a:fld>
            <a:endParaRPr lang="id-ID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807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C627-182B-4021-BDC5-4FEC3AC295F6}" type="datetime1">
              <a:rPr lang="id-ID" smtClean="0">
                <a:solidFill>
                  <a:srgbClr val="464653"/>
                </a:solidFill>
              </a:rPr>
              <a:pPr/>
              <a:t>26/09/2016</a:t>
            </a:fld>
            <a:endParaRPr lang="id-ID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C114-784D-44A3-A38A-DF8EC1C11BC7}" type="slidenum">
              <a:rPr lang="id-ID" smtClean="0">
                <a:solidFill>
                  <a:srgbClr val="464653"/>
                </a:solidFill>
              </a:rPr>
              <a:pPr/>
              <a:t>‹#›</a:t>
            </a:fld>
            <a:endParaRPr lang="id-ID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879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77BC-A009-4228-BC0A-FEB02FD65C90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26/09/2016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7689" y="-4694"/>
            <a:ext cx="470452" cy="365125"/>
          </a:xfrm>
          <a:prstGeom prst="rect">
            <a:avLst/>
          </a:prstGeom>
        </p:spPr>
        <p:txBody>
          <a:bodyPr/>
          <a:lstStyle/>
          <a:p>
            <a:fld id="{FDBFE482-4B8F-423D-8850-3093FA314F16}" type="slidenum">
              <a:rPr lang="id-ID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8229600" cy="43204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2052901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B69D-D0B1-4D09-88CA-F234CE33C736}" type="datetime1">
              <a:rPr lang="id-ID" smtClean="0">
                <a:solidFill>
                  <a:srgbClr val="464653"/>
                </a:solidFill>
              </a:rPr>
              <a:pPr/>
              <a:t>26/09/2016</a:t>
            </a:fld>
            <a:endParaRPr lang="id-ID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C114-784D-44A3-A38A-DF8EC1C11BC7}" type="slidenum">
              <a:rPr lang="id-ID" smtClean="0">
                <a:solidFill>
                  <a:srgbClr val="464653"/>
                </a:solidFill>
              </a:rPr>
              <a:pPr/>
              <a:t>‹#›</a:t>
            </a:fld>
            <a:endParaRPr lang="id-ID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884699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F757FE5-D968-4ABB-81CD-DECD3423647F}" type="datetime1">
              <a:rPr lang="id-ID" smtClean="0">
                <a:solidFill>
                  <a:srgbClr val="DDE9EC"/>
                </a:solidFill>
              </a:rPr>
              <a:pPr/>
              <a:t>26/09/2016</a:t>
            </a:fld>
            <a:endParaRPr lang="id-ID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id-ID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403C114-784D-44A3-A38A-DF8EC1C11BC7}" type="slidenum">
              <a:rPr lang="id-ID" smtClean="0">
                <a:solidFill>
                  <a:srgbClr val="DDE9EC"/>
                </a:solidFill>
              </a:rPr>
              <a:pPr/>
              <a:t>‹#›</a:t>
            </a:fld>
            <a:endParaRPr lang="id-ID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316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3EB2-A8F8-4A38-B783-03FE385BA060}" type="datetime1">
              <a:rPr lang="id-ID" smtClean="0">
                <a:solidFill>
                  <a:srgbClr val="464653"/>
                </a:solidFill>
              </a:rPr>
              <a:pPr/>
              <a:t>26/09/2016</a:t>
            </a:fld>
            <a:endParaRPr lang="id-ID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C114-784D-44A3-A38A-DF8EC1C11BC7}" type="slidenum">
              <a:rPr lang="id-ID" smtClean="0">
                <a:solidFill>
                  <a:srgbClr val="464653"/>
                </a:solidFill>
              </a:rPr>
              <a:pPr/>
              <a:t>‹#›</a:t>
            </a:fld>
            <a:endParaRPr lang="id-ID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60405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D8B4-1643-48ED-9EB1-7E65AC9C68B3}" type="datetime1">
              <a:rPr lang="id-ID" smtClean="0">
                <a:solidFill>
                  <a:srgbClr val="464653"/>
                </a:solidFill>
              </a:rPr>
              <a:pPr/>
              <a:t>26/09/2016</a:t>
            </a:fld>
            <a:endParaRPr lang="id-ID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C114-784D-44A3-A38A-DF8EC1C11BC7}" type="slidenum">
              <a:rPr lang="id-ID" smtClean="0">
                <a:solidFill>
                  <a:srgbClr val="464653"/>
                </a:solidFill>
              </a:rPr>
              <a:pPr/>
              <a:t>‹#›</a:t>
            </a:fld>
            <a:endParaRPr lang="id-ID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421804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B673-B05D-4FB2-AC20-C7FCABE789D9}" type="datetime1">
              <a:rPr lang="id-ID" smtClean="0">
                <a:solidFill>
                  <a:srgbClr val="464653"/>
                </a:solidFill>
              </a:rPr>
              <a:pPr/>
              <a:t>26/09/2016</a:t>
            </a:fld>
            <a:endParaRPr lang="id-ID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C114-784D-44A3-A38A-DF8EC1C11BC7}" type="slidenum">
              <a:rPr lang="id-ID" smtClean="0">
                <a:solidFill>
                  <a:srgbClr val="464653"/>
                </a:solidFill>
              </a:rPr>
              <a:pPr/>
              <a:t>‹#›</a:t>
            </a:fld>
            <a:endParaRPr lang="id-ID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620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7614-EAC8-4C9D-82C7-53AC4B067434}" type="datetime1">
              <a:rPr lang="id-ID" smtClean="0">
                <a:solidFill>
                  <a:srgbClr val="464653"/>
                </a:solidFill>
              </a:rPr>
              <a:pPr/>
              <a:t>26/09/2016</a:t>
            </a:fld>
            <a:endParaRPr lang="id-ID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C114-784D-44A3-A38A-DF8EC1C11BC7}" type="slidenum">
              <a:rPr lang="id-ID" smtClean="0">
                <a:solidFill>
                  <a:srgbClr val="464653"/>
                </a:solidFill>
              </a:rPr>
              <a:pPr/>
              <a:t>‹#›</a:t>
            </a:fld>
            <a:endParaRPr lang="id-ID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910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0746-641C-4E9E-AB41-FC6451A97E16}" type="datetime1">
              <a:rPr lang="id-ID" smtClean="0">
                <a:solidFill>
                  <a:srgbClr val="464653"/>
                </a:solidFill>
              </a:rPr>
              <a:pPr/>
              <a:t>26/09/2016</a:t>
            </a:fld>
            <a:endParaRPr lang="id-ID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C114-784D-44A3-A38A-DF8EC1C11BC7}" type="slidenum">
              <a:rPr lang="id-ID" smtClean="0">
                <a:solidFill>
                  <a:srgbClr val="464653"/>
                </a:solidFill>
              </a:rPr>
              <a:pPr/>
              <a:t>‹#›</a:t>
            </a:fld>
            <a:endParaRPr lang="id-ID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90218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4D7A-3309-49DD-A643-7D6EDDF413F9}" type="datetime1">
              <a:rPr lang="id-ID" smtClean="0">
                <a:solidFill>
                  <a:srgbClr val="DDE9EC"/>
                </a:solidFill>
              </a:rPr>
              <a:pPr/>
              <a:t>26/09/2016</a:t>
            </a:fld>
            <a:endParaRPr lang="id-ID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C114-784D-44A3-A38A-DF8EC1C11BC7}" type="slidenum">
              <a:rPr lang="id-ID" smtClean="0">
                <a:solidFill>
                  <a:srgbClr val="DDE9EC"/>
                </a:solidFill>
              </a:rPr>
              <a:pPr/>
              <a:t>‹#›</a:t>
            </a:fld>
            <a:endParaRPr lang="id-ID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1024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0" y="694765"/>
            <a:ext cx="9144000" cy="56584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CB0AFED-4D15-4894-A91A-919014F0C415}" type="datetime1">
              <a:rPr lang="id-ID" smtClean="0">
                <a:solidFill>
                  <a:srgbClr val="464653"/>
                </a:solidFill>
              </a:rPr>
              <a:pPr/>
              <a:t>26/09/2016</a:t>
            </a:fld>
            <a:endParaRPr lang="id-ID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d-ID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403C114-784D-44A3-A38A-DF8EC1C11BC7}" type="slidenum">
              <a:rPr lang="id-ID" smtClean="0">
                <a:solidFill>
                  <a:srgbClr val="464653"/>
                </a:solidFill>
              </a:rPr>
              <a:pPr/>
              <a:t>‹#›</a:t>
            </a:fld>
            <a:endParaRPr lang="id-ID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76200" y="685800"/>
            <a:ext cx="9067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669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6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28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habat.co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 descr="http://ashadisasongko.staff.ipb.ac.id/files/2014/04/kilang-1.jpg"/>
          <p:cNvPicPr>
            <a:picLocks noChangeAspect="1" noChangeArrowheads="1"/>
          </p:cNvPicPr>
          <p:nvPr/>
        </p:nvPicPr>
        <p:blipFill>
          <a:blip r:embed="rId2" cstate="print"/>
          <a:srcRect t="22500" b="21250"/>
          <a:stretch>
            <a:fillRect/>
          </a:stretch>
        </p:blipFill>
        <p:spPr bwMode="auto">
          <a:xfrm>
            <a:off x="0" y="990600"/>
            <a:ext cx="9144000" cy="3429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481008"/>
            <a:ext cx="9144000" cy="166389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1371600" y="304800"/>
            <a:ext cx="66736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PENGENDALIAN INFLASI KOTA BALIKPAPAN</a:t>
            </a:r>
            <a:endParaRPr lang="en-US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9" name="Picture 2" descr="C:\Users\aldo_a\Pictures\logo\BMPD Pemkot\pemkot Bp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658659" cy="7935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791200" y="4876800"/>
            <a:ext cx="30868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en-US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ush Script Std" pitchFamily="50" charset="0"/>
                <a:cs typeface="Aharoni" pitchFamily="2" charset="-79"/>
              </a:rPr>
              <a:t>TPID Kota Balikpapan</a:t>
            </a:r>
          </a:p>
          <a:p>
            <a:pPr algn="r"/>
            <a:r>
              <a:rPr lang="en-US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ush Script Std" pitchFamily="50" charset="0"/>
                <a:cs typeface="Aharoni" pitchFamily="2" charset="-79"/>
              </a:rPr>
              <a:t>Jakarta, 27 September 2016</a:t>
            </a:r>
            <a:endParaRPr lang="en-US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rush Script Std" pitchFamily="50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600847344"/>
              </p:ext>
            </p:extLst>
          </p:nvPr>
        </p:nvGraphicFramePr>
        <p:xfrm>
          <a:off x="1177006" y="2612558"/>
          <a:ext cx="6912768" cy="435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Down Arrow 6"/>
          <p:cNvSpPr/>
          <p:nvPr/>
        </p:nvSpPr>
        <p:spPr>
          <a:xfrm>
            <a:off x="1760396" y="3138148"/>
            <a:ext cx="251520" cy="28204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sp>
        <p:nvSpPr>
          <p:cNvPr id="10" name="Rectangle 9"/>
          <p:cNvSpPr/>
          <p:nvPr/>
        </p:nvSpPr>
        <p:spPr>
          <a:xfrm>
            <a:off x="1032991" y="3546808"/>
            <a:ext cx="1489293" cy="1130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accent1">
                    <a:lumMod val="75000"/>
                  </a:schemeClr>
                </a:solidFill>
                <a:latin typeface="Agency FB" pitchFamily="34" charset="0"/>
              </a:rPr>
              <a:t>G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gency FB" pitchFamily="34" charset="0"/>
              </a:rPr>
              <a:t>erakan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gency FB" pitchFamily="34" charset="0"/>
              </a:rPr>
              <a:t> </a:t>
            </a:r>
            <a:r>
              <a:rPr lang="id-ID" b="1" dirty="0" smtClean="0">
                <a:solidFill>
                  <a:schemeClr val="accent1">
                    <a:lumMod val="75000"/>
                  </a:schemeClr>
                </a:solidFill>
                <a:latin typeface="Agency FB" pitchFamily="34" charset="0"/>
              </a:rPr>
              <a:t>M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gency FB" pitchFamily="34" charset="0"/>
              </a:rPr>
              <a:t>asyarakat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gency FB" pitchFamily="34" charset="0"/>
              </a:rPr>
              <a:t> </a:t>
            </a:r>
            <a:r>
              <a:rPr lang="id-ID" b="1" dirty="0" smtClean="0">
                <a:solidFill>
                  <a:schemeClr val="accent1">
                    <a:lumMod val="75000"/>
                  </a:schemeClr>
                </a:solidFill>
                <a:latin typeface="Agency FB" pitchFamily="34" charset="0"/>
              </a:rPr>
              <a:t>Tani Cabe Organik Kota Balikpapan</a:t>
            </a:r>
            <a:endParaRPr lang="id-ID" b="1" dirty="0">
              <a:solidFill>
                <a:schemeClr val="accent1">
                  <a:lumMod val="75000"/>
                </a:schemeClr>
              </a:solidFill>
              <a:latin typeface="Agency FB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356738" y="3102592"/>
            <a:ext cx="350803" cy="94708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sp>
        <p:nvSpPr>
          <p:cNvPr id="19" name="Right Arrow 18"/>
          <p:cNvSpPr/>
          <p:nvPr/>
        </p:nvSpPr>
        <p:spPr>
          <a:xfrm>
            <a:off x="605136" y="5666096"/>
            <a:ext cx="7776864" cy="62611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B298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 b="1" dirty="0" smtClean="0">
              <a:solidFill>
                <a:schemeClr val="bg1"/>
              </a:solidFill>
              <a:latin typeface="Agency FB" pitchFamily="34" charset="0"/>
            </a:endParaRPr>
          </a:p>
          <a:p>
            <a:pPr algn="ctr"/>
            <a:r>
              <a:rPr lang="id-ID" sz="2000" b="1" dirty="0" smtClean="0">
                <a:solidFill>
                  <a:schemeClr val="bg1"/>
                </a:solidFill>
                <a:latin typeface="Agency FB" pitchFamily="34" charset="0"/>
              </a:rPr>
              <a:t>Program </a:t>
            </a:r>
            <a:r>
              <a:rPr lang="id-ID" sz="2000" b="1" dirty="0">
                <a:solidFill>
                  <a:schemeClr val="bg1"/>
                </a:solidFill>
                <a:latin typeface="Agency FB" pitchFamily="34" charset="0"/>
              </a:rPr>
              <a:t>yang berkesinambungan </a:t>
            </a:r>
          </a:p>
          <a:p>
            <a:pPr algn="ctr"/>
            <a:endParaRPr lang="id-ID" sz="2000" b="1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74684" y="4126623"/>
            <a:ext cx="1602102" cy="9354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accent1">
                    <a:lumMod val="75000"/>
                  </a:schemeClr>
                </a:solidFill>
                <a:latin typeface="Agency FB" pitchFamily="34" charset="0"/>
              </a:rPr>
              <a:t>Rumah Pangan Lestari Balikpapan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447154" y="3546807"/>
            <a:ext cx="1489293" cy="14219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  <a:t>Kawasan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  <a:t> </a:t>
            </a:r>
            <a:r>
              <a:rPr lang="id-ID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  <a:t>Rumah Pangan Lestari Balikpapan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  <a:t> (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  <a:t>perluasan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  <a:t> target</a:t>
            </a:r>
            <a:endParaRPr lang="id-ID" b="1" dirty="0">
              <a:solidFill>
                <a:schemeClr val="accent1">
                  <a:lumMod val="50000"/>
                </a:schemeClr>
              </a:solidFill>
              <a:latin typeface="Agency FB" pitchFamily="34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5066040" y="3124500"/>
            <a:ext cx="251520" cy="28204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 b="1">
              <a:solidFill>
                <a:schemeClr val="accent1">
                  <a:lumMod val="50000"/>
                </a:schemeClr>
              </a:solidFill>
              <a:latin typeface="Agency FB" pitchFamily="34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6990983" y="3124200"/>
            <a:ext cx="350803" cy="94708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sp>
        <p:nvSpPr>
          <p:cNvPr id="26" name="Rectangle 25"/>
          <p:cNvSpPr/>
          <p:nvPr/>
        </p:nvSpPr>
        <p:spPr>
          <a:xfrm>
            <a:off x="6087121" y="4176927"/>
            <a:ext cx="2002654" cy="9354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gency FB" pitchFamily="34" charset="0"/>
              </a:rPr>
              <a:t>Festival </a:t>
            </a:r>
            <a:r>
              <a:rPr lang="en-US" b="1" dirty="0" err="1">
                <a:solidFill>
                  <a:schemeClr val="bg1"/>
                </a:solidFill>
                <a:latin typeface="Agency FB" pitchFamily="34" charset="0"/>
              </a:rPr>
              <a:t>Cabe</a:t>
            </a:r>
            <a:r>
              <a:rPr lang="en-US" b="1" dirty="0">
                <a:solidFill>
                  <a:schemeClr val="bg1"/>
                </a:solidFill>
                <a:latin typeface="Agency FB" pitchFamily="34" charset="0"/>
              </a:rPr>
              <a:t> Kota Balikpapan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gency FB" pitchFamily="34" charset="0"/>
              </a:rPr>
              <a:t>Cluster </a:t>
            </a:r>
            <a:r>
              <a:rPr lang="en-US" b="1" dirty="0" err="1">
                <a:solidFill>
                  <a:schemeClr val="bg1"/>
                </a:solidFill>
                <a:latin typeface="Agency FB" pitchFamily="34" charset="0"/>
              </a:rPr>
              <a:t>Cabe</a:t>
            </a:r>
            <a:r>
              <a:rPr lang="en-US" b="1" dirty="0">
                <a:solidFill>
                  <a:schemeClr val="bg1"/>
                </a:solidFill>
                <a:latin typeface="Agency FB" pitchFamily="34" charset="0"/>
              </a:rPr>
              <a:t> </a:t>
            </a:r>
            <a:endParaRPr lang="id-ID" b="1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965" y="923290"/>
            <a:ext cx="8551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 algn="just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id-ID" sz="1600" dirty="0">
                <a:ea typeface="Segoe UI Symbol" pitchFamily="34" charset="0"/>
              </a:rPr>
              <a:t>Menanggapi permasalahan </a:t>
            </a:r>
            <a:r>
              <a:rPr lang="en-US" sz="1600" dirty="0" err="1">
                <a:ea typeface="Segoe UI Symbol" pitchFamily="34" charset="0"/>
              </a:rPr>
              <a:t>tersebut</a:t>
            </a:r>
            <a:r>
              <a:rPr lang="id-ID" sz="1600" dirty="0">
                <a:ea typeface="Segoe UI Symbol" pitchFamily="34" charset="0"/>
              </a:rPr>
              <a:t>, Tim Pengendalian Inflasi Daerah (TPID) telah melaksanakan program berkesinambungan terkait komoditas cabai sejak tahun 2012 – 2015, antara lain Program Gerakan Masyarakat Menanam Cabai, Kawasan Rumah Pangan Lestari (KRPL), Festival Cabai Kota Balikpapan 2015, termasuk melaksanakan </a:t>
            </a:r>
            <a:r>
              <a:rPr lang="id-ID" sz="1600" i="1" dirty="0">
                <a:ea typeface="Segoe UI Symbol" pitchFamily="34" charset="0"/>
              </a:rPr>
              <a:t>pilot project </a:t>
            </a:r>
            <a:r>
              <a:rPr lang="id-ID" sz="1600" dirty="0">
                <a:ea typeface="Segoe UI Symbol" pitchFamily="34" charset="0"/>
              </a:rPr>
              <a:t>Sekolah Peduli Inflasi</a:t>
            </a:r>
            <a:r>
              <a:rPr lang="en-US" sz="1600" dirty="0">
                <a:ea typeface="Segoe UI Symbol" pitchFamily="34" charset="0"/>
              </a:rPr>
              <a:t> </a:t>
            </a:r>
            <a:r>
              <a:rPr lang="en-US" sz="1600" dirty="0" err="1">
                <a:ea typeface="Segoe UI Symbol" pitchFamily="34" charset="0"/>
              </a:rPr>
              <a:t>dengan</a:t>
            </a:r>
            <a:r>
              <a:rPr lang="en-US" sz="1600" dirty="0">
                <a:ea typeface="Segoe UI Symbol" pitchFamily="34" charset="0"/>
              </a:rPr>
              <a:t> </a:t>
            </a:r>
            <a:r>
              <a:rPr lang="en-US" sz="1600" dirty="0" err="1">
                <a:ea typeface="Segoe UI Symbol" pitchFamily="34" charset="0"/>
              </a:rPr>
              <a:t>melibatkan</a:t>
            </a:r>
            <a:r>
              <a:rPr lang="en-US" sz="1600" dirty="0">
                <a:ea typeface="Segoe UI Symbol" pitchFamily="34" charset="0"/>
              </a:rPr>
              <a:t> 10 </a:t>
            </a:r>
            <a:r>
              <a:rPr lang="en-US" sz="1600" dirty="0" err="1">
                <a:ea typeface="Segoe UI Symbol" pitchFamily="34" charset="0"/>
              </a:rPr>
              <a:t>sekolah</a:t>
            </a:r>
            <a:r>
              <a:rPr lang="en-US" sz="1600" dirty="0">
                <a:ea typeface="Segoe UI Symbol" pitchFamily="34" charset="0"/>
              </a:rPr>
              <a:t> </a:t>
            </a:r>
            <a:r>
              <a:rPr lang="en-US" sz="1600" dirty="0" err="1">
                <a:ea typeface="Segoe UI Symbol" pitchFamily="34" charset="0"/>
              </a:rPr>
              <a:t>Adiwiyata</a:t>
            </a:r>
            <a:r>
              <a:rPr lang="en-US" sz="1600" dirty="0">
                <a:ea typeface="Segoe UI Symbol" pitchFamily="34" charset="0"/>
              </a:rPr>
              <a:t> Kota Balikpapan </a:t>
            </a:r>
            <a:r>
              <a:rPr lang="en-US" sz="1600" dirty="0" err="1">
                <a:ea typeface="Segoe UI Symbol" pitchFamily="34" charset="0"/>
              </a:rPr>
              <a:t>untuk</a:t>
            </a:r>
            <a:r>
              <a:rPr lang="en-US" sz="1600" dirty="0">
                <a:ea typeface="Segoe UI Symbol" pitchFamily="34" charset="0"/>
              </a:rPr>
              <a:t> </a:t>
            </a:r>
            <a:r>
              <a:rPr lang="en-US" sz="1600" dirty="0" err="1">
                <a:ea typeface="Segoe UI Symbol" pitchFamily="34" charset="0"/>
              </a:rPr>
              <a:t>ikut</a:t>
            </a:r>
            <a:r>
              <a:rPr lang="en-US" sz="1600" dirty="0">
                <a:ea typeface="Segoe UI Symbol" pitchFamily="34" charset="0"/>
              </a:rPr>
              <a:t> </a:t>
            </a:r>
            <a:r>
              <a:rPr lang="en-US" sz="1600" dirty="0" err="1">
                <a:ea typeface="Segoe UI Symbol" pitchFamily="34" charset="0"/>
              </a:rPr>
              <a:t>berbudidaya</a:t>
            </a:r>
            <a:r>
              <a:rPr lang="en-US" sz="1600" dirty="0">
                <a:ea typeface="Segoe UI Symbol" pitchFamily="34" charset="0"/>
              </a:rPr>
              <a:t> </a:t>
            </a:r>
            <a:r>
              <a:rPr lang="en-US" sz="1600" dirty="0" err="1">
                <a:ea typeface="Segoe UI Symbol" pitchFamily="34" charset="0"/>
              </a:rPr>
              <a:t>cabai</a:t>
            </a:r>
            <a:r>
              <a:rPr lang="en-US" sz="1600" dirty="0">
                <a:ea typeface="Segoe UI Symbol" pitchFamily="34" charset="0"/>
              </a:rPr>
              <a:t> </a:t>
            </a:r>
            <a:r>
              <a:rPr lang="en-US" sz="1600" dirty="0" err="1">
                <a:ea typeface="Segoe UI Symbol" pitchFamily="34" charset="0"/>
              </a:rPr>
              <a:t>organik</a:t>
            </a:r>
            <a:r>
              <a:rPr lang="en-US" sz="1600" dirty="0">
                <a:ea typeface="Segoe UI Symbol" pitchFamily="34" charset="0"/>
              </a:rPr>
              <a:t> di </a:t>
            </a:r>
            <a:r>
              <a:rPr lang="en-US" sz="1600" dirty="0" err="1">
                <a:ea typeface="Segoe UI Symbol" pitchFamily="34" charset="0"/>
              </a:rPr>
              <a:t>Tahun</a:t>
            </a:r>
            <a:r>
              <a:rPr lang="en-US" sz="1600" dirty="0">
                <a:ea typeface="Segoe UI Symbol" pitchFamily="34" charset="0"/>
              </a:rPr>
              <a:t> 2015.</a:t>
            </a:r>
            <a:endParaRPr lang="id-ID" sz="1700" dirty="0">
              <a:solidFill>
                <a:schemeClr val="bg1"/>
              </a:solidFill>
              <a:ea typeface="Segoe UI Symbo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991" y="5298744"/>
            <a:ext cx="1489293" cy="287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Petani</a:t>
            </a:r>
            <a:r>
              <a:rPr lang="en-US" sz="1400" dirty="0" smtClean="0"/>
              <a:t> &amp; </a:t>
            </a:r>
            <a:r>
              <a:rPr lang="en-US" sz="1400" dirty="0" err="1" smtClean="0"/>
              <a:t>Ibu</a:t>
            </a:r>
            <a:r>
              <a:rPr lang="en-US" sz="1400" dirty="0" smtClean="0"/>
              <a:t> RT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2674684" y="5307487"/>
            <a:ext cx="1489293" cy="287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Petani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4404397" y="5298744"/>
            <a:ext cx="1489293" cy="287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Petani</a:t>
            </a:r>
            <a:r>
              <a:rPr lang="en-US" sz="1400" dirty="0" smtClean="0"/>
              <a:t> &amp; </a:t>
            </a:r>
            <a:r>
              <a:rPr lang="en-US" sz="1400" dirty="0" err="1" smtClean="0"/>
              <a:t>Ibu</a:t>
            </a:r>
            <a:r>
              <a:rPr lang="en-US" sz="1400" dirty="0" smtClean="0"/>
              <a:t> RT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6046089" y="5307487"/>
            <a:ext cx="2043685" cy="287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Ibu</a:t>
            </a:r>
            <a:r>
              <a:rPr lang="en-US" sz="1400" dirty="0" smtClean="0"/>
              <a:t> RT &amp; </a:t>
            </a:r>
            <a:r>
              <a:rPr lang="en-US" sz="1400" dirty="0" err="1" smtClean="0"/>
              <a:t>Siswa</a:t>
            </a:r>
            <a:r>
              <a:rPr lang="en-US" sz="1400" dirty="0" smtClean="0"/>
              <a:t> </a:t>
            </a:r>
            <a:r>
              <a:rPr lang="en-US" sz="1400" dirty="0" err="1" smtClean="0"/>
              <a:t>Sekolah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3530379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5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5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35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4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45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  <p:bldP spid="10" grpId="0" animBg="1"/>
      <p:bldP spid="12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7544" y="705445"/>
            <a:ext cx="837165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5288" indent="-395288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dirty="0">
                <a:ea typeface="Segoe UI Symbol" pitchFamily="34" charset="0"/>
              </a:rPr>
              <a:t>Di </a:t>
            </a:r>
            <a:r>
              <a:rPr lang="en-US" sz="1600" dirty="0" err="1">
                <a:ea typeface="Segoe UI Symbol" pitchFamily="34" charset="0"/>
              </a:rPr>
              <a:t>tahun</a:t>
            </a:r>
            <a:r>
              <a:rPr lang="en-US" sz="1600" dirty="0">
                <a:ea typeface="Segoe UI Symbol" pitchFamily="34" charset="0"/>
              </a:rPr>
              <a:t> 2016, program “</a:t>
            </a:r>
            <a:r>
              <a:rPr lang="en-US" sz="1600" dirty="0" err="1">
                <a:ea typeface="Segoe UI Symbol" pitchFamily="34" charset="0"/>
              </a:rPr>
              <a:t>Sekolah</a:t>
            </a:r>
            <a:r>
              <a:rPr lang="en-US" sz="1600" dirty="0">
                <a:ea typeface="Segoe UI Symbol" pitchFamily="34" charset="0"/>
              </a:rPr>
              <a:t> </a:t>
            </a:r>
            <a:r>
              <a:rPr lang="en-US" sz="1600" dirty="0" err="1">
                <a:ea typeface="Segoe UI Symbol" pitchFamily="34" charset="0"/>
              </a:rPr>
              <a:t>Peduli</a:t>
            </a:r>
            <a:r>
              <a:rPr lang="en-US" sz="1600" dirty="0">
                <a:ea typeface="Segoe UI Symbol" pitchFamily="34" charset="0"/>
              </a:rPr>
              <a:t> </a:t>
            </a:r>
            <a:r>
              <a:rPr lang="en-US" sz="1600" dirty="0" err="1">
                <a:ea typeface="Segoe UI Symbol" pitchFamily="34" charset="0"/>
              </a:rPr>
              <a:t>Inflasi</a:t>
            </a:r>
            <a:r>
              <a:rPr lang="en-US" sz="1600" dirty="0">
                <a:ea typeface="Segoe UI Symbol" pitchFamily="34" charset="0"/>
              </a:rPr>
              <a:t>” Kota Balikpapan </a:t>
            </a:r>
            <a:r>
              <a:rPr lang="en-US" sz="1600" dirty="0" err="1">
                <a:ea typeface="Segoe UI Symbol" pitchFamily="34" charset="0"/>
              </a:rPr>
              <a:t>kembali</a:t>
            </a:r>
            <a:r>
              <a:rPr lang="en-US" sz="1600" dirty="0">
                <a:ea typeface="Segoe UI Symbol" pitchFamily="34" charset="0"/>
              </a:rPr>
              <a:t> </a:t>
            </a:r>
            <a:r>
              <a:rPr lang="en-US" sz="1600" dirty="0" err="1">
                <a:ea typeface="Segoe UI Symbol" pitchFamily="34" charset="0"/>
              </a:rPr>
              <a:t>dilakukan</a:t>
            </a:r>
            <a:r>
              <a:rPr lang="en-US" sz="1600" dirty="0">
                <a:ea typeface="Segoe UI Symbol" pitchFamily="34" charset="0"/>
              </a:rPr>
              <a:t>. Kali </a:t>
            </a:r>
            <a:r>
              <a:rPr lang="en-US" sz="1600" dirty="0" err="1">
                <a:ea typeface="Segoe UI Symbol" pitchFamily="34" charset="0"/>
              </a:rPr>
              <a:t>ini</a:t>
            </a:r>
            <a:r>
              <a:rPr lang="en-US" sz="1600" dirty="0">
                <a:ea typeface="Segoe UI Symbol" pitchFamily="34" charset="0"/>
              </a:rPr>
              <a:t> </a:t>
            </a:r>
            <a:r>
              <a:rPr lang="en-US" sz="1600" dirty="0" err="1">
                <a:ea typeface="Segoe UI Symbol" pitchFamily="34" charset="0"/>
              </a:rPr>
              <a:t>targetnya</a:t>
            </a:r>
            <a:r>
              <a:rPr lang="en-US" sz="1600" dirty="0">
                <a:ea typeface="Segoe UI Symbol" pitchFamily="34" charset="0"/>
              </a:rPr>
              <a:t> </a:t>
            </a:r>
            <a:r>
              <a:rPr lang="en-US" sz="1600" dirty="0" err="1">
                <a:ea typeface="Segoe UI Symbol" pitchFamily="34" charset="0"/>
              </a:rPr>
              <a:t>diperluas</a:t>
            </a:r>
            <a:r>
              <a:rPr lang="en-US" sz="1600" dirty="0">
                <a:ea typeface="Segoe UI Symbol" pitchFamily="34" charset="0"/>
              </a:rPr>
              <a:t>, </a:t>
            </a:r>
            <a:r>
              <a:rPr lang="en-US" sz="1600" dirty="0" err="1">
                <a:ea typeface="Segoe UI Symbol" pitchFamily="34" charset="0"/>
              </a:rPr>
              <a:t>yaitu</a:t>
            </a:r>
            <a:r>
              <a:rPr lang="en-US" sz="1600" dirty="0">
                <a:ea typeface="Segoe UI Symbol" pitchFamily="34" charset="0"/>
              </a:rPr>
              <a:t> 22 </a:t>
            </a:r>
            <a:r>
              <a:rPr lang="en-US" sz="1600" dirty="0" err="1">
                <a:ea typeface="Segoe UI Symbol" pitchFamily="34" charset="0"/>
              </a:rPr>
              <a:t>sekolah</a:t>
            </a:r>
            <a:r>
              <a:rPr lang="en-US" sz="1600" dirty="0">
                <a:ea typeface="Segoe UI Symbol" pitchFamily="34" charset="0"/>
              </a:rPr>
              <a:t> SMA/SMK/MA di Kota Balikpapan. </a:t>
            </a:r>
            <a:r>
              <a:rPr lang="en-US" sz="1600" dirty="0" err="1">
                <a:ea typeface="Segoe UI Symbol" pitchFamily="34" charset="0"/>
              </a:rPr>
              <a:t>Seperti</a:t>
            </a:r>
            <a:r>
              <a:rPr lang="en-US" sz="1600" dirty="0">
                <a:ea typeface="Segoe UI Symbol" pitchFamily="34" charset="0"/>
              </a:rPr>
              <a:t> </a:t>
            </a:r>
            <a:r>
              <a:rPr lang="en-US" sz="1600" dirty="0" err="1">
                <a:ea typeface="Segoe UI Symbol" pitchFamily="34" charset="0"/>
              </a:rPr>
              <a:t>tahun</a:t>
            </a:r>
            <a:r>
              <a:rPr lang="en-US" sz="1600" dirty="0">
                <a:ea typeface="Segoe UI Symbol" pitchFamily="34" charset="0"/>
              </a:rPr>
              <a:t> </a:t>
            </a:r>
            <a:r>
              <a:rPr lang="en-US" sz="1600" dirty="0" err="1">
                <a:ea typeface="Segoe UI Symbol" pitchFamily="34" charset="0"/>
              </a:rPr>
              <a:t>sebelumnya</a:t>
            </a:r>
            <a:r>
              <a:rPr lang="en-US" sz="1600" dirty="0">
                <a:ea typeface="Segoe UI Symbol" pitchFamily="34" charset="0"/>
              </a:rPr>
              <a:t>, program “</a:t>
            </a:r>
            <a:r>
              <a:rPr lang="en-US" sz="1600" dirty="0" err="1">
                <a:ea typeface="Segoe UI Symbol" pitchFamily="34" charset="0"/>
              </a:rPr>
              <a:t>Sekolah</a:t>
            </a:r>
            <a:r>
              <a:rPr lang="en-US" sz="1600" dirty="0">
                <a:ea typeface="Segoe UI Symbol" pitchFamily="34" charset="0"/>
              </a:rPr>
              <a:t> </a:t>
            </a:r>
            <a:r>
              <a:rPr lang="en-US" sz="1600" dirty="0" err="1">
                <a:ea typeface="Segoe UI Symbol" pitchFamily="34" charset="0"/>
              </a:rPr>
              <a:t>Peduli</a:t>
            </a:r>
            <a:r>
              <a:rPr lang="en-US" sz="1600" dirty="0">
                <a:ea typeface="Segoe UI Symbol" pitchFamily="34" charset="0"/>
              </a:rPr>
              <a:t> </a:t>
            </a:r>
            <a:r>
              <a:rPr lang="en-US" sz="1600" dirty="0" err="1">
                <a:ea typeface="Segoe UI Symbol" pitchFamily="34" charset="0"/>
              </a:rPr>
              <a:t>Inflasi</a:t>
            </a:r>
            <a:r>
              <a:rPr lang="en-US" sz="1600" dirty="0">
                <a:ea typeface="Segoe UI Symbol" pitchFamily="34" charset="0"/>
              </a:rPr>
              <a:t>” Kota Balikpapan </a:t>
            </a:r>
            <a:r>
              <a:rPr lang="en-US" sz="1600" dirty="0" err="1">
                <a:ea typeface="Segoe UI Symbol" pitchFamily="34" charset="0"/>
              </a:rPr>
              <a:t>tahun</a:t>
            </a:r>
            <a:r>
              <a:rPr lang="en-US" sz="1600" dirty="0">
                <a:ea typeface="Segoe UI Symbol" pitchFamily="34" charset="0"/>
              </a:rPr>
              <a:t> 2016 </a:t>
            </a:r>
            <a:r>
              <a:rPr lang="en-US" sz="1600" dirty="0" err="1">
                <a:ea typeface="Segoe UI Symbol" pitchFamily="34" charset="0"/>
              </a:rPr>
              <a:t>ini</a:t>
            </a:r>
            <a:r>
              <a:rPr lang="en-US" sz="1600" dirty="0">
                <a:ea typeface="Segoe UI Symbol" pitchFamily="34" charset="0"/>
              </a:rPr>
              <a:t> </a:t>
            </a:r>
            <a:r>
              <a:rPr lang="en-US" sz="1600" dirty="0" err="1">
                <a:ea typeface="Segoe UI Symbol" pitchFamily="34" charset="0"/>
              </a:rPr>
              <a:t>mengajak</a:t>
            </a:r>
            <a:r>
              <a:rPr lang="en-US" sz="1600" dirty="0">
                <a:ea typeface="Segoe UI Symbol" pitchFamily="34" charset="0"/>
              </a:rPr>
              <a:t> </a:t>
            </a:r>
            <a:r>
              <a:rPr lang="en-US" sz="1600" dirty="0" err="1">
                <a:ea typeface="Segoe UI Symbol" pitchFamily="34" charset="0"/>
              </a:rPr>
              <a:t>anak-anak</a:t>
            </a:r>
            <a:r>
              <a:rPr lang="en-US" sz="1600" dirty="0">
                <a:ea typeface="Segoe UI Symbol" pitchFamily="34" charset="0"/>
              </a:rPr>
              <a:t> </a:t>
            </a:r>
            <a:r>
              <a:rPr lang="en-US" sz="1600" dirty="0" err="1">
                <a:ea typeface="Segoe UI Symbol" pitchFamily="34" charset="0"/>
              </a:rPr>
              <a:t>untuk</a:t>
            </a:r>
            <a:r>
              <a:rPr lang="en-US" sz="1600" dirty="0">
                <a:ea typeface="Segoe UI Symbol" pitchFamily="34" charset="0"/>
              </a:rPr>
              <a:t> </a:t>
            </a:r>
            <a:r>
              <a:rPr lang="en-US" sz="1600" dirty="0" err="1">
                <a:ea typeface="Segoe UI Symbol" pitchFamily="34" charset="0"/>
              </a:rPr>
              <a:t>berbudidaya</a:t>
            </a:r>
            <a:r>
              <a:rPr lang="en-US" sz="1600" dirty="0">
                <a:ea typeface="Segoe UI Symbol" pitchFamily="34" charset="0"/>
              </a:rPr>
              <a:t> </a:t>
            </a:r>
            <a:r>
              <a:rPr lang="en-US" sz="1600" dirty="0" err="1">
                <a:ea typeface="Segoe UI Symbol" pitchFamily="34" charset="0"/>
              </a:rPr>
              <a:t>cabai</a:t>
            </a:r>
            <a:r>
              <a:rPr lang="en-US" sz="1600" dirty="0">
                <a:ea typeface="Segoe UI Symbol" pitchFamily="34" charset="0"/>
              </a:rPr>
              <a:t> </a:t>
            </a:r>
            <a:r>
              <a:rPr lang="en-US" sz="1600" dirty="0" err="1">
                <a:ea typeface="Segoe UI Symbol" pitchFamily="34" charset="0"/>
              </a:rPr>
              <a:t>organik</a:t>
            </a:r>
            <a:r>
              <a:rPr lang="en-US" sz="1600" dirty="0">
                <a:ea typeface="Segoe UI Symbol" pitchFamily="34" charset="0"/>
              </a:rPr>
              <a:t> di </a:t>
            </a:r>
            <a:r>
              <a:rPr lang="en-US" sz="1600" dirty="0" err="1">
                <a:ea typeface="Segoe UI Symbol" pitchFamily="34" charset="0"/>
              </a:rPr>
              <a:t>pekarangan</a:t>
            </a:r>
            <a:r>
              <a:rPr lang="en-US" sz="1600" dirty="0">
                <a:ea typeface="Segoe UI Symbol" pitchFamily="34" charset="0"/>
              </a:rPr>
              <a:t> </a:t>
            </a:r>
            <a:r>
              <a:rPr lang="en-US" sz="1600" dirty="0" err="1">
                <a:ea typeface="Segoe UI Symbol" pitchFamily="34" charset="0"/>
              </a:rPr>
              <a:t>sekolahnya</a:t>
            </a:r>
            <a:r>
              <a:rPr lang="en-US" sz="1600" dirty="0">
                <a:ea typeface="Segoe UI Symbol" pitchFamily="34" charset="0"/>
              </a:rPr>
              <a:t>, </a:t>
            </a:r>
            <a:r>
              <a:rPr lang="en-US" sz="1600" dirty="0" err="1">
                <a:ea typeface="Segoe UI Symbol" pitchFamily="34" charset="0"/>
              </a:rPr>
              <a:t>dan</a:t>
            </a:r>
            <a:r>
              <a:rPr lang="en-US" sz="1600" dirty="0">
                <a:ea typeface="Segoe UI Symbol" pitchFamily="34" charset="0"/>
              </a:rPr>
              <a:t> </a:t>
            </a:r>
            <a:r>
              <a:rPr lang="en-US" sz="1600" dirty="0" err="1">
                <a:ea typeface="Segoe UI Symbol" pitchFamily="34" charset="0"/>
              </a:rPr>
              <a:t>membekali</a:t>
            </a:r>
            <a:r>
              <a:rPr lang="en-US" sz="1600" dirty="0">
                <a:ea typeface="Segoe UI Symbol" pitchFamily="34" charset="0"/>
              </a:rPr>
              <a:t> </a:t>
            </a:r>
            <a:r>
              <a:rPr lang="en-US" sz="1600" dirty="0" err="1">
                <a:ea typeface="Segoe UI Symbol" pitchFamily="34" charset="0"/>
              </a:rPr>
              <a:t>mereka</a:t>
            </a:r>
            <a:r>
              <a:rPr lang="en-US" sz="1600" dirty="0">
                <a:ea typeface="Segoe UI Symbol" pitchFamily="34" charset="0"/>
              </a:rPr>
              <a:t> </a:t>
            </a:r>
            <a:r>
              <a:rPr lang="en-US" sz="1600" dirty="0" err="1">
                <a:ea typeface="Segoe UI Symbol" pitchFamily="34" charset="0"/>
              </a:rPr>
              <a:t>teknik</a:t>
            </a:r>
            <a:r>
              <a:rPr lang="en-US" sz="1600" dirty="0">
                <a:ea typeface="Segoe UI Symbol" pitchFamily="34" charset="0"/>
              </a:rPr>
              <a:t> </a:t>
            </a:r>
            <a:r>
              <a:rPr lang="id-ID" sz="1600" dirty="0">
                <a:ea typeface="Segoe UI Symbol" pitchFamily="34" charset="0"/>
              </a:rPr>
              <a:t>budidaya cabai</a:t>
            </a:r>
            <a:r>
              <a:rPr lang="en-US" sz="1600" dirty="0">
                <a:ea typeface="Segoe UI Symbol" pitchFamily="34" charset="0"/>
              </a:rPr>
              <a:t> </a:t>
            </a:r>
            <a:r>
              <a:rPr lang="en-US" sz="1600" dirty="0" err="1">
                <a:ea typeface="Segoe UI Symbol" pitchFamily="34" charset="0"/>
              </a:rPr>
              <a:t>organik</a:t>
            </a:r>
            <a:r>
              <a:rPr lang="id-ID" sz="1600" dirty="0">
                <a:ea typeface="Segoe UI Symbol" pitchFamily="34" charset="0"/>
              </a:rPr>
              <a:t>, </a:t>
            </a:r>
            <a:r>
              <a:rPr lang="en-US" sz="1600" dirty="0" err="1">
                <a:ea typeface="Segoe UI Symbol" pitchFamily="34" charset="0"/>
              </a:rPr>
              <a:t>dan</a:t>
            </a:r>
            <a:r>
              <a:rPr lang="en-US" sz="1600" dirty="0">
                <a:ea typeface="Segoe UI Symbol" pitchFamily="34" charset="0"/>
              </a:rPr>
              <a:t> </a:t>
            </a:r>
            <a:r>
              <a:rPr lang="en-US" sz="1600" dirty="0" err="1">
                <a:ea typeface="Segoe UI Symbol" pitchFamily="34" charset="0"/>
              </a:rPr>
              <a:t>mereka</a:t>
            </a:r>
            <a:r>
              <a:rPr lang="en-US" sz="1600" dirty="0">
                <a:ea typeface="Segoe UI Symbol" pitchFamily="34" charset="0"/>
              </a:rPr>
              <a:t> </a:t>
            </a:r>
            <a:r>
              <a:rPr lang="en-US" sz="1600" dirty="0" err="1">
                <a:ea typeface="Segoe UI Symbol" pitchFamily="34" charset="0"/>
              </a:rPr>
              <a:t>dilatih</a:t>
            </a:r>
            <a:r>
              <a:rPr lang="en-US" sz="1600" dirty="0">
                <a:ea typeface="Segoe UI Symbol" pitchFamily="34" charset="0"/>
              </a:rPr>
              <a:t> </a:t>
            </a:r>
            <a:r>
              <a:rPr lang="en-US" sz="1600" dirty="0" err="1">
                <a:ea typeface="Segoe UI Symbol" pitchFamily="34" charset="0"/>
              </a:rPr>
              <a:t>langsung</a:t>
            </a:r>
            <a:r>
              <a:rPr lang="en-US" sz="1600" dirty="0">
                <a:ea typeface="Segoe UI Symbol" pitchFamily="34" charset="0"/>
              </a:rPr>
              <a:t> </a:t>
            </a:r>
            <a:r>
              <a:rPr lang="en-US" sz="1600" dirty="0" err="1">
                <a:ea typeface="Segoe UI Symbol" pitchFamily="34" charset="0"/>
              </a:rPr>
              <a:t>oleh</a:t>
            </a:r>
            <a:r>
              <a:rPr lang="en-US" sz="1600" dirty="0">
                <a:ea typeface="Segoe UI Symbol" pitchFamily="34" charset="0"/>
              </a:rPr>
              <a:t> </a:t>
            </a:r>
            <a:r>
              <a:rPr lang="en-US" sz="1600" dirty="0" err="1">
                <a:ea typeface="Segoe UI Symbol" pitchFamily="34" charset="0"/>
              </a:rPr>
              <a:t>para</a:t>
            </a:r>
            <a:r>
              <a:rPr lang="en-US" sz="1600" dirty="0">
                <a:ea typeface="Segoe UI Symbol" pitchFamily="34" charset="0"/>
              </a:rPr>
              <a:t> </a:t>
            </a:r>
            <a:r>
              <a:rPr lang="en-US" sz="1600" dirty="0" err="1">
                <a:ea typeface="Segoe UI Symbol" pitchFamily="34" charset="0"/>
              </a:rPr>
              <a:t>petani</a:t>
            </a:r>
            <a:r>
              <a:rPr lang="en-US" sz="1600" dirty="0">
                <a:ea typeface="Segoe UI Symbol" pitchFamily="34" charset="0"/>
              </a:rPr>
              <a:t> </a:t>
            </a:r>
            <a:r>
              <a:rPr lang="en-US" sz="1600" dirty="0" err="1">
                <a:ea typeface="Segoe UI Symbol" pitchFamily="34" charset="0"/>
              </a:rPr>
              <a:t>cabai</a:t>
            </a:r>
            <a:r>
              <a:rPr lang="en-US" sz="1600" dirty="0">
                <a:ea typeface="Segoe UI Symbol" pitchFamily="34" charset="0"/>
              </a:rPr>
              <a:t> </a:t>
            </a:r>
            <a:r>
              <a:rPr lang="en-US" sz="1600" dirty="0" err="1">
                <a:ea typeface="Segoe UI Symbol" pitchFamily="34" charset="0"/>
              </a:rPr>
              <a:t>organik</a:t>
            </a:r>
            <a:r>
              <a:rPr lang="en-US" sz="1600" dirty="0">
                <a:ea typeface="Segoe UI Symbol" pitchFamily="34" charset="0"/>
              </a:rPr>
              <a:t> di Kota Balikpapan</a:t>
            </a:r>
            <a:r>
              <a:rPr lang="en-US" sz="1600" dirty="0" smtClean="0">
                <a:ea typeface="Segoe UI Symbol" pitchFamily="34" charset="0"/>
              </a:rPr>
              <a:t>.</a:t>
            </a:r>
          </a:p>
          <a:p>
            <a:pPr marL="395288" indent="-395288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dirty="0" err="1" smtClean="0"/>
              <a:t>Hasil</a:t>
            </a:r>
            <a:r>
              <a:rPr lang="en-US" sz="1600" dirty="0" smtClean="0"/>
              <a:t> </a:t>
            </a:r>
            <a:r>
              <a:rPr lang="en-US" sz="1600" dirty="0" err="1" smtClean="0"/>
              <a:t>Panen</a:t>
            </a:r>
            <a:r>
              <a:rPr lang="en-US" sz="1600" dirty="0" smtClean="0"/>
              <a:t> </a:t>
            </a:r>
            <a:r>
              <a:rPr lang="en-US" sz="1600" dirty="0" err="1" smtClean="0"/>
              <a:t>Cabai</a:t>
            </a:r>
            <a:r>
              <a:rPr lang="en-US" sz="1600" dirty="0" smtClean="0"/>
              <a:t> </a:t>
            </a:r>
            <a:r>
              <a:rPr lang="en-US" sz="1600" dirty="0" err="1" smtClean="0"/>
              <a:t>Organik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22 </a:t>
            </a:r>
            <a:r>
              <a:rPr lang="en-US" sz="1600" dirty="0" err="1" smtClean="0"/>
              <a:t>Peserta</a:t>
            </a:r>
            <a:r>
              <a:rPr lang="en-US" sz="1600" dirty="0" smtClean="0"/>
              <a:t> </a:t>
            </a:r>
            <a:r>
              <a:rPr lang="en-US" sz="1600" dirty="0" err="1"/>
              <a:t>Sekolah</a:t>
            </a:r>
            <a:r>
              <a:rPr lang="en-US" sz="1600" dirty="0"/>
              <a:t> </a:t>
            </a:r>
            <a:r>
              <a:rPr lang="en-US" sz="1600" dirty="0" err="1" smtClean="0"/>
              <a:t>Peduli</a:t>
            </a:r>
            <a:r>
              <a:rPr lang="en-US" sz="1600" dirty="0" smtClean="0"/>
              <a:t> </a:t>
            </a:r>
            <a:r>
              <a:rPr lang="en-US" sz="1600" dirty="0" err="1" smtClean="0"/>
              <a:t>Inflasi</a:t>
            </a:r>
            <a:r>
              <a:rPr lang="en-US" sz="1600" dirty="0" smtClean="0"/>
              <a:t> Balikpapan </a:t>
            </a:r>
            <a:r>
              <a:rPr lang="en-US" sz="1600" dirty="0" err="1" smtClean="0"/>
              <a:t>periode</a:t>
            </a:r>
            <a:r>
              <a:rPr lang="en-US" sz="1600" dirty="0" smtClean="0"/>
              <a:t> </a:t>
            </a:r>
            <a:r>
              <a:rPr lang="en-US" sz="1600" dirty="0" err="1" smtClean="0"/>
              <a:t>bulan</a:t>
            </a:r>
            <a:r>
              <a:rPr lang="en-US" sz="1600" dirty="0" smtClean="0"/>
              <a:t> </a:t>
            </a:r>
            <a:r>
              <a:rPr lang="en-US" sz="1600" dirty="0" err="1" smtClean="0"/>
              <a:t>Juli</a:t>
            </a:r>
            <a:r>
              <a:rPr lang="en-US" sz="1600" dirty="0" smtClean="0"/>
              <a:t> </a:t>
            </a:r>
            <a:r>
              <a:rPr lang="en-US" sz="1600" dirty="0"/>
              <a:t>- September </a:t>
            </a:r>
            <a:r>
              <a:rPr lang="en-US" sz="1600" dirty="0" err="1" smtClean="0"/>
              <a:t>mencapai</a:t>
            </a:r>
            <a:r>
              <a:rPr lang="en-US" sz="1600" dirty="0" smtClean="0"/>
              <a:t> </a:t>
            </a:r>
            <a:r>
              <a:rPr lang="en-US" sz="2400" b="1" u="sng" dirty="0" smtClean="0"/>
              <a:t>448 kg.</a:t>
            </a:r>
            <a:endParaRPr lang="en-US" sz="2400" b="1" u="sng" dirty="0">
              <a:ea typeface="Segoe UI Symbo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cs typeface="Arial" pitchFamily="34" charset="0"/>
              </a:rPr>
              <a:t>TUJUAN PROGRAM SEKOLAH PEDULI INFLASI</a:t>
            </a:r>
          </a:p>
          <a:p>
            <a:pPr marL="395288" indent="-395288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dirty="0" err="1" smtClean="0">
                <a:ea typeface="Segoe UI Symbol" pitchFamily="34" charset="0"/>
                <a:cs typeface="Arial" pitchFamily="34" charset="0"/>
              </a:rPr>
              <a:t>Memperluas</a:t>
            </a:r>
            <a:r>
              <a:rPr lang="en-US" sz="1600" dirty="0" smtClean="0">
                <a:ea typeface="Segoe UI Symbol" pitchFamily="34" charset="0"/>
                <a:cs typeface="Arial" pitchFamily="34" charset="0"/>
              </a:rPr>
              <a:t> </a:t>
            </a:r>
            <a:r>
              <a:rPr lang="en-US" sz="1600" dirty="0" err="1">
                <a:ea typeface="Segoe UI Symbol" pitchFamily="34" charset="0"/>
                <a:cs typeface="Arial" pitchFamily="34" charset="0"/>
              </a:rPr>
              <a:t>cakupan</a:t>
            </a:r>
            <a:r>
              <a:rPr lang="en-US" sz="1600" dirty="0">
                <a:ea typeface="Segoe UI Symbol" pitchFamily="34" charset="0"/>
                <a:cs typeface="Arial" pitchFamily="34" charset="0"/>
              </a:rPr>
              <a:t> </a:t>
            </a:r>
            <a:r>
              <a:rPr lang="id-ID" sz="1600" dirty="0">
                <a:ea typeface="Segoe UI Symbol" pitchFamily="34" charset="0"/>
                <a:cs typeface="Arial" pitchFamily="34" charset="0"/>
              </a:rPr>
              <a:t>program ketahanan pangan daerah.</a:t>
            </a:r>
          </a:p>
          <a:p>
            <a:pPr marL="395288" indent="-395288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id-ID" sz="1600" dirty="0" smtClean="0">
                <a:ea typeface="Segoe UI Symbol" pitchFamily="34" charset="0"/>
                <a:cs typeface="Arial" pitchFamily="34" charset="0"/>
              </a:rPr>
              <a:t>Pengenalan Konsep Inflasi pada generasi muda</a:t>
            </a:r>
            <a:r>
              <a:rPr lang="en-US" sz="1600" dirty="0" smtClean="0">
                <a:ea typeface="Segoe UI Symbol" pitchFamily="34" charset="0"/>
                <a:cs typeface="Arial" pitchFamily="34" charset="0"/>
              </a:rPr>
              <a:t>.</a:t>
            </a:r>
            <a:endParaRPr lang="id-ID" sz="1600" dirty="0" smtClean="0">
              <a:ea typeface="Segoe UI Symbol" pitchFamily="34" charset="0"/>
              <a:cs typeface="Arial" pitchFamily="34" charset="0"/>
            </a:endParaRPr>
          </a:p>
          <a:p>
            <a:pPr marL="395288" indent="-395288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dirty="0" err="1" smtClean="0">
                <a:ea typeface="Segoe UI Symbol" pitchFamily="34" charset="0"/>
                <a:cs typeface="Arial" pitchFamily="34" charset="0"/>
              </a:rPr>
              <a:t>Melibatkan</a:t>
            </a:r>
            <a:r>
              <a:rPr lang="en-US" sz="1600" dirty="0" smtClean="0">
                <a:ea typeface="Segoe UI Symbol" pitchFamily="34" charset="0"/>
                <a:cs typeface="Arial" pitchFamily="34" charset="0"/>
              </a:rPr>
              <a:t> </a:t>
            </a:r>
            <a:r>
              <a:rPr lang="en-US" sz="1600" dirty="0" err="1">
                <a:ea typeface="Segoe UI Symbol" pitchFamily="34" charset="0"/>
                <a:cs typeface="Arial" pitchFamily="34" charset="0"/>
              </a:rPr>
              <a:t>siswa-siswi</a:t>
            </a:r>
            <a:r>
              <a:rPr lang="en-US" sz="1600" dirty="0">
                <a:ea typeface="Segoe UI Symbol" pitchFamily="34" charset="0"/>
                <a:cs typeface="Arial" pitchFamily="34" charset="0"/>
              </a:rPr>
              <a:t> </a:t>
            </a:r>
            <a:r>
              <a:rPr lang="en-US" sz="1600" dirty="0" err="1">
                <a:ea typeface="Segoe UI Symbol" pitchFamily="34" charset="0"/>
                <a:cs typeface="Arial" pitchFamily="34" charset="0"/>
              </a:rPr>
              <a:t>sekolah</a:t>
            </a:r>
            <a:r>
              <a:rPr lang="en-US" sz="1600" dirty="0">
                <a:ea typeface="Segoe UI Symbol" pitchFamily="34" charset="0"/>
                <a:cs typeface="Arial" pitchFamily="34" charset="0"/>
              </a:rPr>
              <a:t> </a:t>
            </a:r>
            <a:r>
              <a:rPr lang="en-US" sz="1600" dirty="0" err="1">
                <a:ea typeface="Segoe UI Symbol" pitchFamily="34" charset="0"/>
                <a:cs typeface="Arial" pitchFamily="34" charset="0"/>
              </a:rPr>
              <a:t>dan</a:t>
            </a:r>
            <a:r>
              <a:rPr lang="en-US" sz="1600" dirty="0">
                <a:ea typeface="Segoe UI Symbol" pitchFamily="34" charset="0"/>
                <a:cs typeface="Arial" pitchFamily="34" charset="0"/>
              </a:rPr>
              <a:t> </a:t>
            </a:r>
            <a:r>
              <a:rPr lang="en-US" sz="1600" dirty="0" err="1">
                <a:ea typeface="Segoe UI Symbol" pitchFamily="34" charset="0"/>
                <a:cs typeface="Arial" pitchFamily="34" charset="0"/>
              </a:rPr>
              <a:t>para</a:t>
            </a:r>
            <a:r>
              <a:rPr lang="en-US" sz="1600" dirty="0">
                <a:ea typeface="Segoe UI Symbol" pitchFamily="34" charset="0"/>
                <a:cs typeface="Arial" pitchFamily="34" charset="0"/>
              </a:rPr>
              <a:t> </a:t>
            </a:r>
            <a:r>
              <a:rPr lang="en-US" sz="1600" dirty="0" err="1">
                <a:ea typeface="Segoe UI Symbol" pitchFamily="34" charset="0"/>
                <a:cs typeface="Arial" pitchFamily="34" charset="0"/>
              </a:rPr>
              <a:t>santri</a:t>
            </a:r>
            <a:r>
              <a:rPr lang="en-US" sz="1600" dirty="0">
                <a:ea typeface="Segoe UI Symbol" pitchFamily="34" charset="0"/>
                <a:cs typeface="Arial" pitchFamily="34" charset="0"/>
              </a:rPr>
              <a:t> </a:t>
            </a:r>
            <a:r>
              <a:rPr lang="en-US" sz="1600" dirty="0" err="1">
                <a:ea typeface="Segoe UI Symbol" pitchFamily="34" charset="0"/>
                <a:cs typeface="Arial" pitchFamily="34" charset="0"/>
              </a:rPr>
              <a:t>dalam</a:t>
            </a:r>
            <a:r>
              <a:rPr lang="en-US" sz="1600" dirty="0">
                <a:ea typeface="Segoe UI Symbol" pitchFamily="34" charset="0"/>
                <a:cs typeface="Arial" pitchFamily="34" charset="0"/>
              </a:rPr>
              <a:t> program </a:t>
            </a:r>
            <a:r>
              <a:rPr lang="en-US" sz="1600" dirty="0" err="1">
                <a:ea typeface="Segoe UI Symbol" pitchFamily="34" charset="0"/>
                <a:cs typeface="Arial" pitchFamily="34" charset="0"/>
              </a:rPr>
              <a:t>pengendalian</a:t>
            </a:r>
            <a:r>
              <a:rPr lang="en-US" sz="1600" dirty="0">
                <a:ea typeface="Segoe UI Symbol" pitchFamily="34" charset="0"/>
                <a:cs typeface="Arial" pitchFamily="34" charset="0"/>
              </a:rPr>
              <a:t> </a:t>
            </a:r>
            <a:r>
              <a:rPr lang="en-US" sz="1600" dirty="0" err="1">
                <a:ea typeface="Segoe UI Symbol" pitchFamily="34" charset="0"/>
                <a:cs typeface="Arial" pitchFamily="34" charset="0"/>
              </a:rPr>
              <a:t>inflasi</a:t>
            </a:r>
            <a:r>
              <a:rPr lang="en-US" sz="1600" dirty="0">
                <a:ea typeface="Segoe UI Symbol" pitchFamily="34" charset="0"/>
                <a:cs typeface="Arial" pitchFamily="34" charset="0"/>
              </a:rPr>
              <a:t> Kota Balikpapan. </a:t>
            </a:r>
            <a:endParaRPr lang="id-ID" sz="1600" dirty="0" smtClean="0">
              <a:ea typeface="Segoe UI Symbol" pitchFamily="34" charset="0"/>
              <a:cs typeface="Arial" pitchFamily="34" charset="0"/>
            </a:endParaRPr>
          </a:p>
          <a:p>
            <a:pPr marL="395288" indent="-395288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id-ID" sz="1600" dirty="0" smtClean="0">
                <a:ea typeface="Segoe UI Symbol" pitchFamily="34" charset="0"/>
                <a:cs typeface="Arial" pitchFamily="34" charset="0"/>
              </a:rPr>
              <a:t>Salah satu Program Tim Pengendalian Inflasi Daerah (TPID) Kota Balikpapan </a:t>
            </a:r>
            <a:r>
              <a:rPr lang="en-US" sz="1600" dirty="0" err="1" smtClean="0">
                <a:ea typeface="Segoe UI Symbol" pitchFamily="34" charset="0"/>
                <a:cs typeface="Arial" pitchFamily="34" charset="0"/>
              </a:rPr>
              <a:t>tahun</a:t>
            </a:r>
            <a:r>
              <a:rPr lang="en-US" sz="1600" dirty="0" smtClean="0">
                <a:ea typeface="Segoe UI Symbol" pitchFamily="34" charset="0"/>
                <a:cs typeface="Arial" pitchFamily="34" charset="0"/>
              </a:rPr>
              <a:t> 2016.</a:t>
            </a:r>
            <a:endParaRPr lang="id-ID" sz="1600" dirty="0">
              <a:ea typeface="Segoe UI Symbol" pitchFamily="34" charset="0"/>
              <a:cs typeface="Arial" pitchFamily="34" charset="0"/>
            </a:endParaRPr>
          </a:p>
          <a:p>
            <a:endParaRPr lang="id-ID" sz="2000" dirty="0"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05448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92300"/>
            <a:ext cx="2133600" cy="240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505200" y="762000"/>
            <a:ext cx="2171700" cy="10709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1200" u="sng" dirty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74625" indent="-174625" algn="just">
              <a:buFont typeface="Wingdings" pitchFamily="2" charset="2"/>
              <a:buChar char="§"/>
            </a:pP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Konsep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Pengendalian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d-ID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inflasi</a:t>
            </a:r>
            <a:endParaRPr lang="id-ID" sz="1100" dirty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endParaRPr lang="id-ID" sz="1100" dirty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7000" y="762000"/>
            <a:ext cx="3340100" cy="9779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u="sng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SEMINAR </a:t>
            </a:r>
            <a:r>
              <a:rPr lang="id-ID" sz="1200" u="sng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KEWIRAUSAHAAN</a:t>
            </a:r>
            <a:endParaRPr lang="id-ID" sz="1200" u="sng" dirty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Memberikan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motivasi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kepada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siswa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menghadirkan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narasumber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dari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Wirausaha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Muda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Mandiri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Balikpapan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65800" y="762000"/>
            <a:ext cx="3111500" cy="9906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u="sng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BANTUAN SARANA PRODUKSI </a:t>
            </a:r>
            <a:endParaRPr lang="en-US" sz="1100" dirty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Memberikan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dana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sebesar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Rp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7.000.000,- /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sekolah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untuk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membeli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sarana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produksi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1000 polybag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765800" y="1832940"/>
            <a:ext cx="3111500" cy="120236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u="sng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PELATIHAN BUDIDAYA CABAI ORGANIK</a:t>
            </a:r>
            <a:endParaRPr lang="en-US" sz="1100" dirty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Pelatihan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budidaya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cabai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organik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pembuatan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pupuk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obat2an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organik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kepada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Guru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Pendamping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Siswa-siswi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sekolah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765800" y="3111500"/>
            <a:ext cx="3111500" cy="19812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u="sng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PENDAMPINGAN BUDIDAYA CABAI ORGANIK</a:t>
            </a:r>
            <a:endParaRPr lang="en-US" sz="1100" dirty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menyediakan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tenaga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pendamping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untuk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sekolah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dalam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proses 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budidaya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cabai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organik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Tenaga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pendamping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ini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adalah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6 orang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petani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binaan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BI yang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telah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sukses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Program Cluster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cabe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1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Petani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mendampingi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6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sekolah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just"/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Kenapa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tenaga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pendamping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perlu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karena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proses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budidaya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cabai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organik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metode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urban farming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tidak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mudah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53100" y="5168900"/>
            <a:ext cx="3124200" cy="118167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u="sng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CLEAN GREEN HEALTHY  (CGH) &amp; SEKOLAH ADIWIYATA </a:t>
            </a:r>
          </a:p>
          <a:p>
            <a:pPr algn="just"/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Budidaya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cabai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sekolah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menjadi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salah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satu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penilaian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dalam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Program CGH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Sekolah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Adiwiyata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dilaksanakan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oleh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Pemerintah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Daerah </a:t>
            </a:r>
            <a:endParaRPr lang="en-US" sz="1050" dirty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7000" y="1816100"/>
            <a:ext cx="3352800" cy="175317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u="sng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KAMPANYE PEDULI INFLASI </a:t>
            </a:r>
          </a:p>
          <a:p>
            <a:pPr marL="114300" indent="-114300" algn="just">
              <a:buFont typeface="Arial" pitchFamily="34" charset="0"/>
              <a:buChar char="•"/>
            </a:pP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Apresiasi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bagi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sekolah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rajin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upload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foto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kegiatan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SPI di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Instagram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/Facebook</a:t>
            </a:r>
          </a:p>
          <a:p>
            <a:pPr marL="114300" indent="-114300" algn="just">
              <a:buFont typeface="Arial" pitchFamily="34" charset="0"/>
              <a:buChar char="•"/>
            </a:pP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Aktif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 media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sosial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untuk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mengkampanyekan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kegiatan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SPI </a:t>
            </a:r>
          </a:p>
          <a:p>
            <a:pPr marL="114300" indent="-114300" algn="just">
              <a:buFont typeface="Arial" pitchFamily="34" charset="0"/>
              <a:buChar char="•"/>
            </a:pP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Bekerjasama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i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buzzer 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Twitter @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kotabalikpapan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114300" indent="-114300" algn="just">
              <a:buFont typeface="Arial" pitchFamily="34" charset="0"/>
              <a:buChar char="•"/>
            </a:pP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Bekerjasama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media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cetak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untuk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liputan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kontinyu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kegiatan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SPI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27000" y="5245100"/>
            <a:ext cx="3365500" cy="11430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u="sng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LOMBA &amp; KOMPETISI</a:t>
            </a:r>
          </a:p>
          <a:p>
            <a:pPr marL="114300" indent="-114300" algn="just">
              <a:buFont typeface="Arial" pitchFamily="34" charset="0"/>
              <a:buChar char="•"/>
            </a:pP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Kompetisi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Media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Sosial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untuk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siswa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sekolah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sekaligus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untuk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memperluas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kampanye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Peduli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Inflasi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114300" indent="-114300" algn="just">
              <a:buFont typeface="Arial" pitchFamily="34" charset="0"/>
              <a:buChar char="•"/>
            </a:pP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Lomba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Budidaya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Cabai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Pekarangan</a:t>
            </a:r>
            <a:endParaRPr lang="en-US" sz="1100" dirty="0" smtClean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4300" y="3644900"/>
            <a:ext cx="3352800" cy="148647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u="sng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MONITORING </a:t>
            </a:r>
            <a:endParaRPr lang="en-US" sz="1200" u="sng" dirty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Penyampaian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Laporan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bulanan</a:t>
            </a:r>
            <a:endParaRPr lang="en-US" sz="1100" dirty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Update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foto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melalui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WA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Grup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#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SekolahPeduliInflasi</a:t>
            </a:r>
            <a:endParaRPr lang="en-US" sz="1100" dirty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Laporan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Petani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Pendamping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Laporan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Pengawas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Sekolah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Adiwiyata</a:t>
            </a:r>
            <a:endParaRPr lang="en-US" sz="1100" dirty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Pemantauan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Media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Sosial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Kunjungan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 BI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sekolah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minimal  2 kali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581400" y="4388135"/>
            <a:ext cx="2095500" cy="196243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TARGET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sz="1100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Pemahaman</a:t>
            </a:r>
            <a:r>
              <a:rPr lang="en-US" sz="11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Konsep</a:t>
            </a:r>
            <a:r>
              <a:rPr lang="en-US" sz="11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Pengendalian</a:t>
            </a:r>
            <a:r>
              <a:rPr lang="en-US" sz="11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Inflasi</a:t>
            </a:r>
            <a:r>
              <a:rPr lang="en-US" sz="11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1000 Polybag/</a:t>
            </a:r>
            <a:r>
              <a:rPr lang="en-US" sz="1100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sekolah</a:t>
            </a:r>
            <a:endParaRPr lang="en-US" sz="11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sz="1100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Jumlah</a:t>
            </a:r>
            <a:r>
              <a:rPr lang="en-US" sz="11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hasil</a:t>
            </a:r>
            <a:r>
              <a:rPr lang="en-US" sz="11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produksi</a:t>
            </a:r>
            <a:r>
              <a:rPr lang="en-US" sz="11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27000" y="212582"/>
            <a:ext cx="8750300" cy="485918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RANGKAIAN KEGIATAN SEKOLAH PEDULI INFLASI KOTA BALIKPAPAN TAHUN 2016 </a:t>
            </a:r>
            <a:endParaRPr lang="en-US" sz="14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825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/>
              <a:t>BREAKTHROUGH INITIATIVES </a:t>
            </a:r>
            <a:r>
              <a:rPr lang="en-US" sz="2000" b="1" smtClean="0"/>
              <a:t>– </a:t>
            </a:r>
            <a:br>
              <a:rPr lang="en-US" sz="2000" b="1" smtClean="0"/>
            </a:br>
            <a:r>
              <a:rPr lang="en-US" sz="2000" b="1" smtClean="0"/>
              <a:t>SEKOLAH </a:t>
            </a:r>
            <a:r>
              <a:rPr lang="en-US" sz="2000" b="1"/>
              <a:t>PEDULI INFLASI KOTA BALIKPAPAN</a:t>
            </a:r>
            <a:endParaRPr lang="en-US" sz="20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C114-784D-44A3-A38A-DF8EC1C11BC7}" type="slidenum">
              <a:rPr lang="id-ID" smtClean="0">
                <a:solidFill>
                  <a:srgbClr val="464653"/>
                </a:solidFill>
              </a:rPr>
              <a:pPr/>
              <a:t>13</a:t>
            </a:fld>
            <a:endParaRPr lang="id-ID">
              <a:solidFill>
                <a:srgbClr val="464653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9154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0166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/>
              <a:t>BREAKTHROUGH INITIATIVES </a:t>
            </a:r>
            <a:r>
              <a:rPr lang="en-US" sz="2000" b="1" smtClean="0"/>
              <a:t>– </a:t>
            </a:r>
            <a:br>
              <a:rPr lang="en-US" sz="2000" b="1" smtClean="0"/>
            </a:br>
            <a:r>
              <a:rPr lang="en-US" sz="2000" b="1" smtClean="0"/>
              <a:t>SEKOLAH </a:t>
            </a:r>
            <a:r>
              <a:rPr lang="en-US" sz="2000" b="1"/>
              <a:t>PEDULI INFLASI KOTA BALIKPAPAN</a:t>
            </a:r>
            <a:endParaRPr lang="en-US" sz="20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C114-784D-44A3-A38A-DF8EC1C11BC7}" type="slidenum">
              <a:rPr lang="id-ID" smtClean="0">
                <a:solidFill>
                  <a:srgbClr val="464653"/>
                </a:solidFill>
              </a:rPr>
              <a:pPr/>
              <a:t>14</a:t>
            </a:fld>
            <a:endParaRPr lang="id-ID">
              <a:solidFill>
                <a:srgbClr val="46465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8991599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0942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/>
              <a:t>BREAKTHROUGH INITIATIVES </a:t>
            </a:r>
            <a:r>
              <a:rPr lang="en-US" sz="2000" b="1" smtClean="0"/>
              <a:t>– </a:t>
            </a:r>
            <a:br>
              <a:rPr lang="en-US" sz="2000" b="1" smtClean="0"/>
            </a:br>
            <a:r>
              <a:rPr lang="en-US" sz="2000" b="1" smtClean="0"/>
              <a:t>SEKOLAH </a:t>
            </a:r>
            <a:r>
              <a:rPr lang="en-US" sz="2000" b="1"/>
              <a:t>PEDULI INFLASI KOTA BALIKPAPAN</a:t>
            </a:r>
            <a:endParaRPr lang="en-US" sz="20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C114-784D-44A3-A38A-DF8EC1C11BC7}" type="slidenum">
              <a:rPr lang="id-ID" smtClean="0">
                <a:solidFill>
                  <a:srgbClr val="464653"/>
                </a:solidFill>
              </a:rPr>
              <a:pPr/>
              <a:t>15</a:t>
            </a:fld>
            <a:endParaRPr lang="id-ID">
              <a:solidFill>
                <a:srgbClr val="46465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2000"/>
            <a:ext cx="90678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5840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id-ID" sz="1600" b="1" dirty="0" smtClean="0"/>
              <a:t>ISU STRATEGIS DAERAH</a:t>
            </a:r>
            <a:r>
              <a:rPr lang="en-US" sz="1600" b="1" dirty="0" smtClean="0"/>
              <a:t> KOTA BALIKPAPAN</a:t>
            </a:r>
            <a:r>
              <a:rPr lang="id-ID" sz="1600" b="1" dirty="0" smtClean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C114-784D-44A3-A38A-DF8EC1C11BC7}" type="slidenum">
              <a:rPr lang="id-ID" smtClean="0">
                <a:solidFill>
                  <a:srgbClr val="464653"/>
                </a:solidFill>
              </a:rPr>
              <a:pPr/>
              <a:t>16</a:t>
            </a:fld>
            <a:endParaRPr lang="id-ID">
              <a:solidFill>
                <a:srgbClr val="464653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</p:nvPr>
        </p:nvGraphicFramePr>
        <p:xfrm>
          <a:off x="228600" y="1371600"/>
          <a:ext cx="8807896" cy="4897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573"/>
                <a:gridCol w="3476801"/>
                <a:gridCol w="2945975"/>
                <a:gridCol w="1921547"/>
              </a:tblGrid>
              <a:tr h="5954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400" b="1" dirty="0">
                          <a:latin typeface="+mn-lt"/>
                          <a:ea typeface="Calibri"/>
                          <a:cs typeface="Times New Roman"/>
                        </a:rPr>
                        <a:t>No.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400" b="1" dirty="0">
                          <a:latin typeface="+mn-lt"/>
                          <a:ea typeface="Calibri"/>
                          <a:cs typeface="Times New Roman"/>
                        </a:rPr>
                        <a:t>Isu Percepatan Pembangunan Infrastruktur*)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400" b="1">
                          <a:latin typeface="+mn-lt"/>
                          <a:ea typeface="Calibri"/>
                          <a:cs typeface="Times New Roman"/>
                        </a:rPr>
                        <a:t>Isu Tata Niaga Pangan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400" b="1" dirty="0">
                          <a:latin typeface="+mn-lt"/>
                          <a:ea typeface="Calibri"/>
                          <a:cs typeface="Times New Roman"/>
                        </a:rPr>
                        <a:t>Isu Lainnya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7572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1.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latin typeface="+mn-lt"/>
                          <a:ea typeface="Calibri"/>
                          <a:cs typeface="Times New Roman"/>
                        </a:rPr>
                        <a:t>Percepatan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 Pembangunan </a:t>
                      </a:r>
                      <a:r>
                        <a:rPr lang="en-US" sz="1400" dirty="0" err="1">
                          <a:latin typeface="+mn-lt"/>
                          <a:ea typeface="Calibri"/>
                          <a:cs typeface="Times New Roman"/>
                        </a:rPr>
                        <a:t>Jembatan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+mn-lt"/>
                          <a:ea typeface="Calibri"/>
                          <a:cs typeface="Times New Roman"/>
                        </a:rPr>
                        <a:t>Pulau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+mn-lt"/>
                          <a:ea typeface="Calibri"/>
                          <a:cs typeface="Times New Roman"/>
                        </a:rPr>
                        <a:t>Balang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 ( Trans Kalimantan) Kota Balikpapan- </a:t>
                      </a:r>
                      <a:r>
                        <a:rPr lang="en-US" sz="1400" dirty="0" err="1">
                          <a:latin typeface="+mn-lt"/>
                          <a:ea typeface="Calibri"/>
                          <a:cs typeface="Times New Roman"/>
                        </a:rPr>
                        <a:t>Kabupaten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+mn-lt"/>
                          <a:ea typeface="Calibri"/>
                          <a:cs typeface="Times New Roman"/>
                        </a:rPr>
                        <a:t>Penajam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+mn-lt"/>
                          <a:ea typeface="Calibri"/>
                          <a:cs typeface="Times New Roman"/>
                        </a:rPr>
                        <a:t>Paser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 Utara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latin typeface="+mn-lt"/>
                          <a:ea typeface="Calibri"/>
                          <a:cs typeface="Times New Roman"/>
                        </a:rPr>
                        <a:t>Pemberian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+mn-lt"/>
                          <a:ea typeface="Calibri"/>
                          <a:cs typeface="Times New Roman"/>
                        </a:rPr>
                        <a:t>Kewenangan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+mn-lt"/>
                          <a:ea typeface="Calibri"/>
                          <a:cs typeface="Times New Roman"/>
                        </a:rPr>
                        <a:t>Bulog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+mn-lt"/>
                          <a:ea typeface="Calibri"/>
                          <a:cs typeface="Times New Roman"/>
                        </a:rPr>
                        <a:t>Divre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+mn-lt"/>
                          <a:ea typeface="Calibri"/>
                          <a:cs typeface="Times New Roman"/>
                        </a:rPr>
                        <a:t>Kaltim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+mn-lt"/>
                          <a:ea typeface="Calibri"/>
                          <a:cs typeface="Times New Roman"/>
                        </a:rPr>
                        <a:t>untuk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+mn-lt"/>
                          <a:ea typeface="Calibri"/>
                          <a:cs typeface="Times New Roman"/>
                        </a:rPr>
                        <a:t>komoditas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+mn-lt"/>
                          <a:ea typeface="Calibri"/>
                          <a:cs typeface="Times New Roman"/>
                        </a:rPr>
                        <a:t>selain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+mn-lt"/>
                          <a:ea typeface="Calibri"/>
                          <a:cs typeface="Times New Roman"/>
                        </a:rPr>
                        <a:t>beras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latin typeface="+mn-lt"/>
                          <a:ea typeface="Calibri"/>
                          <a:cs typeface="Times New Roman"/>
                        </a:rPr>
                        <a:t>Pengembangan jaringan gas kota (jaringan gas rumah) serta kendaraan berbahan bakar gas</a:t>
                      </a:r>
                    </a:p>
                  </a:txBody>
                  <a:tcPr marL="68580" marR="68580" marT="0" marB="0"/>
                </a:tc>
              </a:tr>
              <a:tr h="297706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2.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latin typeface="+mn-lt"/>
                          <a:ea typeface="Calibri"/>
                          <a:cs typeface="Times New Roman"/>
                        </a:rPr>
                        <a:t>Percepatan Pembangunan Jalan Tol Balikpapan-Samarinda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latin typeface="+mn-lt"/>
                          <a:ea typeface="Calibri"/>
                          <a:cs typeface="Times New Roman"/>
                        </a:rPr>
                        <a:t>Kerjasama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+mn-lt"/>
                          <a:ea typeface="Calibri"/>
                          <a:cs typeface="Times New Roman"/>
                        </a:rPr>
                        <a:t>daerah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+mn-lt"/>
                          <a:ea typeface="Calibri"/>
                          <a:cs typeface="Times New Roman"/>
                        </a:rPr>
                        <a:t>pemasok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400" dirty="0" err="1">
                          <a:latin typeface="+mn-lt"/>
                          <a:ea typeface="Calibri"/>
                          <a:cs typeface="Times New Roman"/>
                        </a:rPr>
                        <a:t>antara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+mn-lt"/>
                          <a:ea typeface="Calibri"/>
                          <a:cs typeface="Times New Roman"/>
                        </a:rPr>
                        <a:t>pelaku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+mn-lt"/>
                          <a:ea typeface="Calibri"/>
                          <a:cs typeface="Times New Roman"/>
                        </a:rPr>
                        <a:t>usaha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+mn-lt"/>
                          <a:ea typeface="Calibri"/>
                          <a:cs typeface="Times New Roman"/>
                        </a:rPr>
                        <a:t>dengan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+mn-lt"/>
                          <a:ea typeface="Calibri"/>
                          <a:cs typeface="Times New Roman"/>
                        </a:rPr>
                        <a:t>pelaku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+mn-lt"/>
                          <a:ea typeface="Calibri"/>
                          <a:cs typeface="Times New Roman"/>
                        </a:rPr>
                        <a:t>usaha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 , </a:t>
                      </a:r>
                      <a:r>
                        <a:rPr lang="en-US" sz="1400" dirty="0" err="1">
                          <a:latin typeface="+mn-lt"/>
                          <a:ea typeface="Calibri"/>
                          <a:cs typeface="Times New Roman"/>
                        </a:rPr>
                        <a:t>Pelaku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+mn-lt"/>
                          <a:ea typeface="Calibri"/>
                          <a:cs typeface="Times New Roman"/>
                        </a:rPr>
                        <a:t>usaha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+mn-lt"/>
                          <a:ea typeface="Calibri"/>
                          <a:cs typeface="Times New Roman"/>
                        </a:rPr>
                        <a:t>dengan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+mn-lt"/>
                          <a:ea typeface="Calibri"/>
                          <a:cs typeface="Times New Roman"/>
                        </a:rPr>
                        <a:t>pemerintah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+mn-lt"/>
                          <a:ea typeface="Calibri"/>
                          <a:cs typeface="Times New Roman"/>
                        </a:rPr>
                        <a:t>daerah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400" dirty="0" err="1">
                          <a:latin typeface="+mn-lt"/>
                          <a:ea typeface="Calibri"/>
                          <a:cs typeface="Times New Roman"/>
                        </a:rPr>
                        <a:t>Pemerintah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+mn-lt"/>
                          <a:ea typeface="Calibri"/>
                          <a:cs typeface="Times New Roman"/>
                        </a:rPr>
                        <a:t>daerah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+mn-lt"/>
                          <a:ea typeface="Calibri"/>
                          <a:cs typeface="Times New Roman"/>
                        </a:rPr>
                        <a:t>dengan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+mn-lt"/>
                          <a:ea typeface="Calibri"/>
                          <a:cs typeface="Times New Roman"/>
                        </a:rPr>
                        <a:t>Pemerintah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+mn-lt"/>
                          <a:ea typeface="Calibri"/>
                          <a:cs typeface="Times New Roman"/>
                        </a:rPr>
                        <a:t>daerah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 (Kota Balikpapan </a:t>
                      </a:r>
                      <a:r>
                        <a:rPr lang="en-US" sz="1400" dirty="0" err="1">
                          <a:latin typeface="+mn-lt"/>
                          <a:ea typeface="Calibri"/>
                          <a:cs typeface="Times New Roman"/>
                        </a:rPr>
                        <a:t>dengan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+mn-lt"/>
                          <a:ea typeface="Calibri"/>
                          <a:cs typeface="Times New Roman"/>
                        </a:rPr>
                        <a:t>Kabupaten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+mn-lt"/>
                          <a:ea typeface="Calibri"/>
                          <a:cs typeface="Times New Roman"/>
                        </a:rPr>
                        <a:t>Enrekang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+mn-lt"/>
                          <a:ea typeface="Calibri"/>
                          <a:cs typeface="Times New Roman"/>
                        </a:rPr>
                        <a:t>sulawesi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 Selatan, </a:t>
                      </a:r>
                      <a:r>
                        <a:rPr lang="en-US" sz="1400" dirty="0" err="1">
                          <a:latin typeface="+mn-lt"/>
                          <a:ea typeface="Calibri"/>
                          <a:cs typeface="Times New Roman"/>
                        </a:rPr>
                        <a:t>Kabupaten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+mn-lt"/>
                          <a:ea typeface="Calibri"/>
                          <a:cs typeface="Times New Roman"/>
                        </a:rPr>
                        <a:t>Mamuju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 Sulawesi Barat)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latin typeface="+mn-lt"/>
                          <a:ea typeface="Calibri"/>
                          <a:cs typeface="Times New Roman"/>
                        </a:rPr>
                        <a:t>Pengoperasian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+mn-lt"/>
                          <a:ea typeface="Calibri"/>
                          <a:cs typeface="Times New Roman"/>
                        </a:rPr>
                        <a:t>sarana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+mn-lt"/>
                          <a:ea typeface="Calibri"/>
                          <a:cs typeface="Times New Roman"/>
                        </a:rPr>
                        <a:t>angkutan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+mn-lt"/>
                          <a:ea typeface="Calibri"/>
                          <a:cs typeface="Times New Roman"/>
                        </a:rPr>
                        <a:t>umum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+mn-lt"/>
                          <a:ea typeface="Calibri"/>
                          <a:cs typeface="Times New Roman"/>
                        </a:rPr>
                        <a:t>massal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28600" y="685800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dirty="0" smtClean="0"/>
              <a:t>“Memperkuat Sinkronisasi Kebijakan Pusat dan Daerah guna Mempercepat Pembangunan Infrastruktur dan Pembenahan Tata Niaga”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C114-784D-44A3-A38A-DF8EC1C11BC7}" type="slidenum">
              <a:rPr lang="id-ID" smtClean="0">
                <a:solidFill>
                  <a:srgbClr val="464653"/>
                </a:solidFill>
              </a:rPr>
              <a:pPr/>
              <a:t>17</a:t>
            </a:fld>
            <a:endParaRPr lang="id-ID">
              <a:solidFill>
                <a:srgbClr val="464653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</p:nvPr>
        </p:nvGraphicFramePr>
        <p:xfrm>
          <a:off x="152400" y="127433"/>
          <a:ext cx="8915401" cy="6044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4080711"/>
                <a:gridCol w="2658979"/>
                <a:gridCol w="1642311"/>
              </a:tblGrid>
              <a:tr h="7904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600" b="1" dirty="0">
                          <a:latin typeface="+mn-lt"/>
                          <a:ea typeface="Calibri"/>
                          <a:cs typeface="Times New Roman"/>
                        </a:rPr>
                        <a:t>No.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600" b="1" dirty="0">
                          <a:latin typeface="+mn-lt"/>
                          <a:ea typeface="Calibri"/>
                          <a:cs typeface="Times New Roman"/>
                        </a:rPr>
                        <a:t>Isu Percepatan Pembangunan Infrastruktur*)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600" b="1" dirty="0">
                          <a:latin typeface="+mn-lt"/>
                          <a:ea typeface="Calibri"/>
                          <a:cs typeface="Times New Roman"/>
                        </a:rPr>
                        <a:t>Isu Tata Niaga Pangan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600" b="1" dirty="0">
                          <a:latin typeface="+mn-lt"/>
                          <a:ea typeface="Calibri"/>
                          <a:cs typeface="Times New Roman"/>
                        </a:rPr>
                        <a:t>Isu Lainnya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435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</a:rPr>
                        <a:t>3.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Pembangunan Terminal 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Barang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Pergudangan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Pembuatan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kios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Penyimbang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di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pasar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rakyat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penyediaan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sarana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mobil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keliling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pangan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strategis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 TPID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003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</a:rPr>
                        <a:t>4.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Pembangunan container  base 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di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Kawasan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Industri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Kariangau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Pelabuhan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khusus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untuk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pangan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strategis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Dimasukkanya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pelabuhan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Kariangau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sebagai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rangkai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Tol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laut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Nasional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5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</a:rPr>
                        <a:t>5.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Pengembangan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Balai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Benih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Ikan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 Air 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Tawar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17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</a:rPr>
                        <a:t>6.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Revitalisasi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pasar-pasar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rakyat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 Pembangunan 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Pasar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Induk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5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</a:rPr>
                        <a:t>7.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Pembangunan 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Kawasanan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 Usaha 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Peternakan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Kunak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5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</a:rPr>
                        <a:t>8.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Pembangunan Kawasan Minapolitan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17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</a:rPr>
                        <a:t>9.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Difungsikannya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Pelabuhan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Feri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  Somber (Balikpapan – 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Mamuju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C114-784D-44A3-A38A-DF8EC1C11BC7}" type="slidenum">
              <a:rPr lang="id-ID" smtClean="0">
                <a:solidFill>
                  <a:srgbClr val="464653"/>
                </a:solidFill>
              </a:rPr>
              <a:pPr/>
              <a:t>18</a:t>
            </a:fld>
            <a:endParaRPr lang="id-ID">
              <a:solidFill>
                <a:srgbClr val="46465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buNone/>
            </a:pPr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buNone/>
            </a:pPr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buNone/>
            </a:pPr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buNone/>
            </a:pP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TERIMA KASIH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Kesejahteraan Rakyat.t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2277298339"/>
              </p:ext>
            </p:extLst>
          </p:nvPr>
        </p:nvGraphicFramePr>
        <p:xfrm>
          <a:off x="304800" y="1676400"/>
          <a:ext cx="85344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0" y="7620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GAMBARAN UMUM </a:t>
            </a:r>
          </a:p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KOTA BALIKPAPAN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	</a:t>
            </a:r>
            <a:r>
              <a:rPr lang="en-US" sz="3200" b="1" dirty="0" err="1" smtClean="0"/>
              <a:t>Latar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belakang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C114-784D-44A3-A38A-DF8EC1C11BC7}" type="slidenum">
              <a:rPr lang="id-ID" smtClean="0">
                <a:solidFill>
                  <a:srgbClr val="464653"/>
                </a:solidFill>
              </a:rPr>
              <a:pPr/>
              <a:t>3</a:t>
            </a:fld>
            <a:endParaRPr lang="id-ID">
              <a:solidFill>
                <a:srgbClr val="46465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762000"/>
            <a:ext cx="8229600" cy="5486400"/>
          </a:xfrm>
        </p:spPr>
        <p:txBody>
          <a:bodyPr>
            <a:normAutofit/>
          </a:bodyPr>
          <a:lstStyle/>
          <a:p>
            <a:pPr marL="514350" lvl="0" indent="-514350" algn="just">
              <a:buClrTx/>
              <a:buFont typeface="+mj-lt"/>
              <a:buAutoNum type="arabicParenR"/>
            </a:pPr>
            <a:r>
              <a:rPr lang="id-ID" sz="22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Lebih dari 85%</a:t>
            </a:r>
            <a:r>
              <a:rPr lang="id-ID" sz="2200" b="1" dirty="0" smtClean="0">
                <a:latin typeface="Century Gothic" pitchFamily="34" charset="0"/>
              </a:rPr>
              <a:t> </a:t>
            </a:r>
            <a:r>
              <a:rPr lang="id-ID" sz="1800" dirty="0" smtClean="0">
                <a:latin typeface="Century Gothic" pitchFamily="34" charset="0"/>
              </a:rPr>
              <a:t>kebutuhan pangan pokok masyarakat Kota </a:t>
            </a:r>
            <a:r>
              <a:rPr lang="id-ID" sz="1800" dirty="0">
                <a:latin typeface="Century Gothic" pitchFamily="34" charset="0"/>
              </a:rPr>
              <a:t>Balikpapan masih mengandalkan suplai dari </a:t>
            </a:r>
            <a:r>
              <a:rPr lang="id-ID" sz="1800" dirty="0" smtClean="0">
                <a:latin typeface="Century Gothic" pitchFamily="34" charset="0"/>
              </a:rPr>
              <a:t>pulau/daerah lain, misalnya Jawa Timur, Jawa Tengah, Sulawesi Selatan, dan Sulawesi Tengah. </a:t>
            </a:r>
            <a:endParaRPr lang="id-ID" sz="1900" dirty="0" smtClean="0">
              <a:latin typeface="Century Gothic" pitchFamily="34" charset="0"/>
            </a:endParaRPr>
          </a:p>
          <a:p>
            <a:pPr marL="457200" indent="-457200" algn="just">
              <a:buClrTx/>
              <a:buFont typeface="+mj-lt"/>
              <a:buAutoNum type="arabicParenR"/>
            </a:pPr>
            <a:r>
              <a:rPr lang="id-ID" sz="1800" dirty="0" smtClean="0">
                <a:latin typeface="Century Gothic" pitchFamily="34" charset="0"/>
              </a:rPr>
              <a:t>Kota Balikpapan sebagai wilayah perkotaan memiliki keterbatasan dalam memenuhi kemandirian dalam ketahanan pangan. Keterbatasan tersebut antara lain : luas lahan produksi, infrastruktur (irigasi), tenaga kerja dan lainnya</a:t>
            </a:r>
            <a:r>
              <a:rPr lang="id-ID" sz="1800" dirty="0" smtClean="0">
                <a:latin typeface="Century Gothic" pitchFamily="34" charset="0"/>
                <a:cs typeface="Gautami" pitchFamily="34" charset="0"/>
              </a:rPr>
              <a:t> </a:t>
            </a:r>
          </a:p>
          <a:p>
            <a:pPr marL="548640" lvl="2" indent="0" algn="just">
              <a:buNone/>
            </a:pPr>
            <a:r>
              <a:rPr lang="en-US" sz="1800" dirty="0" err="1" smtClean="0">
                <a:latin typeface="Century Gothic" pitchFamily="34" charset="0"/>
                <a:cs typeface="Gautami" pitchFamily="34" charset="0"/>
              </a:rPr>
              <a:t>Kebijakan</a:t>
            </a:r>
            <a:r>
              <a:rPr lang="en-US" sz="1800" dirty="0" smtClean="0">
                <a:latin typeface="Century Gothic" pitchFamily="34" charset="0"/>
                <a:cs typeface="Gautami" pitchFamily="34" charset="0"/>
              </a:rPr>
              <a:t> Tata </a:t>
            </a:r>
            <a:r>
              <a:rPr lang="en-US" sz="1800" dirty="0" err="1" smtClean="0">
                <a:latin typeface="Century Gothic" pitchFamily="34" charset="0"/>
                <a:cs typeface="Gautami" pitchFamily="34" charset="0"/>
              </a:rPr>
              <a:t>Ruang</a:t>
            </a:r>
            <a:r>
              <a:rPr lang="en-US" sz="1800" dirty="0" smtClean="0">
                <a:latin typeface="Century Gothic" pitchFamily="34" charset="0"/>
                <a:cs typeface="Gautami" pitchFamily="34" charset="0"/>
              </a:rPr>
              <a:t> </a:t>
            </a:r>
            <a:r>
              <a:rPr lang="id-ID" sz="1800" dirty="0" smtClean="0">
                <a:latin typeface="Century Gothic" pitchFamily="34" charset="0"/>
                <a:cs typeface="Gautami" pitchFamily="34" charset="0"/>
              </a:rPr>
              <a:t>Kota Balikpapan : </a:t>
            </a:r>
            <a:endParaRPr lang="en-US" sz="1800" dirty="0" smtClean="0">
              <a:latin typeface="Century Gothic" pitchFamily="34" charset="0"/>
              <a:cs typeface="Gautami" pitchFamily="34" charset="0"/>
            </a:endParaRPr>
          </a:p>
          <a:p>
            <a:pPr marL="548640" lvl="2" indent="0" algn="just">
              <a:buNone/>
            </a:pPr>
            <a:r>
              <a:rPr lang="id-ID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Gautami" pitchFamily="34" charset="0"/>
              </a:rPr>
              <a:t>52% Ruang Terbuka Hijau 48% terbangun</a:t>
            </a:r>
          </a:p>
          <a:p>
            <a:pPr marL="548640" lvl="2" indent="0" algn="just">
              <a:buNone/>
            </a:pPr>
            <a:r>
              <a:rPr lang="id-ID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Termasuk 2 hutan lindung</a:t>
            </a:r>
          </a:p>
          <a:p>
            <a:pPr lvl="2" algn="just"/>
            <a:r>
              <a:rPr lang="id-ID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HL Sungai Wain : 9.782 Ha</a:t>
            </a:r>
          </a:p>
          <a:p>
            <a:pPr lvl="2" algn="just"/>
            <a:r>
              <a:rPr lang="id-ID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HL DAS Manggar : 4.999 Ha</a:t>
            </a:r>
          </a:p>
          <a:p>
            <a:pPr marL="502920" indent="-457200" algn="just">
              <a:buClrTx/>
              <a:buFont typeface="+mj-lt"/>
              <a:buAutoNum type="arabicParenR" startAt="3"/>
            </a:pPr>
            <a:r>
              <a:rPr lang="id-ID" sz="1900" dirty="0" smtClean="0">
                <a:latin typeface="Century Gothic" pitchFamily="34" charset="0"/>
              </a:rPr>
              <a:t>Terdapat  beberapa faktor di luar kendali yang dapat mengganggu stabilitas harga, misalnya cuaca buruk, gelombang laut yang tinggi dan hambatan lain dalam proses distribusi. </a:t>
            </a:r>
          </a:p>
          <a:p>
            <a:pPr lvl="2"/>
            <a:endParaRPr lang="id-ID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0" lvl="0" indent="0">
              <a:buClrTx/>
              <a:buNone/>
            </a:pPr>
            <a:endParaRPr lang="id-ID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11461685"/>
              </p:ext>
            </p:extLst>
          </p:nvPr>
        </p:nvGraphicFramePr>
        <p:xfrm>
          <a:off x="116881" y="1458000"/>
          <a:ext cx="8910239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443552" y="138752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cap="all" dirty="0" smtClean="0">
                <a:solidFill>
                  <a:srgbClr val="000099"/>
                </a:solidFill>
                <a:latin typeface="Eras Medium ITC" panose="020B0602030504020804" pitchFamily="34" charset="0"/>
              </a:rPr>
              <a:t>GRAFIK </a:t>
            </a:r>
            <a:r>
              <a:rPr lang="en-US" sz="3200" cap="all" dirty="0" err="1" smtClean="0">
                <a:solidFill>
                  <a:srgbClr val="000099"/>
                </a:solidFill>
                <a:latin typeface="Eras Medium ITC" panose="020B0602030504020804" pitchFamily="34" charset="0"/>
              </a:rPr>
              <a:t>PERBANDIngan</a:t>
            </a:r>
            <a:r>
              <a:rPr lang="en-US" sz="3200" cap="all" dirty="0" smtClean="0">
                <a:solidFill>
                  <a:srgbClr val="000099"/>
                </a:solidFill>
                <a:latin typeface="Eras Medium ITC" panose="020B0602030504020804" pitchFamily="34" charset="0"/>
              </a:rPr>
              <a:t> </a:t>
            </a:r>
            <a:r>
              <a:rPr lang="en-US" sz="3200" cap="all" dirty="0" err="1" smtClean="0">
                <a:solidFill>
                  <a:srgbClr val="000099"/>
                </a:solidFill>
                <a:latin typeface="Eras Medium ITC" panose="020B0602030504020804" pitchFamily="34" charset="0"/>
              </a:rPr>
              <a:t>Inflasi</a:t>
            </a:r>
            <a:r>
              <a:rPr lang="en-US" sz="3200" cap="all" dirty="0" smtClean="0">
                <a:solidFill>
                  <a:srgbClr val="000099"/>
                </a:solidFill>
                <a:latin typeface="Eras Medium ITC" panose="020B0602030504020804" pitchFamily="34" charset="0"/>
              </a:rPr>
              <a:t> </a:t>
            </a:r>
            <a:r>
              <a:rPr lang="en-US" sz="3200" cap="all" dirty="0" err="1" smtClean="0">
                <a:solidFill>
                  <a:srgbClr val="000099"/>
                </a:solidFill>
                <a:latin typeface="Eras Medium ITC" panose="020B0602030504020804" pitchFamily="34" charset="0"/>
              </a:rPr>
              <a:t>Tahun</a:t>
            </a:r>
            <a:r>
              <a:rPr lang="en-US" sz="3200" dirty="0" smtClean="0">
                <a:solidFill>
                  <a:srgbClr val="000099"/>
                </a:solidFill>
                <a:latin typeface="Eras Medium ITC" panose="020B0602030504020804" pitchFamily="34" charset="0"/>
              </a:rPr>
              <a:t> 2005–2015</a:t>
            </a:r>
          </a:p>
          <a:p>
            <a:pPr algn="l"/>
            <a:r>
              <a:rPr lang="en-US" sz="3200" dirty="0" smtClean="0">
                <a:solidFill>
                  <a:srgbClr val="000099"/>
                </a:solidFill>
                <a:latin typeface="Eras Medium ITC" panose="020B0602030504020804" pitchFamily="34" charset="0"/>
              </a:rPr>
              <a:t>Kota Balikpapan, </a:t>
            </a:r>
            <a:r>
              <a:rPr lang="en-US" sz="3200" dirty="0" err="1" smtClean="0">
                <a:solidFill>
                  <a:srgbClr val="000099"/>
                </a:solidFill>
                <a:latin typeface="Eras Medium ITC" panose="020B0602030504020804" pitchFamily="34" charset="0"/>
              </a:rPr>
              <a:t>Provinsi</a:t>
            </a:r>
            <a:r>
              <a:rPr lang="en-US" sz="3200" dirty="0" smtClean="0">
                <a:solidFill>
                  <a:srgbClr val="000099"/>
                </a:solidFill>
                <a:latin typeface="Eras Medium ITC" panose="020B06020305040208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Eras Medium ITC" panose="020B0602030504020804" pitchFamily="34" charset="0"/>
              </a:rPr>
              <a:t>Kaltim</a:t>
            </a:r>
            <a:r>
              <a:rPr lang="en-US" sz="3200" dirty="0" smtClean="0">
                <a:solidFill>
                  <a:srgbClr val="000099"/>
                </a:solidFill>
                <a:latin typeface="Eras Medium ITC" panose="020B0602030504020804" pitchFamily="34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Eras Medium ITC" panose="020B0602030504020804" pitchFamily="34" charset="0"/>
              </a:rPr>
              <a:t>dan</a:t>
            </a:r>
            <a:r>
              <a:rPr lang="en-US" sz="3200" dirty="0" smtClean="0">
                <a:solidFill>
                  <a:srgbClr val="000099"/>
                </a:solidFill>
                <a:latin typeface="Eras Medium ITC" panose="020B0602030504020804" pitchFamily="34" charset="0"/>
              </a:rPr>
              <a:t> Nasional</a:t>
            </a:r>
            <a:endParaRPr lang="en-US" sz="3200" dirty="0">
              <a:solidFill>
                <a:srgbClr val="000099"/>
              </a:solidFill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316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0975"/>
            <a:r>
              <a:rPr lang="en-US" dirty="0" smtClean="0"/>
              <a:t>Program </a:t>
            </a:r>
            <a:r>
              <a:rPr lang="en-US" dirty="0" err="1" smtClean="0"/>
              <a:t>unggulanTPID</a:t>
            </a:r>
            <a:r>
              <a:rPr lang="en-US" dirty="0" smtClean="0"/>
              <a:t> Kota Balikpapan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C114-784D-44A3-A38A-DF8EC1C11BC7}" type="slidenum">
              <a:rPr lang="id-ID" smtClean="0">
                <a:solidFill>
                  <a:srgbClr val="464653"/>
                </a:solidFill>
              </a:rPr>
              <a:pPr/>
              <a:t>5</a:t>
            </a:fld>
            <a:endParaRPr lang="id-ID">
              <a:solidFill>
                <a:srgbClr val="46465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2480" y="685800"/>
            <a:ext cx="8586720" cy="5638800"/>
          </a:xfrm>
        </p:spPr>
        <p:txBody>
          <a:bodyPr>
            <a:noAutofit/>
          </a:bodyPr>
          <a:lstStyle/>
          <a:p>
            <a:pPr marL="1588" indent="-1588" algn="just">
              <a:buNone/>
            </a:pPr>
            <a:r>
              <a:rPr lang="id-ID" sz="1300" dirty="0" smtClean="0">
                <a:latin typeface="Century Gothic" pitchFamily="34" charset="0"/>
              </a:rPr>
              <a:t>	TPID Kota Balikpapan </a:t>
            </a:r>
            <a:r>
              <a:rPr lang="en-US" sz="1300" dirty="0" err="1" smtClean="0">
                <a:latin typeface="Century Gothic" pitchFamily="34" charset="0"/>
              </a:rPr>
              <a:t>Bersama</a:t>
            </a:r>
            <a:r>
              <a:rPr lang="en-US" sz="1300" dirty="0" smtClean="0">
                <a:latin typeface="Century Gothic" pitchFamily="34" charset="0"/>
              </a:rPr>
              <a:t> </a:t>
            </a:r>
            <a:r>
              <a:rPr lang="id-ID" sz="1300" dirty="0" smtClean="0">
                <a:latin typeface="Century Gothic" pitchFamily="34" charset="0"/>
              </a:rPr>
              <a:t>beberapa pihak lainnya menginisiasi beberapa program, terkait komoditas yang selalu memberi andil  besar terhadap inflasi di Balikpapan antara lain sebagai berikut : </a:t>
            </a:r>
          </a:p>
          <a:p>
            <a:pPr lvl="0" algn="just"/>
            <a:r>
              <a:rPr lang="id-ID" sz="1300" b="1" dirty="0" smtClean="0">
                <a:latin typeface="Century Gothic" pitchFamily="34" charset="0"/>
              </a:rPr>
              <a:t>Program Ekstensifikasi lahan pertanian </a:t>
            </a:r>
            <a:r>
              <a:rPr lang="id-ID" sz="1300" dirty="0" smtClean="0">
                <a:latin typeface="Century Gothic" pitchFamily="34" charset="0"/>
              </a:rPr>
              <a:t>bawang merah dan cabai rawit, pembagian 35.000 cabai rawit dan pendampingan secara intensif kepada para petani</a:t>
            </a:r>
          </a:p>
          <a:p>
            <a:pPr lvl="0" algn="just"/>
            <a:r>
              <a:rPr lang="id-ID" sz="1300" b="1" dirty="0" smtClean="0">
                <a:latin typeface="Century Gothic" pitchFamily="34" charset="0"/>
              </a:rPr>
              <a:t>Melaksanakan Festival Cabe </a:t>
            </a:r>
            <a:r>
              <a:rPr lang="id-ID" sz="1300" dirty="0" smtClean="0">
                <a:latin typeface="Century Gothic" pitchFamily="34" charset="0"/>
              </a:rPr>
              <a:t>Kota Balikpapan,yang meliputi:</a:t>
            </a:r>
          </a:p>
          <a:p>
            <a:pPr marL="633413" lvl="0" indent="-273050" algn="just">
              <a:buFont typeface="Arial" pitchFamily="34" charset="0"/>
              <a:buChar char="•"/>
            </a:pPr>
            <a:r>
              <a:rPr lang="en-US" sz="1300" dirty="0" smtClean="0">
                <a:latin typeface="Century Gothic" pitchFamily="34" charset="0"/>
              </a:rPr>
              <a:t>P</a:t>
            </a:r>
            <a:r>
              <a:rPr lang="id-ID" sz="1300" dirty="0" smtClean="0">
                <a:latin typeface="Century Gothic" pitchFamily="34" charset="0"/>
              </a:rPr>
              <a:t>embagian 10.000 bibit cabai kepada Ibu-Ibu PKK, Istri TNI dan anak sekolah, </a:t>
            </a:r>
          </a:p>
          <a:p>
            <a:pPr marL="633413" lvl="0" indent="-273050" algn="just">
              <a:buFont typeface="Arial" pitchFamily="34" charset="0"/>
              <a:buChar char="•"/>
            </a:pPr>
            <a:r>
              <a:rPr lang="en-US" sz="1300" dirty="0" smtClean="0">
                <a:latin typeface="Century Gothic" pitchFamily="34" charset="0"/>
              </a:rPr>
              <a:t>P</a:t>
            </a:r>
            <a:r>
              <a:rPr lang="id-ID" sz="1300" dirty="0" smtClean="0">
                <a:latin typeface="Century Gothic" pitchFamily="34" charset="0"/>
              </a:rPr>
              <a:t>elatihan budidaya cabai, </a:t>
            </a:r>
          </a:p>
          <a:p>
            <a:pPr marL="633413" lvl="0" indent="-273050" algn="just">
              <a:buFont typeface="Arial" pitchFamily="34" charset="0"/>
              <a:buChar char="•"/>
            </a:pPr>
            <a:r>
              <a:rPr lang="en-US" sz="1300" dirty="0" smtClean="0">
                <a:latin typeface="Century Gothic" pitchFamily="34" charset="0"/>
              </a:rPr>
              <a:t>P</a:t>
            </a:r>
            <a:r>
              <a:rPr lang="id-ID" sz="1300" dirty="0" smtClean="0">
                <a:latin typeface="Century Gothic" pitchFamily="34" charset="0"/>
              </a:rPr>
              <a:t>elatihan kewirausahaan,</a:t>
            </a:r>
          </a:p>
          <a:p>
            <a:pPr marL="633413" lvl="0" indent="-273050" algn="just">
              <a:buFont typeface="Arial" pitchFamily="34" charset="0"/>
              <a:buChar char="•"/>
            </a:pPr>
            <a:r>
              <a:rPr lang="en-US" sz="1300" dirty="0" smtClean="0">
                <a:latin typeface="Century Gothic" pitchFamily="34" charset="0"/>
              </a:rPr>
              <a:t>P</a:t>
            </a:r>
            <a:r>
              <a:rPr lang="id-ID" sz="1300" dirty="0" smtClean="0">
                <a:latin typeface="Century Gothic" pitchFamily="34" charset="0"/>
              </a:rPr>
              <a:t>rogram pendampingan, temu lapangan, </a:t>
            </a:r>
          </a:p>
          <a:p>
            <a:pPr marL="633413" lvl="0" indent="-273050" algn="just">
              <a:buFont typeface="Arial" pitchFamily="34" charset="0"/>
              <a:buChar char="•"/>
            </a:pPr>
            <a:r>
              <a:rPr lang="id-ID" sz="1300" dirty="0" smtClean="0">
                <a:latin typeface="Century Gothic" pitchFamily="34" charset="0"/>
              </a:rPr>
              <a:t>Sekolah Peduli Inflasi dan lainnya</a:t>
            </a:r>
          </a:p>
          <a:p>
            <a:pPr lvl="0" algn="just"/>
            <a:r>
              <a:rPr lang="id-ID" sz="1300" b="1" dirty="0" smtClean="0">
                <a:latin typeface="Century Gothic" pitchFamily="34" charset="0"/>
              </a:rPr>
              <a:t>Pengembangan </a:t>
            </a:r>
            <a:r>
              <a:rPr lang="en-US" sz="1300" b="1" dirty="0" smtClean="0">
                <a:latin typeface="Century Gothic" pitchFamily="34" charset="0"/>
              </a:rPr>
              <a:t>KRPL </a:t>
            </a:r>
            <a:r>
              <a:rPr lang="en-US" sz="1300" dirty="0" smtClean="0">
                <a:latin typeface="Century Gothic" pitchFamily="34" charset="0"/>
              </a:rPr>
              <a:t>(</a:t>
            </a:r>
            <a:r>
              <a:rPr lang="id-ID" sz="1300" dirty="0" smtClean="0">
                <a:latin typeface="Century Gothic" pitchFamily="34" charset="0"/>
              </a:rPr>
              <a:t>Kawasan Rumah Pangan Lestari</a:t>
            </a:r>
            <a:r>
              <a:rPr lang="en-US" sz="1300" dirty="0" smtClean="0">
                <a:latin typeface="Century Gothic" pitchFamily="34" charset="0"/>
              </a:rPr>
              <a:t>)</a:t>
            </a:r>
            <a:r>
              <a:rPr lang="id-ID" sz="1300" dirty="0" smtClean="0">
                <a:latin typeface="Century Gothic" pitchFamily="34" charset="0"/>
              </a:rPr>
              <a:t>  di 6 Kecamatan di Kota Balikpapan. </a:t>
            </a:r>
          </a:p>
          <a:p>
            <a:pPr lvl="0" algn="just"/>
            <a:r>
              <a:rPr lang="id-ID" sz="1300" b="1" dirty="0" smtClean="0">
                <a:latin typeface="Century Gothic" pitchFamily="34" charset="0"/>
              </a:rPr>
              <a:t>Pembentukan Forum Ketahanan </a:t>
            </a:r>
            <a:r>
              <a:rPr lang="id-ID" sz="1300" dirty="0" smtClean="0">
                <a:latin typeface="Century Gothic" pitchFamily="34" charset="0"/>
              </a:rPr>
              <a:t>Pangan Forum ini adalah kepanjangan tangan dari TPID Kota Balikpapan. Lingkupnya diperluas, tidak hanya di Instansi besar dan SKPD namun juga elemen-elemen masyarakat yang anggota terdiri unsur pemerintah dan penggiat </a:t>
            </a:r>
            <a:r>
              <a:rPr lang="id-ID" sz="1300" i="1" dirty="0" smtClean="0">
                <a:latin typeface="Century Gothic" pitchFamily="34" charset="0"/>
              </a:rPr>
              <a:t>urban farming</a:t>
            </a:r>
            <a:endParaRPr lang="id-ID" sz="1300" dirty="0" smtClean="0">
              <a:latin typeface="Century Gothic" pitchFamily="34" charset="0"/>
            </a:endParaRPr>
          </a:p>
          <a:p>
            <a:pPr algn="just"/>
            <a:r>
              <a:rPr lang="id-ID" sz="1300" b="1" spc="-10" dirty="0" smtClean="0">
                <a:latin typeface="Century Gothic" pitchFamily="34" charset="0"/>
              </a:rPr>
              <a:t>Program Pasar Tani </a:t>
            </a:r>
            <a:r>
              <a:rPr lang="id-ID" sz="1300" spc="-10" dirty="0" smtClean="0">
                <a:latin typeface="Century Gothic" pitchFamily="34" charset="0"/>
              </a:rPr>
              <a:t>digelar pada hari Jum’at, Sabtu, Minggu, dilaksanakan di halaman kantor Dinas</a:t>
            </a:r>
            <a:r>
              <a:rPr lang="en-US" sz="1300" spc="-10" dirty="0" smtClean="0">
                <a:latin typeface="Century Gothic" pitchFamily="34" charset="0"/>
              </a:rPr>
              <a:t> </a:t>
            </a:r>
            <a:r>
              <a:rPr lang="id-ID" sz="1300" spc="-10" dirty="0" smtClean="0">
                <a:latin typeface="Century Gothic" pitchFamily="34" charset="0"/>
              </a:rPr>
              <a:t>Pertanian kelautan dan perikanan dan Komoditas ini didatangkan langsung dari petani. </a:t>
            </a:r>
          </a:p>
          <a:p>
            <a:pPr lvl="0" algn="just"/>
            <a:r>
              <a:rPr lang="id-ID" sz="1300" b="1" dirty="0" smtClean="0">
                <a:latin typeface="Century Gothic" pitchFamily="34" charset="0"/>
              </a:rPr>
              <a:t>Program PIHPS meliputi :</a:t>
            </a:r>
          </a:p>
          <a:p>
            <a:pPr marL="633413" lvl="0" indent="-273050" algn="just">
              <a:buFont typeface="Arial" pitchFamily="34" charset="0"/>
              <a:buChar char="•"/>
            </a:pPr>
            <a:r>
              <a:rPr lang="id-ID" sz="1300" dirty="0" smtClean="0">
                <a:latin typeface="Century Gothic" pitchFamily="34" charset="0"/>
              </a:rPr>
              <a:t>Papan Display Harga di depan Pasar Klandasan dan Pasar Pandan Sari.</a:t>
            </a:r>
          </a:p>
          <a:p>
            <a:pPr marL="633413" lvl="0" indent="-273050" algn="just">
              <a:buFont typeface="Arial" pitchFamily="34" charset="0"/>
              <a:buChar char="•"/>
            </a:pPr>
            <a:r>
              <a:rPr lang="id-ID" sz="1300" dirty="0" smtClean="0">
                <a:latin typeface="Century Gothic" pitchFamily="34" charset="0"/>
              </a:rPr>
              <a:t>Website. Informasi harga harian/ bulanan/data historis masing-masing komoditas di tiap-tiap pasar, serta informasi lainnya. Informasi ini bisa di akses melalui </a:t>
            </a:r>
            <a:r>
              <a:rPr lang="id-ID" sz="1300" dirty="0" smtClean="0">
                <a:latin typeface="Century Gothic" pitchFamily="34" charset="0"/>
                <a:hlinkClick r:id="rId2"/>
              </a:rPr>
              <a:t>www.sahabat.co</a:t>
            </a:r>
            <a:r>
              <a:rPr lang="id-ID" sz="1300" dirty="0" smtClean="0">
                <a:latin typeface="Century Gothic" pitchFamily="34" charset="0"/>
              </a:rPr>
              <a:t>  </a:t>
            </a:r>
          </a:p>
          <a:p>
            <a:pPr marL="633413" lvl="0" indent="-273050" algn="just">
              <a:buFont typeface="Arial" pitchFamily="34" charset="0"/>
              <a:buChar char="•"/>
            </a:pPr>
            <a:r>
              <a:rPr lang="id-ID" sz="1300" dirty="0" smtClean="0">
                <a:latin typeface="Century Gothic" pitchFamily="34" charset="0"/>
              </a:rPr>
              <a:t>SMS Gateway. Informasi melalui fasilitas SMS gateway. Cukup kirim SMS dengan mengetik nama pasar#nama komoditas contoh: klandasan#telur, lalu kirim ke no SMS 0816203131.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C114-784D-44A3-A38A-DF8EC1C11BC7}" type="slidenum">
              <a:rPr lang="id-ID" smtClean="0">
                <a:solidFill>
                  <a:srgbClr val="464653"/>
                </a:solidFill>
              </a:rPr>
              <a:pPr/>
              <a:t>6</a:t>
            </a:fld>
            <a:endParaRPr lang="id-ID">
              <a:solidFill>
                <a:srgbClr val="46465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52400"/>
            <a:ext cx="8360392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d-ID" sz="1600" b="1" dirty="0" smtClean="0">
                <a:solidFill>
                  <a:schemeClr val="tx2"/>
                </a:solidFill>
                <a:cs typeface="Gautami" pitchFamily="34" charset="0"/>
              </a:rPr>
              <a:t>Selain Program diatas upaya – upaya yang telah dilakukan TPID Kota Balikpapan sebagai berikut :</a:t>
            </a:r>
          </a:p>
          <a:p>
            <a:pPr marL="355600" lvl="0" indent="-355600" algn="just">
              <a:buFont typeface="Wingdings 2" pitchFamily="18" charset="2"/>
              <a:buChar char=""/>
            </a:pPr>
            <a:endParaRPr lang="en-US" sz="1400" dirty="0" smtClean="0">
              <a:latin typeface="Century Gothic" pitchFamily="34" charset="0"/>
              <a:cs typeface="Gautami" pitchFamily="34" charset="0"/>
            </a:endParaRPr>
          </a:p>
          <a:p>
            <a:pPr marL="355600" lvl="0" indent="-355600" algn="just">
              <a:spcAft>
                <a:spcPts val="300"/>
              </a:spcAft>
              <a:buFont typeface="Wingdings 2" pitchFamily="18" charset="2"/>
              <a:buChar char=""/>
            </a:pPr>
            <a:r>
              <a:rPr lang="id-ID" sz="1400" dirty="0" smtClean="0">
                <a:latin typeface="Century Gothic" pitchFamily="34" charset="0"/>
                <a:cs typeface="Gautami" pitchFamily="34" charset="0"/>
              </a:rPr>
              <a:t>Pengembangan </a:t>
            </a:r>
            <a:r>
              <a:rPr lang="en-US" sz="1400" dirty="0" smtClean="0">
                <a:latin typeface="Century Gothic" pitchFamily="34" charset="0"/>
                <a:cs typeface="Gautami" pitchFamily="34" charset="0"/>
              </a:rPr>
              <a:t>c</a:t>
            </a:r>
            <a:r>
              <a:rPr lang="id-ID" sz="1400" dirty="0" smtClean="0">
                <a:latin typeface="Century Gothic" pitchFamily="34" charset="0"/>
                <a:cs typeface="Gautami" pitchFamily="34" charset="0"/>
              </a:rPr>
              <a:t>abe di </a:t>
            </a:r>
            <a:r>
              <a:rPr lang="en-US" sz="1400" dirty="0" smtClean="0">
                <a:latin typeface="Century Gothic" pitchFamily="34" charset="0"/>
                <a:cs typeface="Gautami" pitchFamily="34" charset="0"/>
              </a:rPr>
              <a:t>p</a:t>
            </a:r>
            <a:r>
              <a:rPr lang="id-ID" sz="1400" dirty="0" smtClean="0">
                <a:latin typeface="Century Gothic" pitchFamily="34" charset="0"/>
                <a:cs typeface="Gautami" pitchFamily="34" charset="0"/>
              </a:rPr>
              <a:t>erkarangan masyarakat dengan penyebaran bibit cabe.</a:t>
            </a:r>
          </a:p>
          <a:p>
            <a:pPr marL="355600" lvl="0" indent="-355600" algn="just">
              <a:spcAft>
                <a:spcPts val="300"/>
              </a:spcAft>
              <a:buFont typeface="Wingdings 2" pitchFamily="18" charset="2"/>
              <a:buChar char=""/>
            </a:pPr>
            <a:r>
              <a:rPr lang="id-ID" sz="1400" dirty="0" smtClean="0">
                <a:latin typeface="Century Gothic" pitchFamily="34" charset="0"/>
              </a:rPr>
              <a:t>Melakukan operasi pasar untuk mengatasi gejolak harga di pasar (beras , LPG dan bahan pokok lainnya)</a:t>
            </a:r>
          </a:p>
          <a:p>
            <a:pPr marL="355600" lvl="0" indent="-355600" algn="just">
              <a:spcAft>
                <a:spcPts val="300"/>
              </a:spcAft>
              <a:buFont typeface="Wingdings 2" pitchFamily="18" charset="2"/>
              <a:buChar char=""/>
            </a:pPr>
            <a:r>
              <a:rPr lang="id-ID" sz="1400" dirty="0" smtClean="0">
                <a:latin typeface="Century Gothic" pitchFamily="34" charset="0"/>
              </a:rPr>
              <a:t>Melakukan sidak Pasar dan pembuatan himbauan kepada masyarakat baik berupa spanduk dan melalui radio (terkait menyambut hari besar keagamaan)</a:t>
            </a:r>
          </a:p>
          <a:p>
            <a:pPr marL="355600" indent="-355600" algn="just">
              <a:spcAft>
                <a:spcPts val="300"/>
              </a:spcAft>
              <a:buFont typeface="Wingdings 2" pitchFamily="18" charset="2"/>
              <a:buChar char=""/>
            </a:pPr>
            <a:r>
              <a:rPr lang="id-ID" sz="1400" dirty="0" smtClean="0">
                <a:latin typeface="Century Gothic" pitchFamily="34" charset="0"/>
              </a:rPr>
              <a:t>Optimalisasi lahan padi sawah di Kecamatan Balikpapan Utara dan Timur dan Perbaikan Irigasi Persawahan</a:t>
            </a:r>
          </a:p>
          <a:p>
            <a:pPr marL="355600" lvl="0" indent="-355600" algn="just">
              <a:spcAft>
                <a:spcPts val="300"/>
              </a:spcAft>
              <a:buFont typeface="Wingdings 2" pitchFamily="18" charset="2"/>
              <a:buChar char=""/>
            </a:pPr>
            <a:r>
              <a:rPr lang="id-ID" sz="1400" dirty="0" smtClean="0">
                <a:latin typeface="Century Gothic" pitchFamily="34" charset="0"/>
              </a:rPr>
              <a:t>Pengembangan  tanaman padi ladang tanamanan palawija</a:t>
            </a:r>
          </a:p>
          <a:p>
            <a:pPr marL="355600" lvl="0" indent="-355600" algn="just">
              <a:spcAft>
                <a:spcPts val="300"/>
              </a:spcAft>
              <a:buFont typeface="Wingdings 2" pitchFamily="18" charset="2"/>
              <a:buChar char=""/>
            </a:pPr>
            <a:r>
              <a:rPr lang="id-ID" sz="1400" dirty="0" smtClean="0">
                <a:latin typeface="Century Gothic" pitchFamily="34" charset="0"/>
              </a:rPr>
              <a:t>Pengembangan tanaman holtikutura dan pembinaan teknologi tepat guna</a:t>
            </a:r>
          </a:p>
          <a:p>
            <a:pPr marL="355600" lvl="0" indent="-355600" algn="just">
              <a:spcAft>
                <a:spcPts val="300"/>
              </a:spcAft>
              <a:buFont typeface="Wingdings 2" pitchFamily="18" charset="2"/>
              <a:buChar char=""/>
            </a:pPr>
            <a:r>
              <a:rPr lang="id-ID" sz="1400" dirty="0" smtClean="0">
                <a:latin typeface="Century Gothic" pitchFamily="34" charset="0"/>
              </a:rPr>
              <a:t>Ketahanan pangan dan gizi melalui budidaya kolam di perkarangan dan ternak sapi</a:t>
            </a:r>
          </a:p>
          <a:p>
            <a:pPr marL="355600" lvl="0" indent="-355600" algn="just">
              <a:spcAft>
                <a:spcPts val="300"/>
              </a:spcAft>
              <a:buFont typeface="Wingdings 2" pitchFamily="18" charset="2"/>
              <a:buChar char=""/>
            </a:pPr>
            <a:r>
              <a:rPr lang="id-ID" sz="1400" dirty="0" smtClean="0">
                <a:latin typeface="Century Gothic" pitchFamily="34" charset="0"/>
              </a:rPr>
              <a:t>Pemanfaatan lahan perkarangan masyarakat </a:t>
            </a:r>
          </a:p>
          <a:p>
            <a:pPr marL="355600" indent="-355600" algn="just">
              <a:spcAft>
                <a:spcPts val="300"/>
              </a:spcAft>
              <a:buFont typeface="Wingdings 2" pitchFamily="18" charset="2"/>
              <a:buChar char=""/>
            </a:pPr>
            <a:r>
              <a:rPr lang="id-ID" sz="1400" dirty="0" smtClean="0">
                <a:latin typeface="Century Gothic" pitchFamily="34" charset="0"/>
                <a:cs typeface="Gautami" pitchFamily="34" charset="0"/>
              </a:rPr>
              <a:t>Melakukan Sosialisasi Gemar Makan Ikan dalam hal ini ikan air tawar</a:t>
            </a:r>
          </a:p>
          <a:p>
            <a:pPr marL="355600" indent="-355600" algn="just">
              <a:spcAft>
                <a:spcPts val="300"/>
              </a:spcAft>
              <a:buFont typeface="Wingdings 2" pitchFamily="18" charset="2"/>
              <a:buChar char=""/>
            </a:pPr>
            <a:r>
              <a:rPr lang="id-ID" sz="1400" spc="-10" dirty="0" smtClean="0">
                <a:latin typeface="Century Gothic" pitchFamily="34" charset="0"/>
                <a:cs typeface="Gautami" pitchFamily="34" charset="0"/>
              </a:rPr>
              <a:t>Pembangunan Cold storage di PPI Manggar 30 Ton dan pembangunan pabrik es </a:t>
            </a:r>
            <a:r>
              <a:rPr lang="en-US" sz="1400" spc="-10" dirty="0" err="1" smtClean="0">
                <a:latin typeface="Century Gothic" pitchFamily="34" charset="0"/>
                <a:cs typeface="Gautami" pitchFamily="34" charset="0"/>
              </a:rPr>
              <a:t>berkapasitas</a:t>
            </a:r>
            <a:r>
              <a:rPr lang="id-ID" sz="1400" spc="-10" dirty="0" smtClean="0">
                <a:latin typeface="Century Gothic" pitchFamily="34" charset="0"/>
                <a:cs typeface="Gautami" pitchFamily="34" charset="0"/>
              </a:rPr>
              <a:t>15 Ton</a:t>
            </a:r>
          </a:p>
          <a:p>
            <a:pPr marL="355600" indent="-355600" algn="just">
              <a:spcAft>
                <a:spcPts val="300"/>
              </a:spcAft>
              <a:buFont typeface="Wingdings 2" pitchFamily="18" charset="2"/>
              <a:buChar char=""/>
            </a:pPr>
            <a:r>
              <a:rPr lang="id-ID" sz="1400" spc="-10" dirty="0" smtClean="0">
                <a:latin typeface="Century Gothic" pitchFamily="34" charset="0"/>
                <a:cs typeface="Gautami" pitchFamily="34" charset="0"/>
              </a:rPr>
              <a:t>Penyusunan studi kerjasama dengan daerah pemasok</a:t>
            </a:r>
          </a:p>
          <a:p>
            <a:pPr marL="355600" indent="-355600" algn="just">
              <a:spcAft>
                <a:spcPts val="300"/>
              </a:spcAft>
              <a:buFont typeface="Wingdings 2" pitchFamily="18" charset="2"/>
              <a:buChar char=""/>
            </a:pPr>
            <a:r>
              <a:rPr lang="id-ID" sz="1400" spc="-10" dirty="0" smtClean="0">
                <a:latin typeface="Century Gothic" pitchFamily="34" charset="0"/>
                <a:cs typeface="Gautami" pitchFamily="34" charset="0"/>
              </a:rPr>
              <a:t>Penyusunan Roadmap pengendalian inflasi kota Balikpapan</a:t>
            </a:r>
          </a:p>
          <a:p>
            <a:pPr marL="355600" indent="-355600" algn="just">
              <a:spcAft>
                <a:spcPts val="300"/>
              </a:spcAft>
              <a:buFont typeface="Wingdings 2" pitchFamily="18" charset="2"/>
              <a:buChar char=""/>
            </a:pPr>
            <a:r>
              <a:rPr lang="id-ID" sz="1400" spc="-10" dirty="0" smtClean="0">
                <a:latin typeface="Century Gothic" pitchFamily="34" charset="0"/>
                <a:cs typeface="Gautami" pitchFamily="34" charset="0"/>
              </a:rPr>
              <a:t>Pemindahan bongkar muat sembako ke pelabuhan peti kemas </a:t>
            </a:r>
            <a:r>
              <a:rPr lang="en-US" sz="1400" spc="-10" dirty="0" smtClean="0">
                <a:latin typeface="Century Gothic" pitchFamily="34" charset="0"/>
                <a:cs typeface="Gautami" pitchFamily="34" charset="0"/>
              </a:rPr>
              <a:t>K</a:t>
            </a:r>
            <a:r>
              <a:rPr lang="id-ID" sz="1400" spc="-10" dirty="0" smtClean="0">
                <a:latin typeface="Century Gothic" pitchFamily="34" charset="0"/>
                <a:cs typeface="Gautami" pitchFamily="34" charset="0"/>
              </a:rPr>
              <a:t>ariangau</a:t>
            </a:r>
          </a:p>
          <a:p>
            <a:pPr marL="355600" indent="-355600" algn="just">
              <a:spcAft>
                <a:spcPts val="300"/>
              </a:spcAft>
              <a:buFont typeface="Wingdings 2" pitchFamily="18" charset="2"/>
              <a:buChar char=""/>
            </a:pPr>
            <a:r>
              <a:rPr lang="id-ID" sz="1400" spc="-10" dirty="0" smtClean="0">
                <a:latin typeface="Century Gothic" pitchFamily="34" charset="0"/>
                <a:cs typeface="Gautami" pitchFamily="34" charset="0"/>
              </a:rPr>
              <a:t>Bantuan </a:t>
            </a:r>
            <a:r>
              <a:rPr lang="en-US" sz="1400" spc="-10" dirty="0" smtClean="0">
                <a:latin typeface="Century Gothic" pitchFamily="34" charset="0"/>
                <a:cs typeface="Gautami" pitchFamily="34" charset="0"/>
              </a:rPr>
              <a:t>p</a:t>
            </a:r>
            <a:r>
              <a:rPr lang="id-ID" sz="1400" spc="-10" dirty="0" smtClean="0">
                <a:latin typeface="Century Gothic" pitchFamily="34" charset="0"/>
                <a:cs typeface="Gautami" pitchFamily="34" charset="0"/>
              </a:rPr>
              <a:t>eralatan kepada petani terkait pemberian pompa air saat terjadi kemarau panjang</a:t>
            </a:r>
          </a:p>
          <a:p>
            <a:pPr marL="355600" lvl="0" indent="-355600" algn="just">
              <a:spcAft>
                <a:spcPts val="300"/>
              </a:spcAft>
              <a:buFont typeface="Wingdings 2" pitchFamily="18" charset="2"/>
              <a:buChar char=""/>
            </a:pPr>
            <a:r>
              <a:rPr lang="id-ID" sz="1400" dirty="0" smtClean="0">
                <a:latin typeface="Century Gothic" pitchFamily="34" charset="0"/>
              </a:rPr>
              <a:t>Melakukan </a:t>
            </a:r>
            <a:r>
              <a:rPr lang="en-US" sz="1400" dirty="0" smtClean="0">
                <a:latin typeface="Century Gothic" pitchFamily="34" charset="0"/>
              </a:rPr>
              <a:t>p</a:t>
            </a:r>
            <a:r>
              <a:rPr lang="id-ID" sz="1400" dirty="0" smtClean="0">
                <a:latin typeface="Century Gothic" pitchFamily="34" charset="0"/>
              </a:rPr>
              <a:t>enjajakan kerjasama sama antar daerah </a:t>
            </a:r>
            <a:r>
              <a:rPr lang="en-US" sz="1400" dirty="0" smtClean="0">
                <a:latin typeface="Century Gothic" pitchFamily="34" charset="0"/>
              </a:rPr>
              <a:t>(Kota </a:t>
            </a:r>
            <a:r>
              <a:rPr lang="en-US" sz="1400" dirty="0" err="1" smtClean="0">
                <a:latin typeface="Century Gothic" pitchFamily="34" charset="0"/>
              </a:rPr>
              <a:t>Batu</a:t>
            </a:r>
            <a:r>
              <a:rPr lang="en-US" sz="1400" dirty="0" smtClean="0">
                <a:latin typeface="Century Gothic" pitchFamily="34" charset="0"/>
              </a:rPr>
              <a:t>, Kota Pare-Pare </a:t>
            </a:r>
            <a:r>
              <a:rPr lang="en-US" sz="1400" dirty="0" err="1" smtClean="0">
                <a:latin typeface="Century Gothic" pitchFamily="34" charset="0"/>
              </a:rPr>
              <a:t>dan</a:t>
            </a:r>
            <a:r>
              <a:rPr lang="en-US" sz="1400" dirty="0" smtClean="0">
                <a:latin typeface="Century Gothic" pitchFamily="34" charset="0"/>
              </a:rPr>
              <a:t> Kota/</a:t>
            </a:r>
            <a:r>
              <a:rPr lang="en-US" sz="1400" dirty="0" err="1" smtClean="0">
                <a:latin typeface="Century Gothic" pitchFamily="34" charset="0"/>
              </a:rPr>
              <a:t>Kabupaten</a:t>
            </a:r>
            <a:r>
              <a:rPr lang="en-US" sz="1400" dirty="0" smtClean="0">
                <a:latin typeface="Century Gothic" pitchFamily="34" charset="0"/>
              </a:rPr>
              <a:t> </a:t>
            </a:r>
            <a:r>
              <a:rPr lang="en-US" sz="1400" dirty="0" err="1" smtClean="0">
                <a:latin typeface="Century Gothic" pitchFamily="34" charset="0"/>
              </a:rPr>
              <a:t>di</a:t>
            </a:r>
            <a:r>
              <a:rPr lang="en-US" sz="1400" dirty="0" smtClean="0">
                <a:latin typeface="Century Gothic" pitchFamily="34" charset="0"/>
              </a:rPr>
              <a:t> </a:t>
            </a:r>
            <a:r>
              <a:rPr lang="en-US" sz="1400" dirty="0" err="1" smtClean="0">
                <a:latin typeface="Century Gothic" pitchFamily="34" charset="0"/>
              </a:rPr>
              <a:t>Provinsi</a:t>
            </a:r>
            <a:r>
              <a:rPr lang="en-US" sz="1400" dirty="0" smtClean="0">
                <a:latin typeface="Century Gothic" pitchFamily="34" charset="0"/>
              </a:rPr>
              <a:t> Kalimantan </a:t>
            </a:r>
            <a:r>
              <a:rPr lang="en-US" sz="1400" dirty="0" err="1" smtClean="0">
                <a:latin typeface="Century Gothic" pitchFamily="34" charset="0"/>
              </a:rPr>
              <a:t>Timur</a:t>
            </a:r>
            <a:r>
              <a:rPr lang="en-US" sz="1400" dirty="0" smtClean="0">
                <a:latin typeface="Century Gothic" pitchFamily="34" charset="0"/>
              </a:rPr>
              <a:t>)</a:t>
            </a:r>
            <a:endParaRPr lang="id-ID" sz="1400" dirty="0" smtClean="0">
              <a:latin typeface="Century Gothic" pitchFamily="34" charset="0"/>
            </a:endParaRPr>
          </a:p>
          <a:p>
            <a:pPr marL="355600" lvl="0" indent="-355600" algn="just">
              <a:spcAft>
                <a:spcPts val="300"/>
              </a:spcAft>
              <a:buFont typeface="Wingdings 2" pitchFamily="18" charset="2"/>
              <a:buChar char=""/>
            </a:pPr>
            <a:r>
              <a:rPr lang="id-ID" sz="1400" dirty="0" smtClean="0">
                <a:latin typeface="Century Gothic" pitchFamily="34" charset="0"/>
              </a:rPr>
              <a:t>Mengeluarkan Surat Keputusan terkait BBM (saat BBM masih bersubsidi) </a:t>
            </a:r>
            <a:endParaRPr lang="id-ID" sz="1600" dirty="0" smtClean="0">
              <a:latin typeface="Century Gothic" pitchFamily="34" charset="0"/>
            </a:endParaRPr>
          </a:p>
          <a:p>
            <a:pPr algn="just"/>
            <a:endParaRPr lang="id-ID" sz="1600" dirty="0" smtClean="0">
              <a:latin typeface="Gatami"/>
            </a:endParaRPr>
          </a:p>
          <a:p>
            <a:pPr lvl="0" algn="just">
              <a:buFont typeface="Wingdings 2" pitchFamily="18" charset="2"/>
              <a:buChar char=""/>
            </a:pPr>
            <a:endParaRPr lang="id-ID" sz="1600" dirty="0" smtClean="0">
              <a:latin typeface="Gatami"/>
              <a:cs typeface="Gautam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5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C114-784D-44A3-A38A-DF8EC1C11BC7}" type="slidenum">
              <a:rPr lang="id-ID" smtClean="0">
                <a:solidFill>
                  <a:srgbClr val="464653"/>
                </a:solidFill>
              </a:rPr>
              <a:pPr/>
              <a:t>7</a:t>
            </a:fld>
            <a:endParaRPr lang="id-ID">
              <a:solidFill>
                <a:srgbClr val="46465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066800"/>
            <a:ext cx="8229600" cy="3657600"/>
          </a:xfrm>
        </p:spPr>
        <p:txBody>
          <a:bodyPr>
            <a:noAutofit/>
          </a:bodyPr>
          <a:lstStyle/>
          <a:p>
            <a:pPr marL="361950" indent="-361950">
              <a:buFont typeface="Wingdings" pitchFamily="2" charset="2"/>
              <a:buChar char="ü"/>
            </a:pPr>
            <a:r>
              <a:rPr lang="id-ID" sz="2000" b="1" dirty="0" smtClean="0">
                <a:latin typeface="Century Gothic" pitchFamily="34" charset="0"/>
              </a:rPr>
              <a:t>Penerbitan Surat Edaran </a:t>
            </a:r>
            <a:r>
              <a:rPr lang="id-ID" sz="2000" dirty="0" smtClean="0">
                <a:latin typeface="Century Gothic" pitchFamily="34" charset="0"/>
              </a:rPr>
              <a:t>Terkait Penggunaan Seragam</a:t>
            </a:r>
          </a:p>
          <a:p>
            <a:pPr marL="361950" indent="0">
              <a:buNone/>
            </a:pPr>
            <a:r>
              <a:rPr lang="id-ID" sz="2000" dirty="0" smtClean="0">
                <a:latin typeface="Century Gothic" pitchFamily="34" charset="0"/>
              </a:rPr>
              <a:t>Dimana siswa SD yang memasuki SMP selama 6 bulan  dapat menggunakan seragam SD dan begitu pula siswa SMP memasuki SMA selama 6 bulan  dapat menggunakan seragam SMP </a:t>
            </a:r>
          </a:p>
          <a:p>
            <a:pPr marL="361950" indent="-361950">
              <a:buFont typeface="Wingdings" pitchFamily="2" charset="2"/>
              <a:buChar char="ü"/>
            </a:pPr>
            <a:r>
              <a:rPr lang="id-ID" sz="2000" b="1" dirty="0" smtClean="0">
                <a:latin typeface="Century Gothic" pitchFamily="34" charset="0"/>
              </a:rPr>
              <a:t>Pemberian Dana Hibah</a:t>
            </a:r>
            <a:r>
              <a:rPr lang="id-ID" sz="2000" dirty="0" smtClean="0">
                <a:latin typeface="Century Gothic" pitchFamily="34" charset="0"/>
              </a:rPr>
              <a:t> kepada siswa-siswi sekolah swasta khususnya biaya uang masuk sekolah ke sekolah swasta dan Pemerintah kota  juga memberi bantuan sarana kelengkapan siswa dari keluarga miskin yang mencakup seragam, buku, sepatu, dll</a:t>
            </a:r>
            <a:endParaRPr lang="en-US" sz="2000" dirty="0" smtClean="0">
              <a:latin typeface="Century Gothic" pitchFamily="34" charset="0"/>
            </a:endParaRPr>
          </a:p>
          <a:p>
            <a:pPr marL="361950" indent="-361950">
              <a:buFont typeface="Wingdings" pitchFamily="2" charset="2"/>
              <a:buChar char="ü"/>
            </a:pPr>
            <a:r>
              <a:rPr lang="en-US" sz="2000" b="1" dirty="0" err="1" smtClean="0">
                <a:latin typeface="Century Gothic" pitchFamily="34" charset="0"/>
              </a:rPr>
              <a:t>Sekolah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err="1" smtClean="0">
                <a:latin typeface="Century Gothic" pitchFamily="34" charset="0"/>
              </a:rPr>
              <a:t>Peduli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err="1" smtClean="0">
                <a:latin typeface="Century Gothic" pitchFamily="34" charset="0"/>
              </a:rPr>
              <a:t>Inflasi</a:t>
            </a:r>
            <a:endParaRPr lang="id-ID" sz="2000" b="1" dirty="0">
              <a:latin typeface="Century Gothic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pPr algn="ctr"/>
            <a:r>
              <a:rPr lang="id-ID" sz="2000" b="1" dirty="0" smtClean="0"/>
              <a:t>Kebijakan dan Program Inovasi di Sektor pendidikan  </a:t>
            </a:r>
            <a:br>
              <a:rPr lang="id-ID" sz="2000" b="1" dirty="0" smtClean="0"/>
            </a:br>
            <a:r>
              <a:rPr lang="id-ID" sz="2000" b="1" dirty="0" smtClean="0"/>
              <a:t>terkait Pengendalian Inflasi</a:t>
            </a:r>
            <a:endParaRPr lang="id-ID" sz="2000" b="1" dirty="0"/>
          </a:p>
        </p:txBody>
      </p:sp>
    </p:spTree>
    <p:extLst>
      <p:ext uri="{BB962C8B-B14F-4D97-AF65-F5344CB8AC3E}">
        <p14:creationId xmlns="" xmlns:p14="http://schemas.microsoft.com/office/powerpoint/2010/main" val="35734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C114-784D-44A3-A38A-DF8EC1C11BC7}" type="slidenum">
              <a:rPr lang="id-ID" smtClean="0">
                <a:solidFill>
                  <a:srgbClr val="464653"/>
                </a:solidFill>
              </a:rPr>
              <a:pPr/>
              <a:t>8</a:t>
            </a:fld>
            <a:endParaRPr lang="id-ID">
              <a:solidFill>
                <a:srgbClr val="464653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28800"/>
            <a:ext cx="2895600" cy="32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3965" y="228600"/>
            <a:ext cx="393999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 algn="just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id-ID" sz="1600" dirty="0">
                <a:ea typeface="Segoe UI Symbol" pitchFamily="34" charset="0"/>
                <a:cs typeface="Arial" pitchFamily="34" charset="0"/>
              </a:rPr>
              <a:t>Komoditas bahan pangan khususnya komoditas cabai rawit </a:t>
            </a:r>
            <a:r>
              <a:rPr lang="en-US" sz="1600" dirty="0" err="1" smtClean="0">
                <a:ea typeface="Segoe UI Symbol" pitchFamily="34" charset="0"/>
                <a:cs typeface="Arial" pitchFamily="34" charset="0"/>
              </a:rPr>
              <a:t>masih</a:t>
            </a:r>
            <a:r>
              <a:rPr lang="en-US" sz="1600" dirty="0" smtClean="0">
                <a:ea typeface="Segoe UI Symbo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ea typeface="Segoe UI Symbol" pitchFamily="34" charset="0"/>
                <a:cs typeface="Arial" pitchFamily="34" charset="0"/>
              </a:rPr>
              <a:t>memiliki</a:t>
            </a:r>
            <a:r>
              <a:rPr lang="en-US" sz="1600" dirty="0" smtClean="0">
                <a:ea typeface="Segoe UI Symbol" pitchFamily="34" charset="0"/>
                <a:cs typeface="Arial" pitchFamily="34" charset="0"/>
              </a:rPr>
              <a:t> </a:t>
            </a:r>
            <a:r>
              <a:rPr lang="id-ID" sz="1600" dirty="0" smtClean="0">
                <a:ea typeface="Segoe UI Symbol" pitchFamily="34" charset="0"/>
                <a:cs typeface="Arial" pitchFamily="34" charset="0"/>
              </a:rPr>
              <a:t>andil </a:t>
            </a:r>
            <a:r>
              <a:rPr lang="id-ID" sz="1600" dirty="0">
                <a:ea typeface="Segoe UI Symbol" pitchFamily="34" charset="0"/>
                <a:cs typeface="Arial" pitchFamily="34" charset="0"/>
              </a:rPr>
              <a:t>terhadap tingginya tingkat inflasi dari sisi </a:t>
            </a:r>
            <a:r>
              <a:rPr lang="id-ID" sz="1600" i="1" dirty="0">
                <a:ea typeface="Segoe UI Symbol" pitchFamily="34" charset="0"/>
                <a:cs typeface="Arial" pitchFamily="34" charset="0"/>
              </a:rPr>
              <a:t>volatile food</a:t>
            </a:r>
            <a:r>
              <a:rPr lang="id-ID" sz="1600" dirty="0">
                <a:ea typeface="Segoe UI Symbol" pitchFamily="34" charset="0"/>
                <a:cs typeface="Arial" pitchFamily="34" charset="0"/>
              </a:rPr>
              <a:t>, karena masih besarnya ketergantungan pada pasokan dari luar daerah (pulau Jawa dan Sulawesi</a:t>
            </a:r>
            <a:r>
              <a:rPr lang="id-ID" sz="1600" dirty="0" smtClean="0">
                <a:ea typeface="Segoe UI Symbol" pitchFamily="34" charset="0"/>
                <a:cs typeface="Arial" pitchFamily="34" charset="0"/>
              </a:rPr>
              <a:t>).</a:t>
            </a:r>
          </a:p>
          <a:p>
            <a:pPr marL="287338" indent="-287338" algn="just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id-ID" sz="1600" dirty="0" smtClean="0">
                <a:ea typeface="Segoe UI Symbol" pitchFamily="34" charset="0"/>
                <a:cs typeface="Arial" pitchFamily="34" charset="0"/>
              </a:rPr>
              <a:t>Eksistensi </a:t>
            </a:r>
            <a:r>
              <a:rPr lang="id-ID" sz="1600" dirty="0">
                <a:ea typeface="Segoe UI Symbol" pitchFamily="34" charset="0"/>
                <a:cs typeface="Arial" pitchFamily="34" charset="0"/>
              </a:rPr>
              <a:t>sebagai kota industri perdagangan </a:t>
            </a:r>
            <a:r>
              <a:rPr lang="id-ID" sz="1600" dirty="0" smtClean="0">
                <a:ea typeface="Segoe UI Symbol" pitchFamily="34" charset="0"/>
                <a:cs typeface="Arial" pitchFamily="34" charset="0"/>
              </a:rPr>
              <a:t>telah </a:t>
            </a:r>
            <a:r>
              <a:rPr lang="id-ID" sz="1600" dirty="0">
                <a:ea typeface="Segoe UI Symbol" pitchFamily="34" charset="0"/>
                <a:cs typeface="Arial" pitchFamily="34" charset="0"/>
              </a:rPr>
              <a:t>mendorong tumbuhnya pusat perbelanjaan, pusat kuliner dan pertambahan jumlah penduduk. Kondisi ini berdampak pada peningkatan kebutuhan bahan pangan sehingga terjadi ketidakseimbangan antara </a:t>
            </a:r>
            <a:r>
              <a:rPr lang="id-ID" sz="1600" i="1" dirty="0">
                <a:ea typeface="Segoe UI Symbol" pitchFamily="34" charset="0"/>
                <a:cs typeface="Arial" pitchFamily="34" charset="0"/>
              </a:rPr>
              <a:t>supply </a:t>
            </a:r>
            <a:r>
              <a:rPr lang="id-ID" sz="1600" dirty="0">
                <a:ea typeface="Segoe UI Symbol" pitchFamily="34" charset="0"/>
                <a:cs typeface="Arial" pitchFamily="34" charset="0"/>
              </a:rPr>
              <a:t>and </a:t>
            </a:r>
            <a:r>
              <a:rPr lang="id-ID" sz="1600" i="1" dirty="0">
                <a:ea typeface="Segoe UI Symbol" pitchFamily="34" charset="0"/>
                <a:cs typeface="Arial" pitchFamily="34" charset="0"/>
              </a:rPr>
              <a:t>demand </a:t>
            </a:r>
            <a:r>
              <a:rPr lang="id-ID" sz="1600" dirty="0">
                <a:ea typeface="Segoe UI Symbol" pitchFamily="34" charset="0"/>
                <a:cs typeface="Arial" pitchFamily="34" charset="0"/>
              </a:rPr>
              <a:t>kebutuhan bahan </a:t>
            </a:r>
            <a:r>
              <a:rPr lang="id-ID" sz="1600" dirty="0" smtClean="0">
                <a:ea typeface="Segoe UI Symbol" pitchFamily="34" charset="0"/>
                <a:cs typeface="Arial" pitchFamily="34" charset="0"/>
              </a:rPr>
              <a:t>pangan</a:t>
            </a:r>
            <a:r>
              <a:rPr lang="en-US" sz="1600" dirty="0" smtClean="0">
                <a:ea typeface="Segoe UI Symbo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ea typeface="Segoe UI Symbol" pitchFamily="34" charset="0"/>
                <a:cs typeface="Arial" pitchFamily="34" charset="0"/>
              </a:rPr>
              <a:t>khususnya</a:t>
            </a:r>
            <a:r>
              <a:rPr lang="en-US" sz="1600" dirty="0" smtClean="0">
                <a:ea typeface="Segoe UI Symbo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ea typeface="Segoe UI Symbol" pitchFamily="34" charset="0"/>
                <a:cs typeface="Arial" pitchFamily="34" charset="0"/>
              </a:rPr>
              <a:t>cabai</a:t>
            </a:r>
            <a:r>
              <a:rPr lang="id-ID" sz="1600" dirty="0" smtClean="0">
                <a:ea typeface="Segoe UI Symbol" pitchFamily="34" charset="0"/>
                <a:cs typeface="Arial" pitchFamily="34" charset="0"/>
              </a:rPr>
              <a:t>.</a:t>
            </a:r>
            <a:endParaRPr lang="en-US" sz="1600" dirty="0" smtClean="0">
              <a:ea typeface="Segoe UI Symbol" pitchFamily="34" charset="0"/>
              <a:cs typeface="Arial" pitchFamily="34" charset="0"/>
            </a:endParaRPr>
          </a:p>
          <a:p>
            <a:pPr marL="287338" indent="-287338" algn="just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id-ID" sz="1600" spc="-20" dirty="0">
                <a:ea typeface="Segoe UI Symbol" pitchFamily="34" charset="0"/>
              </a:rPr>
              <a:t>Dalam data matrik Top 10 Komoditas Inflasi Balikpapan Tahun 201</a:t>
            </a:r>
            <a:r>
              <a:rPr lang="en-US" sz="1600" spc="-20" dirty="0">
                <a:ea typeface="Segoe UI Symbol" pitchFamily="34" charset="0"/>
              </a:rPr>
              <a:t>4</a:t>
            </a:r>
            <a:r>
              <a:rPr lang="id-ID" sz="1600" spc="-20" dirty="0">
                <a:ea typeface="Segoe UI Symbol" pitchFamily="34" charset="0"/>
              </a:rPr>
              <a:t> – 2015 (</a:t>
            </a:r>
            <a:r>
              <a:rPr lang="id-ID" sz="1600" i="1" spc="-20" dirty="0">
                <a:ea typeface="Segoe UI Symbol" pitchFamily="34" charset="0"/>
              </a:rPr>
              <a:t>Roadmap</a:t>
            </a:r>
            <a:r>
              <a:rPr lang="id-ID" sz="1600" spc="-20" dirty="0">
                <a:ea typeface="Segoe UI Symbol" pitchFamily="34" charset="0"/>
              </a:rPr>
              <a:t> Pengendalian Inflasi Kota Balikpapan) nampak bahwa cabe rawit masih menjadi salah satu komoditas penyumbang inflasi Kota Balikpapan. Meski bobotnya rendah, namun secara frekuensi cabai rawit masih muncul dalam Kuadran II. </a:t>
            </a:r>
            <a:endParaRPr lang="en-US" sz="1600" spc="-20" dirty="0">
              <a:ea typeface="Segoe UI Symbol" pitchFamily="34" charset="0"/>
            </a:endParaRPr>
          </a:p>
        </p:txBody>
      </p:sp>
      <p:pic>
        <p:nvPicPr>
          <p:cNvPr id="27" name="Picture 26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8600"/>
            <a:ext cx="4727131" cy="6349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745179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11151</TotalTime>
  <Words>1352</Words>
  <Application>Microsoft Office PowerPoint</Application>
  <PresentationFormat>On-screen Show (4:3)</PresentationFormat>
  <Paragraphs>178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Origin</vt:lpstr>
      <vt:lpstr>Slide 1</vt:lpstr>
      <vt:lpstr>Slide 2</vt:lpstr>
      <vt:lpstr> Latar belakang</vt:lpstr>
      <vt:lpstr>Slide 4</vt:lpstr>
      <vt:lpstr>Program unggulanTPID Kota Balikpapan</vt:lpstr>
      <vt:lpstr>Slide 6</vt:lpstr>
      <vt:lpstr>Kebijakan dan Program Inovasi di Sektor pendidikan   terkait Pengendalian Inflasi</vt:lpstr>
      <vt:lpstr>Slide 8</vt:lpstr>
      <vt:lpstr>Slide 9</vt:lpstr>
      <vt:lpstr>Slide 10</vt:lpstr>
      <vt:lpstr>Slide 11</vt:lpstr>
      <vt:lpstr>Slide 12</vt:lpstr>
      <vt:lpstr>BREAKTHROUGH INITIATIVES –  SEKOLAH PEDULI INFLASI KOTA BALIKPAPAN</vt:lpstr>
      <vt:lpstr>BREAKTHROUGH INITIATIVES –  SEKOLAH PEDULI INFLASI KOTA BALIKPAPAN</vt:lpstr>
      <vt:lpstr>BREAKTHROUGH INITIATIVES –  SEKOLAH PEDULI INFLASI KOTA BALIKPAPAN</vt:lpstr>
      <vt:lpstr>ISU STRATEGIS DAERAH KOTA BALIKPAPAN  </vt:lpstr>
      <vt:lpstr>Slide 17</vt:lpstr>
      <vt:lpstr>Slide 18</vt:lpstr>
    </vt:vector>
  </TitlesOfParts>
  <Company>Bank Indonesia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r_ariefiansyah</dc:creator>
  <cp:lastModifiedBy>PAVILIUN</cp:lastModifiedBy>
  <cp:revision>644</cp:revision>
  <cp:lastPrinted>2015-07-09T02:14:20Z</cp:lastPrinted>
  <dcterms:created xsi:type="dcterms:W3CDTF">2015-03-18T08:02:49Z</dcterms:created>
  <dcterms:modified xsi:type="dcterms:W3CDTF">2016-09-26T05:45:50Z</dcterms:modified>
</cp:coreProperties>
</file>