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8.xml" ContentType="application/vnd.openxmlformats-officedocument.presentationml.tags+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1.xml" ContentType="application/vnd.openxmlformats-officedocument.drawingml.diagram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ags/tag7.xml" ContentType="application/vnd.openxmlformats-officedocument.presentationml.tags+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ags/tag5.xml" ContentType="application/vnd.openxmlformats-officedocument.presentationml.tags+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9"/>
  </p:notesMasterIdLst>
  <p:sldIdLst>
    <p:sldId id="260" r:id="rId2"/>
    <p:sldId id="301" r:id="rId3"/>
    <p:sldId id="302" r:id="rId4"/>
    <p:sldId id="303" r:id="rId5"/>
    <p:sldId id="262" r:id="rId6"/>
    <p:sldId id="263" r:id="rId7"/>
    <p:sldId id="264" r:id="rId8"/>
    <p:sldId id="296" r:id="rId9"/>
    <p:sldId id="288" r:id="rId10"/>
    <p:sldId id="289" r:id="rId11"/>
    <p:sldId id="290" r:id="rId12"/>
    <p:sldId id="291" r:id="rId13"/>
    <p:sldId id="292" r:id="rId14"/>
    <p:sldId id="293" r:id="rId15"/>
    <p:sldId id="269" r:id="rId16"/>
    <p:sldId id="267" r:id="rId17"/>
    <p:sldId id="268" r:id="rId18"/>
    <p:sldId id="270" r:id="rId19"/>
    <p:sldId id="272" r:id="rId20"/>
    <p:sldId id="286" r:id="rId21"/>
    <p:sldId id="287" r:id="rId22"/>
    <p:sldId id="274" r:id="rId23"/>
    <p:sldId id="275" r:id="rId24"/>
    <p:sldId id="277" r:id="rId25"/>
    <p:sldId id="298" r:id="rId26"/>
    <p:sldId id="299" r:id="rId27"/>
    <p:sldId id="278" r:id="rId28"/>
    <p:sldId id="279" r:id="rId29"/>
    <p:sldId id="280" r:id="rId30"/>
    <p:sldId id="281" r:id="rId31"/>
    <p:sldId id="282" r:id="rId32"/>
    <p:sldId id="283" r:id="rId33"/>
    <p:sldId id="284" r:id="rId34"/>
    <p:sldId id="294" r:id="rId35"/>
    <p:sldId id="295" r:id="rId36"/>
    <p:sldId id="285" r:id="rId37"/>
    <p:sldId id="297"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906" autoAdjust="0"/>
    <p:restoredTop sz="82918" autoAdjust="0"/>
  </p:normalViewPr>
  <p:slideViewPr>
    <p:cSldViewPr snapToGrid="0" snapToObjects="1">
      <p:cViewPr varScale="1">
        <p:scale>
          <a:sx n="45" d="100"/>
          <a:sy n="45" d="100"/>
        </p:scale>
        <p:origin x="-1320" y="-96"/>
      </p:cViewPr>
      <p:guideLst>
        <p:guide orient="horz" pos="2160"/>
        <p:guide pos="2880"/>
      </p:guideLst>
    </p:cSldViewPr>
  </p:slideViewPr>
  <p:outlineViewPr>
    <p:cViewPr>
      <p:scale>
        <a:sx n="33" d="100"/>
        <a:sy n="33" d="100"/>
      </p:scale>
      <p:origin x="0" y="64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E6ADA1-86A1-406A-B76C-35FA624B6721}" type="doc">
      <dgm:prSet loTypeId="urn:microsoft.com/office/officeart/2005/8/layout/arrow2" loCatId="process" qsTypeId="urn:microsoft.com/office/officeart/2005/8/quickstyle/3d3" qsCatId="3D" csTypeId="urn:microsoft.com/office/officeart/2005/8/colors/accent1_1" csCatId="accent1" phldr="0"/>
      <dgm:spPr/>
    </dgm:pt>
    <dgm:pt modelId="{7C946DDF-CADC-4931-B035-E79307136B07}">
      <dgm:prSet phldrT="[Text]" phldr="1"/>
      <dgm:spPr/>
      <dgm:t>
        <a:bodyPr/>
        <a:lstStyle/>
        <a:p>
          <a:endParaRPr lang="id-ID"/>
        </a:p>
      </dgm:t>
    </dgm:pt>
    <dgm:pt modelId="{8FFF3F2D-A2D0-456A-B803-6EACD1650C33}" type="parTrans" cxnId="{66DED212-3918-4D44-903F-CC3F23BD377A}">
      <dgm:prSet/>
      <dgm:spPr/>
      <dgm:t>
        <a:bodyPr/>
        <a:lstStyle/>
        <a:p>
          <a:endParaRPr lang="id-ID"/>
        </a:p>
      </dgm:t>
    </dgm:pt>
    <dgm:pt modelId="{9E5152A3-78C2-4F19-9179-83AD2DEF61F5}" type="sibTrans" cxnId="{66DED212-3918-4D44-903F-CC3F23BD377A}">
      <dgm:prSet/>
      <dgm:spPr/>
      <dgm:t>
        <a:bodyPr/>
        <a:lstStyle/>
        <a:p>
          <a:endParaRPr lang="id-ID"/>
        </a:p>
      </dgm:t>
    </dgm:pt>
    <dgm:pt modelId="{E11AB5B6-6D37-44B5-B564-7DCBE86C7EA5}">
      <dgm:prSet phldrT="[Text]" phldr="1"/>
      <dgm:spPr/>
      <dgm:t>
        <a:bodyPr/>
        <a:lstStyle/>
        <a:p>
          <a:endParaRPr lang="id-ID"/>
        </a:p>
      </dgm:t>
    </dgm:pt>
    <dgm:pt modelId="{324ABFC2-8D3B-4B37-AA50-9E2D88E5379F}" type="parTrans" cxnId="{8DB82C2A-9A61-41F4-A27D-8C8F880C4120}">
      <dgm:prSet/>
      <dgm:spPr/>
      <dgm:t>
        <a:bodyPr/>
        <a:lstStyle/>
        <a:p>
          <a:endParaRPr lang="id-ID"/>
        </a:p>
      </dgm:t>
    </dgm:pt>
    <dgm:pt modelId="{BC849FD3-E83E-43BD-9DA5-CDB8BA8CA66F}" type="sibTrans" cxnId="{8DB82C2A-9A61-41F4-A27D-8C8F880C4120}">
      <dgm:prSet/>
      <dgm:spPr/>
      <dgm:t>
        <a:bodyPr/>
        <a:lstStyle/>
        <a:p>
          <a:endParaRPr lang="id-ID"/>
        </a:p>
      </dgm:t>
    </dgm:pt>
    <dgm:pt modelId="{B616B444-1E79-4DD9-9BC1-A233C2E04314}">
      <dgm:prSet phldrT="[Text]" phldr="1"/>
      <dgm:spPr/>
      <dgm:t>
        <a:bodyPr/>
        <a:lstStyle/>
        <a:p>
          <a:endParaRPr lang="id-ID" dirty="0"/>
        </a:p>
      </dgm:t>
    </dgm:pt>
    <dgm:pt modelId="{B06004F7-BB9A-4DD0-9ABA-BBCB2943E18C}" type="parTrans" cxnId="{56A00EA7-7939-45C6-B8EA-67585613F728}">
      <dgm:prSet/>
      <dgm:spPr/>
      <dgm:t>
        <a:bodyPr/>
        <a:lstStyle/>
        <a:p>
          <a:endParaRPr lang="id-ID"/>
        </a:p>
      </dgm:t>
    </dgm:pt>
    <dgm:pt modelId="{C0AB1392-2AA1-4285-A1B2-8EC88800683E}" type="sibTrans" cxnId="{56A00EA7-7939-45C6-B8EA-67585613F728}">
      <dgm:prSet/>
      <dgm:spPr/>
      <dgm:t>
        <a:bodyPr/>
        <a:lstStyle/>
        <a:p>
          <a:endParaRPr lang="id-ID"/>
        </a:p>
      </dgm:t>
    </dgm:pt>
    <dgm:pt modelId="{AF2DE9E8-BA28-4F5C-BAEC-4E9A0A29ED5E}" type="pres">
      <dgm:prSet presAssocID="{5CE6ADA1-86A1-406A-B76C-35FA624B6721}" presName="arrowDiagram" presStyleCnt="0">
        <dgm:presLayoutVars>
          <dgm:chMax val="5"/>
          <dgm:dir/>
          <dgm:resizeHandles val="exact"/>
        </dgm:presLayoutVars>
      </dgm:prSet>
      <dgm:spPr/>
    </dgm:pt>
    <dgm:pt modelId="{4F839EC1-91BC-4CA9-BE7D-BC32D84C7AA7}" type="pres">
      <dgm:prSet presAssocID="{5CE6ADA1-86A1-406A-B76C-35FA624B6721}" presName="arrow" presStyleLbl="bgShp" presStyleIdx="0" presStyleCnt="1"/>
      <dgm:spPr/>
    </dgm:pt>
    <dgm:pt modelId="{65363108-3C42-4CEF-BEEA-34F98A2C83F7}" type="pres">
      <dgm:prSet presAssocID="{5CE6ADA1-86A1-406A-B76C-35FA624B6721}" presName="arrowDiagram3" presStyleCnt="0"/>
      <dgm:spPr/>
    </dgm:pt>
    <dgm:pt modelId="{82FDBEFE-FE4C-430C-871D-93FB12112066}" type="pres">
      <dgm:prSet presAssocID="{7C946DDF-CADC-4931-B035-E79307136B07}" presName="bullet3a" presStyleLbl="node1" presStyleIdx="0" presStyleCnt="3"/>
      <dgm:spPr/>
    </dgm:pt>
    <dgm:pt modelId="{0A2F9C07-70B9-48C9-B999-69487A231429}" type="pres">
      <dgm:prSet presAssocID="{7C946DDF-CADC-4931-B035-E79307136B07}" presName="textBox3a" presStyleLbl="revTx" presStyleIdx="0" presStyleCnt="3">
        <dgm:presLayoutVars>
          <dgm:bulletEnabled val="1"/>
        </dgm:presLayoutVars>
      </dgm:prSet>
      <dgm:spPr/>
      <dgm:t>
        <a:bodyPr/>
        <a:lstStyle/>
        <a:p>
          <a:endParaRPr lang="en-US"/>
        </a:p>
      </dgm:t>
    </dgm:pt>
    <dgm:pt modelId="{9A3C962B-00C4-487D-A5F7-8D17E2CFA01A}" type="pres">
      <dgm:prSet presAssocID="{E11AB5B6-6D37-44B5-B564-7DCBE86C7EA5}" presName="bullet3b" presStyleLbl="node1" presStyleIdx="1" presStyleCnt="3"/>
      <dgm:spPr/>
    </dgm:pt>
    <dgm:pt modelId="{3EEBCE02-6D90-4FAE-B021-7AB868F6163C}" type="pres">
      <dgm:prSet presAssocID="{E11AB5B6-6D37-44B5-B564-7DCBE86C7EA5}" presName="textBox3b" presStyleLbl="revTx" presStyleIdx="1" presStyleCnt="3">
        <dgm:presLayoutVars>
          <dgm:bulletEnabled val="1"/>
        </dgm:presLayoutVars>
      </dgm:prSet>
      <dgm:spPr/>
      <dgm:t>
        <a:bodyPr/>
        <a:lstStyle/>
        <a:p>
          <a:endParaRPr lang="en-US"/>
        </a:p>
      </dgm:t>
    </dgm:pt>
    <dgm:pt modelId="{5307F00E-E0AB-44EF-8154-C4D07C06C82F}" type="pres">
      <dgm:prSet presAssocID="{B616B444-1E79-4DD9-9BC1-A233C2E04314}" presName="bullet3c" presStyleLbl="node1" presStyleIdx="2" presStyleCnt="3"/>
      <dgm:spPr/>
    </dgm:pt>
    <dgm:pt modelId="{C7E579AC-34E4-4EC9-A41E-436B43DB2F42}" type="pres">
      <dgm:prSet presAssocID="{B616B444-1E79-4DD9-9BC1-A233C2E04314}" presName="textBox3c" presStyleLbl="revTx" presStyleIdx="2" presStyleCnt="3">
        <dgm:presLayoutVars>
          <dgm:bulletEnabled val="1"/>
        </dgm:presLayoutVars>
      </dgm:prSet>
      <dgm:spPr/>
      <dgm:t>
        <a:bodyPr/>
        <a:lstStyle/>
        <a:p>
          <a:endParaRPr lang="en-US"/>
        </a:p>
      </dgm:t>
    </dgm:pt>
  </dgm:ptLst>
  <dgm:cxnLst>
    <dgm:cxn modelId="{8DB82C2A-9A61-41F4-A27D-8C8F880C4120}" srcId="{5CE6ADA1-86A1-406A-B76C-35FA624B6721}" destId="{E11AB5B6-6D37-44B5-B564-7DCBE86C7EA5}" srcOrd="1" destOrd="0" parTransId="{324ABFC2-8D3B-4B37-AA50-9E2D88E5379F}" sibTransId="{BC849FD3-E83E-43BD-9DA5-CDB8BA8CA66F}"/>
    <dgm:cxn modelId="{0DE57EA7-82A6-4C33-AB16-5C2471CDC06F}" type="presOf" srcId="{B616B444-1E79-4DD9-9BC1-A233C2E04314}" destId="{C7E579AC-34E4-4EC9-A41E-436B43DB2F42}" srcOrd="0" destOrd="0" presId="urn:microsoft.com/office/officeart/2005/8/layout/arrow2"/>
    <dgm:cxn modelId="{CE4EB622-5B08-45DC-BA55-D1129953655B}" type="presOf" srcId="{7C946DDF-CADC-4931-B035-E79307136B07}" destId="{0A2F9C07-70B9-48C9-B999-69487A231429}" srcOrd="0" destOrd="0" presId="urn:microsoft.com/office/officeart/2005/8/layout/arrow2"/>
    <dgm:cxn modelId="{56A00EA7-7939-45C6-B8EA-67585613F728}" srcId="{5CE6ADA1-86A1-406A-B76C-35FA624B6721}" destId="{B616B444-1E79-4DD9-9BC1-A233C2E04314}" srcOrd="2" destOrd="0" parTransId="{B06004F7-BB9A-4DD0-9ABA-BBCB2943E18C}" sibTransId="{C0AB1392-2AA1-4285-A1B2-8EC88800683E}"/>
    <dgm:cxn modelId="{F4240D7E-AF78-49E1-A359-EC736175D518}" type="presOf" srcId="{5CE6ADA1-86A1-406A-B76C-35FA624B6721}" destId="{AF2DE9E8-BA28-4F5C-BAEC-4E9A0A29ED5E}" srcOrd="0" destOrd="0" presId="urn:microsoft.com/office/officeart/2005/8/layout/arrow2"/>
    <dgm:cxn modelId="{66DED212-3918-4D44-903F-CC3F23BD377A}" srcId="{5CE6ADA1-86A1-406A-B76C-35FA624B6721}" destId="{7C946DDF-CADC-4931-B035-E79307136B07}" srcOrd="0" destOrd="0" parTransId="{8FFF3F2D-A2D0-456A-B803-6EACD1650C33}" sibTransId="{9E5152A3-78C2-4F19-9179-83AD2DEF61F5}"/>
    <dgm:cxn modelId="{2670B7F4-C38E-40CA-BA16-59F125800548}" type="presOf" srcId="{E11AB5B6-6D37-44B5-B564-7DCBE86C7EA5}" destId="{3EEBCE02-6D90-4FAE-B021-7AB868F6163C}" srcOrd="0" destOrd="0" presId="urn:microsoft.com/office/officeart/2005/8/layout/arrow2"/>
    <dgm:cxn modelId="{192F8FEF-699B-4A7B-9D6E-A54AB870004F}" type="presParOf" srcId="{AF2DE9E8-BA28-4F5C-BAEC-4E9A0A29ED5E}" destId="{4F839EC1-91BC-4CA9-BE7D-BC32D84C7AA7}" srcOrd="0" destOrd="0" presId="urn:microsoft.com/office/officeart/2005/8/layout/arrow2"/>
    <dgm:cxn modelId="{20E8ECA6-F3D7-4CEE-85AC-8CF055D333E3}" type="presParOf" srcId="{AF2DE9E8-BA28-4F5C-BAEC-4E9A0A29ED5E}" destId="{65363108-3C42-4CEF-BEEA-34F98A2C83F7}" srcOrd="1" destOrd="0" presId="urn:microsoft.com/office/officeart/2005/8/layout/arrow2"/>
    <dgm:cxn modelId="{D4742F1F-23D9-409C-8039-7BC7E3E2930A}" type="presParOf" srcId="{65363108-3C42-4CEF-BEEA-34F98A2C83F7}" destId="{82FDBEFE-FE4C-430C-871D-93FB12112066}" srcOrd="0" destOrd="0" presId="urn:microsoft.com/office/officeart/2005/8/layout/arrow2"/>
    <dgm:cxn modelId="{9756913F-356F-4ECA-8DC3-9AC522730543}" type="presParOf" srcId="{65363108-3C42-4CEF-BEEA-34F98A2C83F7}" destId="{0A2F9C07-70B9-48C9-B999-69487A231429}" srcOrd="1" destOrd="0" presId="urn:microsoft.com/office/officeart/2005/8/layout/arrow2"/>
    <dgm:cxn modelId="{7B609520-92D3-4F92-B2FA-27FA467C3FB5}" type="presParOf" srcId="{65363108-3C42-4CEF-BEEA-34F98A2C83F7}" destId="{9A3C962B-00C4-487D-A5F7-8D17E2CFA01A}" srcOrd="2" destOrd="0" presId="urn:microsoft.com/office/officeart/2005/8/layout/arrow2"/>
    <dgm:cxn modelId="{17AE65AB-421F-494C-ABE6-E78DC6238D2F}" type="presParOf" srcId="{65363108-3C42-4CEF-BEEA-34F98A2C83F7}" destId="{3EEBCE02-6D90-4FAE-B021-7AB868F6163C}" srcOrd="3" destOrd="0" presId="urn:microsoft.com/office/officeart/2005/8/layout/arrow2"/>
    <dgm:cxn modelId="{92EED23B-89BD-42F4-8632-03BEE49D2A59}" type="presParOf" srcId="{65363108-3C42-4CEF-BEEA-34F98A2C83F7}" destId="{5307F00E-E0AB-44EF-8154-C4D07C06C82F}" srcOrd="4" destOrd="0" presId="urn:microsoft.com/office/officeart/2005/8/layout/arrow2"/>
    <dgm:cxn modelId="{EB68001B-CF6E-42B0-B8FF-1D5135280C95}" type="presParOf" srcId="{65363108-3C42-4CEF-BEEA-34F98A2C83F7}" destId="{C7E579AC-34E4-4EC9-A41E-436B43DB2F42}" srcOrd="5" destOrd="0" presId="urn:microsoft.com/office/officeart/2005/8/layout/arrow2"/>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39EC1-91BC-4CA9-BE7D-BC32D84C7AA7}">
      <dsp:nvSpPr>
        <dsp:cNvPr id="0" name=""/>
        <dsp:cNvSpPr/>
      </dsp:nvSpPr>
      <dsp:spPr>
        <a:xfrm>
          <a:off x="0" y="1182960"/>
          <a:ext cx="2716924" cy="1698078"/>
        </a:xfrm>
        <a:prstGeom prst="swooshArrow">
          <a:avLst>
            <a:gd name="adj1" fmla="val 25000"/>
            <a:gd name="adj2" fmla="val 25000"/>
          </a:avLst>
        </a:prstGeom>
        <a:solidFill>
          <a:schemeClr val="accent1">
            <a:tint val="4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82FDBEFE-FE4C-430C-871D-93FB12112066}">
      <dsp:nvSpPr>
        <dsp:cNvPr id="0" name=""/>
        <dsp:cNvSpPr/>
      </dsp:nvSpPr>
      <dsp:spPr>
        <a:xfrm>
          <a:off x="345049" y="2354974"/>
          <a:ext cx="70640" cy="70640"/>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0A2F9C07-70B9-48C9-B999-69487A231429}">
      <dsp:nvSpPr>
        <dsp:cNvPr id="0" name=""/>
        <dsp:cNvSpPr/>
      </dsp:nvSpPr>
      <dsp:spPr>
        <a:xfrm>
          <a:off x="380369" y="2390294"/>
          <a:ext cx="633043" cy="490744"/>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37431" tIns="0" rIns="0" bIns="0" numCol="1" spcCol="1270" anchor="t" anchorCtr="0">
          <a:noAutofit/>
        </a:bodyPr>
        <a:lstStyle/>
        <a:p>
          <a:pPr lvl="0" algn="l" defTabSz="889000">
            <a:lnSpc>
              <a:spcPct val="90000"/>
            </a:lnSpc>
            <a:spcBef>
              <a:spcPct val="0"/>
            </a:spcBef>
            <a:spcAft>
              <a:spcPct val="35000"/>
            </a:spcAft>
          </a:pPr>
          <a:endParaRPr lang="id-ID" sz="2000" kern="1200"/>
        </a:p>
      </dsp:txBody>
      <dsp:txXfrm>
        <a:off x="380369" y="2390294"/>
        <a:ext cx="633043" cy="490744"/>
      </dsp:txXfrm>
    </dsp:sp>
    <dsp:sp modelId="{9A3C962B-00C4-487D-A5F7-8D17E2CFA01A}">
      <dsp:nvSpPr>
        <dsp:cNvPr id="0" name=""/>
        <dsp:cNvSpPr/>
      </dsp:nvSpPr>
      <dsp:spPr>
        <a:xfrm>
          <a:off x="968583" y="1893436"/>
          <a:ext cx="127695" cy="127695"/>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EEBCE02-6D90-4FAE-B021-7AB868F6163C}">
      <dsp:nvSpPr>
        <dsp:cNvPr id="0" name=""/>
        <dsp:cNvSpPr/>
      </dsp:nvSpPr>
      <dsp:spPr>
        <a:xfrm>
          <a:off x="1032431" y="1957284"/>
          <a:ext cx="652062" cy="923754"/>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67663" tIns="0" rIns="0" bIns="0" numCol="1" spcCol="1270" anchor="t" anchorCtr="0">
          <a:noAutofit/>
        </a:bodyPr>
        <a:lstStyle/>
        <a:p>
          <a:pPr lvl="0" algn="l" defTabSz="889000">
            <a:lnSpc>
              <a:spcPct val="90000"/>
            </a:lnSpc>
            <a:spcBef>
              <a:spcPct val="0"/>
            </a:spcBef>
            <a:spcAft>
              <a:spcPct val="35000"/>
            </a:spcAft>
          </a:pPr>
          <a:endParaRPr lang="id-ID" sz="2000" kern="1200"/>
        </a:p>
      </dsp:txBody>
      <dsp:txXfrm>
        <a:off x="1032431" y="1957284"/>
        <a:ext cx="652062" cy="923754"/>
      </dsp:txXfrm>
    </dsp:sp>
    <dsp:sp modelId="{5307F00E-E0AB-44EF-8154-C4D07C06C82F}">
      <dsp:nvSpPr>
        <dsp:cNvPr id="0" name=""/>
        <dsp:cNvSpPr/>
      </dsp:nvSpPr>
      <dsp:spPr>
        <a:xfrm>
          <a:off x="1718455" y="1612574"/>
          <a:ext cx="176600" cy="176600"/>
        </a:xfrm>
        <a:prstGeom prst="ellipse">
          <a:avLst/>
        </a:prstGeom>
        <a:solidFill>
          <a:schemeClr val="l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7E579AC-34E4-4EC9-A41E-436B43DB2F42}">
      <dsp:nvSpPr>
        <dsp:cNvPr id="0" name=""/>
        <dsp:cNvSpPr/>
      </dsp:nvSpPr>
      <dsp:spPr>
        <a:xfrm>
          <a:off x="1806755" y="1700874"/>
          <a:ext cx="652062" cy="1180164"/>
        </a:xfrm>
        <a:prstGeom prst="rect">
          <a:avLst/>
        </a:prstGeom>
        <a:noFill/>
        <a:ln w="9525"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93577" tIns="0" rIns="0" bIns="0" numCol="1" spcCol="1270" anchor="t" anchorCtr="0">
          <a:noAutofit/>
        </a:bodyPr>
        <a:lstStyle/>
        <a:p>
          <a:pPr lvl="0" algn="l" defTabSz="844550">
            <a:lnSpc>
              <a:spcPct val="90000"/>
            </a:lnSpc>
            <a:spcBef>
              <a:spcPct val="0"/>
            </a:spcBef>
            <a:spcAft>
              <a:spcPct val="35000"/>
            </a:spcAft>
          </a:pPr>
          <a:endParaRPr lang="id-ID" sz="1900" kern="1200" dirty="0"/>
        </a:p>
      </dsp:txBody>
      <dsp:txXfrm>
        <a:off x="1806755" y="1700874"/>
        <a:ext cx="652062" cy="1180164"/>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78B7DA-3D59-4C47-934E-3CBB2490DDCC}" type="datetimeFigureOut">
              <a:rPr lang="en-US" smtClean="0"/>
              <a:pPr/>
              <a:t>9/26/2016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D00AB62-03EC-9C41-947F-055E07B0ABFD}" type="slidenum">
              <a:rPr lang="en-US" smtClean="0"/>
              <a:pPr/>
              <a:t>‹#›</a:t>
            </a:fld>
            <a:endParaRPr lang="en-US"/>
          </a:p>
        </p:txBody>
      </p:sp>
    </p:spTree>
    <p:extLst>
      <p:ext uri="{BB962C8B-B14F-4D97-AF65-F5344CB8AC3E}">
        <p14:creationId xmlns:p14="http://schemas.microsoft.com/office/powerpoint/2010/main" xmlns="" val="23821131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8900" y="-38100"/>
            <a:ext cx="8420100" cy="10782300"/>
          </a:xfrm>
        </p:spPr>
        <p:txBody>
          <a:bodyPr/>
          <a:lstStyle/>
          <a:p>
            <a:endParaRPr lang="en-US" dirty="0"/>
          </a:p>
        </p:txBody>
      </p:sp>
      <p:sp>
        <p:nvSpPr>
          <p:cNvPr id="4" name="Slide Number Placeholder 3"/>
          <p:cNvSpPr>
            <a:spLocks noGrp="1"/>
          </p:cNvSpPr>
          <p:nvPr>
            <p:ph type="sldNum" sz="quarter" idx="10"/>
          </p:nvPr>
        </p:nvSpPr>
        <p:spPr/>
        <p:txBody>
          <a:bodyPr/>
          <a:lstStyle/>
          <a:p>
            <a:fld id="{5D00AB62-03EC-9C41-947F-055E07B0ABFD}" type="slidenum">
              <a:rPr lang="en-US" smtClean="0"/>
              <a:pPr/>
              <a:t>1</a:t>
            </a:fld>
            <a:endParaRPr lang="en-US"/>
          </a:p>
        </p:txBody>
      </p:sp>
    </p:spTree>
    <p:extLst>
      <p:ext uri="{BB962C8B-B14F-4D97-AF65-F5344CB8AC3E}">
        <p14:creationId xmlns:p14="http://schemas.microsoft.com/office/powerpoint/2010/main" xmlns="" val="226784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8900" y="-38100"/>
            <a:ext cx="8420100" cy="10782300"/>
          </a:xfrm>
        </p:spPr>
        <p:txBody>
          <a:bodyPr/>
          <a:lstStyle/>
          <a:p>
            <a:endParaRPr lang="en-US" dirty="0"/>
          </a:p>
        </p:txBody>
      </p:sp>
      <p:sp>
        <p:nvSpPr>
          <p:cNvPr id="4" name="Slide Number Placeholder 3"/>
          <p:cNvSpPr>
            <a:spLocks noGrp="1"/>
          </p:cNvSpPr>
          <p:nvPr>
            <p:ph type="sldNum" sz="quarter" idx="10"/>
          </p:nvPr>
        </p:nvSpPr>
        <p:spPr/>
        <p:txBody>
          <a:bodyPr/>
          <a:lstStyle/>
          <a:p>
            <a:fld id="{5D00AB62-03EC-9C41-947F-055E07B0ABFD}" type="slidenum">
              <a:rPr lang="en-US" smtClean="0"/>
              <a:pPr/>
              <a:t>3</a:t>
            </a:fld>
            <a:endParaRPr lang="en-US"/>
          </a:p>
        </p:txBody>
      </p:sp>
    </p:spTree>
    <p:extLst>
      <p:ext uri="{BB962C8B-B14F-4D97-AF65-F5344CB8AC3E}">
        <p14:creationId xmlns="" xmlns:p14="http://schemas.microsoft.com/office/powerpoint/2010/main" val="1921768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8900" y="-38100"/>
            <a:ext cx="8420100" cy="17945100"/>
          </a:xfrm>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D00AB62-03EC-9C41-947F-055E07B0ABFD}" type="slidenum">
              <a:rPr lang="en-US" smtClean="0"/>
              <a:pPr/>
              <a:t>10</a:t>
            </a:fld>
            <a:endParaRPr lang="en-US"/>
          </a:p>
        </p:txBody>
      </p:sp>
    </p:spTree>
    <p:extLst>
      <p:ext uri="{BB962C8B-B14F-4D97-AF65-F5344CB8AC3E}">
        <p14:creationId xmlns:p14="http://schemas.microsoft.com/office/powerpoint/2010/main" xmlns="" val="1462316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8900" y="-38100"/>
            <a:ext cx="8420100" cy="14363700"/>
          </a:xfrm>
        </p:spPr>
        <p:txBody>
          <a:bodyPr/>
          <a:lstStyle/>
          <a:p>
            <a:r>
              <a:rPr lang="en-US" dirty="0" smtClean="0"/>
              <a:t>Some</a:t>
            </a:r>
            <a:r>
              <a:rPr lang="en-US" baseline="0" dirty="0" smtClean="0"/>
              <a:t> of our client, also request us to develop an android and web application, so by using the same platform, and the same community, people who has smartphone also can interact with people that using SMS application.</a:t>
            </a:r>
          </a:p>
          <a:p>
            <a:r>
              <a:rPr lang="en-US" baseline="0" dirty="0" smtClean="0"/>
              <a:t>And on the smartphoen, the content becoming richer, other than the same feature as the SMS application, people can see weather information, price information, even online store.</a:t>
            </a:r>
          </a:p>
        </p:txBody>
      </p:sp>
      <p:sp>
        <p:nvSpPr>
          <p:cNvPr id="4" name="Slide Number Placeholder 3"/>
          <p:cNvSpPr>
            <a:spLocks noGrp="1"/>
          </p:cNvSpPr>
          <p:nvPr>
            <p:ph type="sldNum" sz="quarter" idx="10"/>
          </p:nvPr>
        </p:nvSpPr>
        <p:spPr/>
        <p:txBody>
          <a:bodyPr/>
          <a:lstStyle/>
          <a:p>
            <a:fld id="{5D00AB62-03EC-9C41-947F-055E07B0ABFD}" type="slidenum">
              <a:rPr lang="en-US" smtClean="0"/>
              <a:pPr/>
              <a:t>12</a:t>
            </a:fld>
            <a:endParaRPr lang="en-US"/>
          </a:p>
        </p:txBody>
      </p:sp>
    </p:spTree>
    <p:extLst>
      <p:ext uri="{BB962C8B-B14F-4D97-AF65-F5344CB8AC3E}">
        <p14:creationId xmlns:p14="http://schemas.microsoft.com/office/powerpoint/2010/main" xmlns="" val="3931977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E83CA1-1F15-9144-98C6-A17DF33DDFC5}" type="slidenum">
              <a:rPr lang="en-US" smtClean="0"/>
              <a:pPr/>
              <a:t>31</a:t>
            </a:fld>
            <a:endParaRPr lang="en-US"/>
          </a:p>
        </p:txBody>
      </p:sp>
    </p:spTree>
    <p:extLst>
      <p:ext uri="{BB962C8B-B14F-4D97-AF65-F5344CB8AC3E}">
        <p14:creationId xmlns:p14="http://schemas.microsoft.com/office/powerpoint/2010/main" xmlns="" val="1587783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8900" y="-38100"/>
            <a:ext cx="8420100" cy="10782300"/>
          </a:xfrm>
        </p:spPr>
        <p:txBody>
          <a:bodyPr/>
          <a:lstStyle/>
          <a:p>
            <a:r>
              <a:rPr lang="en-US" dirty="0" smtClean="0"/>
              <a:t>We</a:t>
            </a:r>
            <a:r>
              <a:rPr lang="en-US" baseline="0" dirty="0" smtClean="0"/>
              <a:t> have a strong network in the universities and ministry of agriculture on their expert community, to answer questions from people in the rural area.</a:t>
            </a:r>
          </a:p>
          <a:p>
            <a:r>
              <a:rPr lang="en-US" baseline="0" dirty="0" smtClean="0"/>
              <a:t>Also with the top 3 MNOs so the SMS application can work with a very easy user experience, so the end-user can use it as easy as they use twitter or </a:t>
            </a:r>
            <a:r>
              <a:rPr lang="en-US" baseline="0" dirty="0" err="1" smtClean="0"/>
              <a:t>facebook</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D00AB62-03EC-9C41-947F-055E07B0ABFD}" type="slidenum">
              <a:rPr lang="en-US" smtClean="0"/>
              <a:pPr/>
              <a:t>35</a:t>
            </a:fld>
            <a:endParaRPr lang="en-US"/>
          </a:p>
        </p:txBody>
      </p:sp>
    </p:spTree>
    <p:extLst>
      <p:ext uri="{BB962C8B-B14F-4D97-AF65-F5344CB8AC3E}">
        <p14:creationId xmlns:p14="http://schemas.microsoft.com/office/powerpoint/2010/main" xmlns="" val="19217684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86292" y="955087"/>
            <a:ext cx="5200507" cy="1470025"/>
          </a:xfrm>
        </p:spPr>
        <p:txBody>
          <a:bodyPr/>
          <a:lstStyle>
            <a:lvl1pPr algn="l">
              <a:defRPr sz="3200">
                <a:solidFill>
                  <a:srgbClr val="015B7E"/>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734427" y="4809309"/>
            <a:ext cx="7723773" cy="1273175"/>
          </a:xfrm>
        </p:spPr>
        <p:txBody>
          <a:bodyPr>
            <a:normAutofit/>
          </a:bodyPr>
          <a:lstStyle>
            <a:lvl1pPr marL="0" indent="0" algn="r">
              <a:buNone/>
              <a:defRPr sz="2400">
                <a:solidFill>
                  <a:srgbClr val="8F9E2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1" name="Picture 3"/>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984393" y="722871"/>
            <a:ext cx="2501899" cy="223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round/>
                <a:headEnd/>
                <a:tailEnd/>
              </a14:hiddenLine>
            </a:ext>
          </a:extLst>
        </p:spPr>
      </p:pic>
      <p:sp>
        <p:nvSpPr>
          <p:cNvPr id="16" name="Footer Placeholder 4"/>
          <p:cNvSpPr>
            <a:spLocks noGrp="1"/>
          </p:cNvSpPr>
          <p:nvPr>
            <p:ph type="ftr" sz="quarter" idx="3"/>
          </p:nvPr>
        </p:nvSpPr>
        <p:spPr>
          <a:xfrm>
            <a:off x="4117089" y="6356350"/>
            <a:ext cx="4569711" cy="365125"/>
          </a:xfrm>
          <a:prstGeom prst="rect">
            <a:avLst/>
          </a:prstGeom>
        </p:spPr>
        <p:txBody>
          <a:bodyPr vert="horz" lIns="91440" tIns="45720" rIns="91440" bIns="45720" rtlCol="0" anchor="ctr"/>
          <a:lstStyle>
            <a:lvl1pPr algn="r">
              <a:defRPr sz="1200">
                <a:solidFill>
                  <a:srgbClr val="8F9E27"/>
                </a:solidFill>
              </a:defRPr>
            </a:lvl1pPr>
          </a:lstStyle>
          <a:p>
            <a:r>
              <a:rPr lang="en-US" dirty="0" smtClean="0"/>
              <a:t>The community has the knowledge,</a:t>
            </a:r>
          </a:p>
          <a:p>
            <a:r>
              <a:rPr lang="en-US" dirty="0" smtClean="0"/>
              <a:t>8villages delivers it.</a:t>
            </a:r>
          </a:p>
        </p:txBody>
      </p:sp>
    </p:spTree>
    <p:extLst>
      <p:ext uri="{BB962C8B-B14F-4D97-AF65-F5344CB8AC3E}">
        <p14:creationId xmlns:p14="http://schemas.microsoft.com/office/powerpoint/2010/main" xmlns="" val="2274926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3"/>
          <p:cNvPicPr>
            <a:picLocks noChangeAspect="1" noChangeArrowheads="1"/>
          </p:cNvPicPr>
          <p:nvPr>
            <p:custDataLst>
              <p:tags r:id="rId1"/>
            </p:custDataLst>
          </p:nvPr>
        </p:nvPicPr>
        <p:blipFill>
          <a:blip r:embed="rId3" cstate="email">
            <a:extLst>
              <a:ext uri="{28A0092B-C50C-407E-A947-70E740481C1C}">
                <a14:useLocalDpi xmlns:a14="http://schemas.microsoft.com/office/drawing/2010/main" xmlns=""/>
              </a:ext>
            </a:extLst>
          </a:blip>
          <a:srcRect/>
          <a:stretch>
            <a:fillRect/>
          </a:stretch>
        </p:blipFill>
        <p:spPr bwMode="auto">
          <a:xfrm>
            <a:off x="152400" y="366586"/>
            <a:ext cx="1108796"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round/>
                <a:headEnd/>
                <a:tailEnd/>
              </a14:hiddenLine>
            </a:ext>
          </a:extLst>
        </p:spPr>
      </p:pic>
      <p:sp>
        <p:nvSpPr>
          <p:cNvPr id="8" name="Footer Placeholder 4"/>
          <p:cNvSpPr>
            <a:spLocks noGrp="1"/>
          </p:cNvSpPr>
          <p:nvPr>
            <p:ph type="ftr" sz="quarter" idx="3"/>
          </p:nvPr>
        </p:nvSpPr>
        <p:spPr>
          <a:xfrm>
            <a:off x="4117089" y="6356350"/>
            <a:ext cx="4569711" cy="365125"/>
          </a:xfrm>
          <a:prstGeom prst="rect">
            <a:avLst/>
          </a:prstGeom>
        </p:spPr>
        <p:txBody>
          <a:bodyPr vert="horz" lIns="91440" tIns="45720" rIns="91440" bIns="45720" rtlCol="0" anchor="ctr"/>
          <a:lstStyle>
            <a:lvl1pPr algn="r">
              <a:defRPr sz="1200">
                <a:solidFill>
                  <a:srgbClr val="8F9E27"/>
                </a:solidFill>
              </a:defRPr>
            </a:lvl1pPr>
          </a:lstStyle>
          <a:p>
            <a:endParaRPr lang="en-US"/>
          </a:p>
        </p:txBody>
      </p:sp>
    </p:spTree>
    <p:extLst>
      <p:ext uri="{BB962C8B-B14F-4D97-AF65-F5344CB8AC3E}">
        <p14:creationId xmlns:p14="http://schemas.microsoft.com/office/powerpoint/2010/main" xmlns="" val="3599002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16284"/>
            <a:ext cx="2057400" cy="4709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3"/>
          <p:cNvPicPr>
            <a:picLocks noChangeAspect="1" noChangeArrowheads="1"/>
          </p:cNvPicPr>
          <p:nvPr>
            <p:custDataLst>
              <p:tags r:id="rId1"/>
            </p:custDataLst>
          </p:nvPr>
        </p:nvPicPr>
        <p:blipFill>
          <a:blip r:embed="rId3" cstate="email">
            <a:extLst>
              <a:ext uri="{28A0092B-C50C-407E-A947-70E740481C1C}">
                <a14:useLocalDpi xmlns:a14="http://schemas.microsoft.com/office/drawing/2010/main" xmlns=""/>
              </a:ext>
            </a:extLst>
          </a:blip>
          <a:srcRect/>
          <a:stretch>
            <a:fillRect/>
          </a:stretch>
        </p:blipFill>
        <p:spPr bwMode="auto">
          <a:xfrm rot="5400000">
            <a:off x="7068168" y="195321"/>
            <a:ext cx="1108796"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round/>
                <a:headEnd/>
                <a:tailEnd/>
              </a14:hiddenLine>
            </a:ext>
          </a:extLst>
        </p:spPr>
      </p:pic>
      <p:sp>
        <p:nvSpPr>
          <p:cNvPr id="9" name="Footer Placeholder 4"/>
          <p:cNvSpPr>
            <a:spLocks noGrp="1"/>
          </p:cNvSpPr>
          <p:nvPr>
            <p:ph type="ftr" sz="quarter" idx="3"/>
          </p:nvPr>
        </p:nvSpPr>
        <p:spPr>
          <a:xfrm>
            <a:off x="4117089" y="6356350"/>
            <a:ext cx="4569711" cy="365125"/>
          </a:xfrm>
          <a:prstGeom prst="rect">
            <a:avLst/>
          </a:prstGeom>
        </p:spPr>
        <p:txBody>
          <a:bodyPr vert="horz" lIns="91440" tIns="45720" rIns="91440" bIns="45720" rtlCol="0" anchor="ctr"/>
          <a:lstStyle>
            <a:lvl1pPr algn="r">
              <a:defRPr sz="1200">
                <a:solidFill>
                  <a:srgbClr val="8F9E27"/>
                </a:solidFill>
              </a:defRPr>
            </a:lvl1pPr>
          </a:lstStyle>
          <a:p>
            <a:endParaRPr lang="en-US"/>
          </a:p>
        </p:txBody>
      </p:sp>
    </p:spTree>
    <p:extLst>
      <p:ext uri="{BB962C8B-B14F-4D97-AF65-F5344CB8AC3E}">
        <p14:creationId xmlns:p14="http://schemas.microsoft.com/office/powerpoint/2010/main" xmlns="" val="2656396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69" y="1151930"/>
            <a:ext cx="7358063" cy="2321719"/>
          </a:xfrm>
          <a:prstGeom prst="rect">
            <a:avLst/>
          </a:prstGeom>
        </p:spPr>
        <p:txBody>
          <a:bodyPr anchor="b"/>
          <a:lstStyle/>
          <a:p>
            <a:pPr lvl="0">
              <a:defRPr sz="1800"/>
            </a:pPr>
            <a:r>
              <a:rPr sz="5600"/>
              <a:t>Title Text</a:t>
            </a:r>
          </a:p>
        </p:txBody>
      </p:sp>
      <p:sp>
        <p:nvSpPr>
          <p:cNvPr id="6" name="Shape 6"/>
          <p:cNvSpPr>
            <a:spLocks noGrp="1"/>
          </p:cNvSpPr>
          <p:nvPr>
            <p:ph type="body" idx="1"/>
          </p:nvPr>
        </p:nvSpPr>
        <p:spPr>
          <a:xfrm>
            <a:off x="892969" y="3536156"/>
            <a:ext cx="7358063" cy="794742"/>
          </a:xfrm>
          <a:prstGeom prst="rect">
            <a:avLst/>
          </a:prstGeom>
        </p:spPr>
        <p:txBody>
          <a:bodyPr anchor="t"/>
          <a:lstStyle>
            <a:lvl1pPr marL="0" indent="0" algn="ctr">
              <a:spcBef>
                <a:spcPts val="0"/>
              </a:spcBef>
              <a:buSzTx/>
              <a:buNone/>
              <a:defRPr sz="2200"/>
            </a:lvl1pPr>
            <a:lvl2pPr marL="0" indent="160729" algn="ctr">
              <a:spcBef>
                <a:spcPts val="0"/>
              </a:spcBef>
              <a:buSzTx/>
              <a:buNone/>
              <a:defRPr sz="2200"/>
            </a:lvl2pPr>
            <a:lvl3pPr marL="0" indent="321457" algn="ctr">
              <a:spcBef>
                <a:spcPts val="0"/>
              </a:spcBef>
              <a:buSzTx/>
              <a:buNone/>
              <a:defRPr sz="2200"/>
            </a:lvl3pPr>
            <a:lvl4pPr marL="0" indent="482186" algn="ctr">
              <a:spcBef>
                <a:spcPts val="0"/>
              </a:spcBef>
              <a:buSzTx/>
              <a:buNone/>
              <a:defRPr sz="2200"/>
            </a:lvl4pPr>
            <a:lvl5pPr marL="0" indent="642915" algn="ctr">
              <a:spcBef>
                <a:spcPts val="0"/>
              </a:spcBef>
              <a:buSzTx/>
              <a:buNone/>
              <a:defRPr sz="2200"/>
            </a:lvl5pPr>
          </a:lstStyle>
          <a:p>
            <a:pPr lvl="0">
              <a:defRPr sz="1800"/>
            </a:pPr>
            <a:r>
              <a:rPr sz="2200"/>
              <a:t>Body Level One</a:t>
            </a:r>
          </a:p>
          <a:p>
            <a:pPr lvl="1">
              <a:defRPr sz="1800"/>
            </a:pPr>
            <a:r>
              <a:rPr sz="2200"/>
              <a:t>Body Level Two</a:t>
            </a:r>
          </a:p>
          <a:p>
            <a:pPr lvl="2">
              <a:defRPr sz="1800"/>
            </a:pPr>
            <a:r>
              <a:rPr sz="2200"/>
              <a:t>Body Level Three</a:t>
            </a:r>
          </a:p>
          <a:p>
            <a:pPr lvl="3">
              <a:defRPr sz="1800"/>
            </a:pPr>
            <a:r>
              <a:rPr sz="2200"/>
              <a:t>Body Level Four</a:t>
            </a:r>
          </a:p>
          <a:p>
            <a:pPr lvl="4">
              <a:defRPr sz="1800"/>
            </a:pPr>
            <a:r>
              <a:rPr sz="2200"/>
              <a:t>Body Level Five</a:t>
            </a:r>
          </a:p>
        </p:txBody>
      </p:sp>
    </p:spTree>
    <p:extLst>
      <p:ext uri="{BB962C8B-B14F-4D97-AF65-F5344CB8AC3E}">
        <p14:creationId xmlns:p14="http://schemas.microsoft.com/office/powerpoint/2010/main" xmlns="" val="768217816"/>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3"/>
          <p:cNvPicPr>
            <a:picLocks noChangeAspect="1" noChangeArrowheads="1"/>
          </p:cNvPicPr>
          <p:nvPr>
            <p:custDataLst>
              <p:tags r:id="rId1"/>
            </p:custDataLst>
          </p:nvPr>
        </p:nvPicPr>
        <p:blipFill>
          <a:blip r:embed="rId3" cstate="email">
            <a:extLst>
              <a:ext uri="{28A0092B-C50C-407E-A947-70E740481C1C}">
                <a14:useLocalDpi xmlns:a14="http://schemas.microsoft.com/office/drawing/2010/main" xmlns=""/>
              </a:ext>
            </a:extLst>
          </a:blip>
          <a:srcRect/>
          <a:stretch>
            <a:fillRect/>
          </a:stretch>
        </p:blipFill>
        <p:spPr bwMode="auto">
          <a:xfrm>
            <a:off x="152400" y="366586"/>
            <a:ext cx="1108796"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round/>
                <a:headEnd/>
                <a:tailEnd/>
              </a14:hiddenLine>
            </a:ext>
          </a:extLst>
        </p:spPr>
      </p:pic>
      <p:sp>
        <p:nvSpPr>
          <p:cNvPr id="10" name="Footer Placeholder 4"/>
          <p:cNvSpPr>
            <a:spLocks noGrp="1"/>
          </p:cNvSpPr>
          <p:nvPr>
            <p:ph type="ftr" sz="quarter" idx="3"/>
          </p:nvPr>
        </p:nvSpPr>
        <p:spPr>
          <a:xfrm>
            <a:off x="4117089" y="6356350"/>
            <a:ext cx="4569711" cy="365125"/>
          </a:xfrm>
          <a:prstGeom prst="rect">
            <a:avLst/>
          </a:prstGeom>
        </p:spPr>
        <p:txBody>
          <a:bodyPr vert="horz" lIns="91440" tIns="45720" rIns="91440" bIns="45720" rtlCol="0" anchor="ctr"/>
          <a:lstStyle>
            <a:lvl1pPr algn="r">
              <a:defRPr sz="1200">
                <a:solidFill>
                  <a:srgbClr val="8F9E27"/>
                </a:solidFill>
              </a:defRPr>
            </a:lvl1pPr>
          </a:lstStyle>
          <a:p>
            <a:r>
              <a:rPr lang="en-US" dirty="0" smtClean="0"/>
              <a:t>The community has the knowledge,</a:t>
            </a:r>
          </a:p>
          <a:p>
            <a:r>
              <a:rPr lang="en-US" dirty="0" smtClean="0"/>
              <a:t>8villages delivers it.</a:t>
            </a:r>
          </a:p>
        </p:txBody>
      </p:sp>
    </p:spTree>
    <p:extLst>
      <p:ext uri="{BB962C8B-B14F-4D97-AF65-F5344CB8AC3E}">
        <p14:creationId xmlns:p14="http://schemas.microsoft.com/office/powerpoint/2010/main" xmlns="" val="4101664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8F9E27"/>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Footer Placeholder 4"/>
          <p:cNvSpPr>
            <a:spLocks noGrp="1"/>
          </p:cNvSpPr>
          <p:nvPr>
            <p:ph type="ftr" sz="quarter" idx="3"/>
          </p:nvPr>
        </p:nvSpPr>
        <p:spPr>
          <a:xfrm>
            <a:off x="4117089" y="6356350"/>
            <a:ext cx="4569711" cy="365125"/>
          </a:xfrm>
          <a:prstGeom prst="rect">
            <a:avLst/>
          </a:prstGeom>
        </p:spPr>
        <p:txBody>
          <a:bodyPr vert="horz" lIns="91440" tIns="45720" rIns="91440" bIns="45720" rtlCol="0" anchor="ctr"/>
          <a:lstStyle>
            <a:lvl1pPr algn="r">
              <a:defRPr sz="1200">
                <a:solidFill>
                  <a:srgbClr val="8F9E27"/>
                </a:solidFill>
              </a:defRPr>
            </a:lvl1pPr>
          </a:lstStyle>
          <a:p>
            <a:r>
              <a:rPr lang="en-US" dirty="0" smtClean="0"/>
              <a:t>The community has the knowledge,</a:t>
            </a:r>
          </a:p>
          <a:p>
            <a:r>
              <a:rPr lang="en-US" dirty="0" smtClean="0"/>
              <a:t>8villages delivers it.</a:t>
            </a:r>
          </a:p>
        </p:txBody>
      </p:sp>
    </p:spTree>
    <p:extLst>
      <p:ext uri="{BB962C8B-B14F-4D97-AF65-F5344CB8AC3E}">
        <p14:creationId xmlns:p14="http://schemas.microsoft.com/office/powerpoint/2010/main" xmlns="" val="162071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8" name="Picture 3"/>
          <p:cNvPicPr>
            <a:picLocks noChangeAspect="1" noChangeArrowheads="1"/>
          </p:cNvPicPr>
          <p:nvPr>
            <p:custDataLst>
              <p:tags r:id="rId1"/>
            </p:custDataLst>
          </p:nvPr>
        </p:nvPicPr>
        <p:blipFill>
          <a:blip r:embed="rId3" cstate="email">
            <a:extLst>
              <a:ext uri="{28A0092B-C50C-407E-A947-70E740481C1C}">
                <a14:useLocalDpi xmlns:a14="http://schemas.microsoft.com/office/drawing/2010/main" xmlns=""/>
              </a:ext>
            </a:extLst>
          </a:blip>
          <a:srcRect/>
          <a:stretch>
            <a:fillRect/>
          </a:stretch>
        </p:blipFill>
        <p:spPr bwMode="auto">
          <a:xfrm>
            <a:off x="152400" y="366586"/>
            <a:ext cx="1108796"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round/>
                <a:headEnd/>
                <a:tailEnd/>
              </a14:hiddenLine>
            </a:ext>
          </a:extLst>
        </p:spPr>
      </p:pic>
      <p:sp>
        <p:nvSpPr>
          <p:cNvPr id="9" name="Footer Placeholder 4"/>
          <p:cNvSpPr>
            <a:spLocks noGrp="1"/>
          </p:cNvSpPr>
          <p:nvPr>
            <p:ph type="ftr" sz="quarter" idx="3"/>
          </p:nvPr>
        </p:nvSpPr>
        <p:spPr>
          <a:xfrm>
            <a:off x="4117089" y="6356350"/>
            <a:ext cx="4569711" cy="365125"/>
          </a:xfrm>
          <a:prstGeom prst="rect">
            <a:avLst/>
          </a:prstGeom>
        </p:spPr>
        <p:txBody>
          <a:bodyPr vert="horz" lIns="91440" tIns="45720" rIns="91440" bIns="45720" rtlCol="0" anchor="ctr"/>
          <a:lstStyle>
            <a:lvl1pPr algn="r">
              <a:defRPr sz="1200">
                <a:solidFill>
                  <a:srgbClr val="8F9E27"/>
                </a:solidFill>
              </a:defRPr>
            </a:lvl1pPr>
          </a:lstStyle>
          <a:p>
            <a:endParaRPr lang="en-US"/>
          </a:p>
        </p:txBody>
      </p:sp>
    </p:spTree>
    <p:extLst>
      <p:ext uri="{BB962C8B-B14F-4D97-AF65-F5344CB8AC3E}">
        <p14:creationId xmlns:p14="http://schemas.microsoft.com/office/powerpoint/2010/main" xmlns="" val="2849778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8F9E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8F9E2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10" name="Picture 3"/>
          <p:cNvPicPr>
            <a:picLocks noChangeAspect="1" noChangeArrowheads="1"/>
          </p:cNvPicPr>
          <p:nvPr>
            <p:custDataLst>
              <p:tags r:id="rId1"/>
            </p:custDataLst>
          </p:nvPr>
        </p:nvPicPr>
        <p:blipFill>
          <a:blip r:embed="rId3" cstate="email">
            <a:extLst>
              <a:ext uri="{28A0092B-C50C-407E-A947-70E740481C1C}">
                <a14:useLocalDpi xmlns:a14="http://schemas.microsoft.com/office/drawing/2010/main" xmlns=""/>
              </a:ext>
            </a:extLst>
          </a:blip>
          <a:srcRect/>
          <a:stretch>
            <a:fillRect/>
          </a:stretch>
        </p:blipFill>
        <p:spPr bwMode="auto">
          <a:xfrm>
            <a:off x="152400" y="366586"/>
            <a:ext cx="1108796"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round/>
                <a:headEnd/>
                <a:tailEnd/>
              </a14:hiddenLine>
            </a:ext>
          </a:extLst>
        </p:spPr>
      </p:pic>
      <p:sp>
        <p:nvSpPr>
          <p:cNvPr id="11" name="Footer Placeholder 4"/>
          <p:cNvSpPr>
            <a:spLocks noGrp="1"/>
          </p:cNvSpPr>
          <p:nvPr>
            <p:ph type="ftr" sz="quarter" idx="10"/>
          </p:nvPr>
        </p:nvSpPr>
        <p:spPr>
          <a:xfrm>
            <a:off x="4117089" y="6356350"/>
            <a:ext cx="4569711" cy="365125"/>
          </a:xfrm>
          <a:prstGeom prst="rect">
            <a:avLst/>
          </a:prstGeom>
        </p:spPr>
        <p:txBody>
          <a:bodyPr vert="horz" lIns="91440" tIns="45720" rIns="91440" bIns="45720" rtlCol="0" anchor="ctr"/>
          <a:lstStyle>
            <a:lvl1pPr algn="r">
              <a:defRPr sz="1200">
                <a:solidFill>
                  <a:srgbClr val="8F9E27"/>
                </a:solidFill>
              </a:defRPr>
            </a:lvl1pPr>
          </a:lstStyle>
          <a:p>
            <a:endParaRPr lang="en-US"/>
          </a:p>
        </p:txBody>
      </p:sp>
    </p:spTree>
    <p:extLst>
      <p:ext uri="{BB962C8B-B14F-4D97-AF65-F5344CB8AC3E}">
        <p14:creationId xmlns:p14="http://schemas.microsoft.com/office/powerpoint/2010/main" xmlns="" val="3072203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Picture 3"/>
          <p:cNvPicPr>
            <a:picLocks noChangeAspect="1" noChangeArrowheads="1"/>
          </p:cNvPicPr>
          <p:nvPr>
            <p:custDataLst>
              <p:tags r:id="rId1"/>
            </p:custDataLst>
          </p:nvPr>
        </p:nvPicPr>
        <p:blipFill>
          <a:blip r:embed="rId3" cstate="email">
            <a:extLst>
              <a:ext uri="{28A0092B-C50C-407E-A947-70E740481C1C}">
                <a14:useLocalDpi xmlns:a14="http://schemas.microsoft.com/office/drawing/2010/main" xmlns=""/>
              </a:ext>
            </a:extLst>
          </a:blip>
          <a:srcRect/>
          <a:stretch>
            <a:fillRect/>
          </a:stretch>
        </p:blipFill>
        <p:spPr bwMode="auto">
          <a:xfrm>
            <a:off x="152400" y="366586"/>
            <a:ext cx="1108796"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round/>
                <a:headEnd/>
                <a:tailEnd/>
              </a14:hiddenLine>
            </a:ext>
          </a:extLst>
        </p:spPr>
      </p:pic>
      <p:sp>
        <p:nvSpPr>
          <p:cNvPr id="7" name="Footer Placeholder 4"/>
          <p:cNvSpPr>
            <a:spLocks noGrp="1"/>
          </p:cNvSpPr>
          <p:nvPr>
            <p:ph type="ftr" sz="quarter" idx="3"/>
          </p:nvPr>
        </p:nvSpPr>
        <p:spPr>
          <a:xfrm>
            <a:off x="4117089" y="6356350"/>
            <a:ext cx="4569711" cy="365125"/>
          </a:xfrm>
          <a:prstGeom prst="rect">
            <a:avLst/>
          </a:prstGeom>
        </p:spPr>
        <p:txBody>
          <a:bodyPr vert="horz" lIns="91440" tIns="45720" rIns="91440" bIns="45720" rtlCol="0" anchor="ctr"/>
          <a:lstStyle>
            <a:lvl1pPr algn="r">
              <a:defRPr sz="1200">
                <a:solidFill>
                  <a:srgbClr val="8F9E27"/>
                </a:solidFill>
              </a:defRPr>
            </a:lvl1pPr>
          </a:lstStyle>
          <a:p>
            <a:endParaRPr lang="en-US"/>
          </a:p>
        </p:txBody>
      </p:sp>
    </p:spTree>
    <p:extLst>
      <p:ext uri="{BB962C8B-B14F-4D97-AF65-F5344CB8AC3E}">
        <p14:creationId xmlns:p14="http://schemas.microsoft.com/office/powerpoint/2010/main" xmlns="" val="2369873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3"/>
          <p:cNvPicPr>
            <a:picLocks noChangeAspect="1" noChangeArrowheads="1"/>
          </p:cNvPicPr>
          <p:nvPr>
            <p:custDataLst>
              <p:tags r:id="rId1"/>
            </p:custDataLst>
          </p:nvPr>
        </p:nvPicPr>
        <p:blipFill>
          <a:blip r:embed="rId3" cstate="email">
            <a:extLst>
              <a:ext uri="{28A0092B-C50C-407E-A947-70E740481C1C}">
                <a14:useLocalDpi xmlns:a14="http://schemas.microsoft.com/office/drawing/2010/main" xmlns=""/>
              </a:ext>
            </a:extLst>
          </a:blip>
          <a:srcRect/>
          <a:stretch>
            <a:fillRect/>
          </a:stretch>
        </p:blipFill>
        <p:spPr bwMode="auto">
          <a:xfrm>
            <a:off x="152400" y="366586"/>
            <a:ext cx="1108796"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round/>
                <a:headEnd/>
                <a:tailEnd/>
              </a14:hiddenLine>
            </a:ext>
          </a:extLst>
        </p:spPr>
      </p:pic>
      <p:sp>
        <p:nvSpPr>
          <p:cNvPr id="6" name="Footer Placeholder 4"/>
          <p:cNvSpPr>
            <a:spLocks noGrp="1"/>
          </p:cNvSpPr>
          <p:nvPr>
            <p:ph type="ftr" sz="quarter" idx="3"/>
          </p:nvPr>
        </p:nvSpPr>
        <p:spPr>
          <a:xfrm>
            <a:off x="4117089" y="6356350"/>
            <a:ext cx="4569711" cy="365125"/>
          </a:xfrm>
          <a:prstGeom prst="rect">
            <a:avLst/>
          </a:prstGeom>
        </p:spPr>
        <p:txBody>
          <a:bodyPr vert="horz" lIns="91440" tIns="45720" rIns="91440" bIns="45720" rtlCol="0" anchor="ctr"/>
          <a:lstStyle>
            <a:lvl1pPr algn="r">
              <a:defRPr sz="1200">
                <a:solidFill>
                  <a:srgbClr val="8F9E27"/>
                </a:solidFill>
              </a:defRPr>
            </a:lvl1pPr>
          </a:lstStyle>
          <a:p>
            <a:endParaRPr lang="en-US"/>
          </a:p>
        </p:txBody>
      </p:sp>
    </p:spTree>
    <p:extLst>
      <p:ext uri="{BB962C8B-B14F-4D97-AF65-F5344CB8AC3E}">
        <p14:creationId xmlns:p14="http://schemas.microsoft.com/office/powerpoint/2010/main" xmlns="" val="1777246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25220" y="273050"/>
            <a:ext cx="224029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rgbClr val="8F9E2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3"/>
          <p:cNvPicPr>
            <a:picLocks noChangeAspect="1" noChangeArrowheads="1"/>
          </p:cNvPicPr>
          <p:nvPr>
            <p:custDataLst>
              <p:tags r:id="rId1"/>
            </p:custDataLst>
          </p:nvPr>
        </p:nvPicPr>
        <p:blipFill>
          <a:blip r:embed="rId3" cstate="email">
            <a:extLst>
              <a:ext uri="{28A0092B-C50C-407E-A947-70E740481C1C}">
                <a14:useLocalDpi xmlns:a14="http://schemas.microsoft.com/office/drawing/2010/main" xmlns=""/>
              </a:ext>
            </a:extLst>
          </a:blip>
          <a:srcRect/>
          <a:stretch>
            <a:fillRect/>
          </a:stretch>
        </p:blipFill>
        <p:spPr bwMode="auto">
          <a:xfrm>
            <a:off x="457200" y="511000"/>
            <a:ext cx="768020" cy="68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round/>
                <a:headEnd/>
                <a:tailEnd/>
              </a14:hiddenLine>
            </a:ext>
          </a:extLst>
        </p:spPr>
      </p:pic>
      <p:sp>
        <p:nvSpPr>
          <p:cNvPr id="9" name="Footer Placeholder 4"/>
          <p:cNvSpPr>
            <a:spLocks noGrp="1"/>
          </p:cNvSpPr>
          <p:nvPr>
            <p:ph type="ftr" sz="quarter" idx="3"/>
          </p:nvPr>
        </p:nvSpPr>
        <p:spPr>
          <a:xfrm>
            <a:off x="4117089" y="6356350"/>
            <a:ext cx="4569711" cy="365125"/>
          </a:xfrm>
          <a:prstGeom prst="rect">
            <a:avLst/>
          </a:prstGeom>
        </p:spPr>
        <p:txBody>
          <a:bodyPr vert="horz" lIns="91440" tIns="45720" rIns="91440" bIns="45720" rtlCol="0" anchor="ctr"/>
          <a:lstStyle>
            <a:lvl1pPr algn="r">
              <a:defRPr sz="1200">
                <a:solidFill>
                  <a:srgbClr val="8F9E27"/>
                </a:solidFill>
              </a:defRPr>
            </a:lvl1pPr>
          </a:lstStyle>
          <a:p>
            <a:endParaRPr lang="en-US"/>
          </a:p>
        </p:txBody>
      </p:sp>
    </p:spTree>
    <p:extLst>
      <p:ext uri="{BB962C8B-B14F-4D97-AF65-F5344CB8AC3E}">
        <p14:creationId xmlns:p14="http://schemas.microsoft.com/office/powerpoint/2010/main" xmlns="" val="726697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24200" y="4800600"/>
            <a:ext cx="4154488"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3124200" y="5367338"/>
            <a:ext cx="4154488" cy="804862"/>
          </a:xfrm>
        </p:spPr>
        <p:txBody>
          <a:bodyPr/>
          <a:lstStyle>
            <a:lvl1pPr marL="0" indent="0">
              <a:buNone/>
              <a:defRPr sz="1400">
                <a:solidFill>
                  <a:srgbClr val="8F9E2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8" name="Picture 3"/>
          <p:cNvPicPr>
            <a:picLocks noChangeAspect="1" noChangeArrowheads="1"/>
          </p:cNvPicPr>
          <p:nvPr>
            <p:custDataLst>
              <p:tags r:id="rId1"/>
            </p:custDataLst>
          </p:nvPr>
        </p:nvPicPr>
        <p:blipFill>
          <a:blip r:embed="rId3" cstate="email">
            <a:extLst>
              <a:ext uri="{28A0092B-C50C-407E-A947-70E740481C1C}">
                <a14:useLocalDpi xmlns:a14="http://schemas.microsoft.com/office/drawing/2010/main" xmlns=""/>
              </a:ext>
            </a:extLst>
          </a:blip>
          <a:srcRect/>
          <a:stretch>
            <a:fillRect/>
          </a:stretch>
        </p:blipFill>
        <p:spPr bwMode="auto">
          <a:xfrm>
            <a:off x="1792288" y="5009733"/>
            <a:ext cx="1108796"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round/>
                <a:headEnd/>
                <a:tailEnd/>
              </a14:hiddenLine>
            </a:ext>
          </a:extLst>
        </p:spPr>
      </p:pic>
      <p:sp>
        <p:nvSpPr>
          <p:cNvPr id="9" name="Footer Placeholder 4"/>
          <p:cNvSpPr>
            <a:spLocks noGrp="1"/>
          </p:cNvSpPr>
          <p:nvPr>
            <p:ph type="ftr" sz="quarter" idx="3"/>
          </p:nvPr>
        </p:nvSpPr>
        <p:spPr>
          <a:xfrm>
            <a:off x="2708977" y="6356350"/>
            <a:ext cx="4569711" cy="365125"/>
          </a:xfrm>
          <a:prstGeom prst="rect">
            <a:avLst/>
          </a:prstGeom>
        </p:spPr>
        <p:txBody>
          <a:bodyPr vert="horz" lIns="91440" tIns="45720" rIns="91440" bIns="45720" rtlCol="0" anchor="ctr"/>
          <a:lstStyle>
            <a:lvl1pPr algn="r">
              <a:defRPr sz="1200">
                <a:solidFill>
                  <a:srgbClr val="8F9E27"/>
                </a:solidFill>
              </a:defRPr>
            </a:lvl1pPr>
          </a:lstStyle>
          <a:p>
            <a:endParaRPr lang="en-US"/>
          </a:p>
        </p:txBody>
      </p:sp>
    </p:spTree>
    <p:extLst>
      <p:ext uri="{BB962C8B-B14F-4D97-AF65-F5344CB8AC3E}">
        <p14:creationId xmlns:p14="http://schemas.microsoft.com/office/powerpoint/2010/main" xmlns="" val="238429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61196" y="274638"/>
            <a:ext cx="6705022"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2"/>
          <p:cNvPicPr>
            <a:picLocks noChangeAspect="1" noChangeArrowheads="1"/>
          </p:cNvPicPr>
          <p:nvPr>
            <p:custDataLst>
              <p:tags r:id="rId14"/>
            </p:custDataLst>
          </p:nvPr>
        </p:nvPicPr>
        <p:blipFill>
          <a:blip r:embed="rId16" cstate="email">
            <a:extLst>
              <a:ext uri="{28A0092B-C50C-407E-A947-70E740481C1C}">
                <a14:useLocalDpi xmlns:a14="http://schemas.microsoft.com/office/drawing/2010/main" xmlns=""/>
              </a:ext>
            </a:extLst>
          </a:blip>
          <a:srcRect/>
          <a:stretch>
            <a:fillRect/>
          </a:stretch>
        </p:blipFill>
        <p:spPr bwMode="auto">
          <a:xfrm>
            <a:off x="7966218" y="1764"/>
            <a:ext cx="1223685" cy="1343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round/>
                <a:headEnd/>
                <a:tailEnd/>
              </a14:hiddenLine>
            </a:ext>
          </a:extLst>
        </p:spPr>
      </p:pic>
      <p:pic>
        <p:nvPicPr>
          <p:cNvPr id="8" name="Picture 1"/>
          <p:cNvPicPr>
            <a:picLocks noChangeAspect="1" noChangeArrowheads="1"/>
          </p:cNvPicPr>
          <p:nvPr>
            <p:custDataLst>
              <p:tags r:id="rId15"/>
            </p:custDataLst>
          </p:nvPr>
        </p:nvPicPr>
        <p:blipFill>
          <a:blip r:embed="rId17" cstate="email">
            <a:extLst>
              <a:ext uri="{28A0092B-C50C-407E-A947-70E740481C1C}">
                <a14:useLocalDpi xmlns:a14="http://schemas.microsoft.com/office/drawing/2010/main" xmlns=""/>
              </a:ext>
            </a:extLst>
          </a:blip>
          <a:srcRect/>
          <a:stretch>
            <a:fillRect/>
          </a:stretch>
        </p:blipFill>
        <p:spPr bwMode="auto">
          <a:xfrm>
            <a:off x="-15301" y="5822296"/>
            <a:ext cx="999695" cy="1054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a:solidFill>
                  <a:schemeClr val="tx1"/>
                </a:solidFill>
                <a:round/>
                <a:headEnd/>
                <a:tailEnd/>
              </a14:hiddenLine>
            </a:ext>
          </a:extLst>
        </p:spPr>
      </p:pic>
      <p:sp>
        <p:nvSpPr>
          <p:cNvPr id="11" name="Footer Placeholder 4"/>
          <p:cNvSpPr>
            <a:spLocks noGrp="1"/>
          </p:cNvSpPr>
          <p:nvPr>
            <p:ph type="ftr" sz="quarter" idx="3"/>
          </p:nvPr>
        </p:nvSpPr>
        <p:spPr>
          <a:xfrm>
            <a:off x="4117089" y="6356350"/>
            <a:ext cx="4569711" cy="365125"/>
          </a:xfrm>
          <a:prstGeom prst="rect">
            <a:avLst/>
          </a:prstGeom>
        </p:spPr>
        <p:txBody>
          <a:bodyPr vert="horz" lIns="91440" tIns="45720" rIns="91440" bIns="45720" rtlCol="0" anchor="ctr"/>
          <a:lstStyle>
            <a:lvl1pPr algn="r">
              <a:defRPr sz="1200">
                <a:solidFill>
                  <a:srgbClr val="8F9E27"/>
                </a:solidFill>
              </a:defRPr>
            </a:lvl1pPr>
          </a:lstStyle>
          <a:p>
            <a:r>
              <a:rPr lang="en-US" smtClean="0"/>
              <a:t>The community has the knowledge,</a:t>
            </a:r>
          </a:p>
          <a:p>
            <a:r>
              <a:rPr lang="en-US" smtClean="0"/>
              <a:t>8villages delivers it.</a:t>
            </a:r>
            <a:endParaRPr lang="en-US" dirty="0"/>
          </a:p>
        </p:txBody>
      </p:sp>
    </p:spTree>
    <p:extLst>
      <p:ext uri="{BB962C8B-B14F-4D97-AF65-F5344CB8AC3E}">
        <p14:creationId xmlns:p14="http://schemas.microsoft.com/office/powerpoint/2010/main" xmlns="" val="13241183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457200" rtl="0" eaLnBrk="1" latinLnBrk="0" hangingPunct="1">
        <a:spcBef>
          <a:spcPct val="0"/>
        </a:spcBef>
        <a:buNone/>
        <a:defRPr sz="4000" kern="1200">
          <a:solidFill>
            <a:srgbClr val="015B7E"/>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6D6E7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6D6E7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6D6E72"/>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6D6E72"/>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6D6E7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2.png"/><Relationship Id="rId7" Type="http://schemas.openxmlformats.org/officeDocument/2006/relationships/diagramColors" Target="../diagrams/colors1.xm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microsoft.com/office/2007/relationships/diagramDrawing" Target="../diagrams/drawing1.xml"/><Relationship Id="rId5" Type="http://schemas.openxmlformats.org/officeDocument/2006/relationships/diagramLayout" Target="../diagrams/layout1.xml"/><Relationship Id="rId10" Type="http://schemas.openxmlformats.org/officeDocument/2006/relationships/image" Target="../media/image73.jpeg"/><Relationship Id="rId4" Type="http://schemas.openxmlformats.org/officeDocument/2006/relationships/diagramData" Target="../diagrams/data1.xml"/><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 Id="rId9"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472857" y="0"/>
            <a:ext cx="1721180" cy="165537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sp>
        <p:nvSpPr>
          <p:cNvPr id="7" name="Rectangle 6"/>
          <p:cNvSpPr/>
          <p:nvPr/>
        </p:nvSpPr>
        <p:spPr>
          <a:xfrm>
            <a:off x="-1" y="15760"/>
            <a:ext cx="1466193" cy="165537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sp>
        <p:nvSpPr>
          <p:cNvPr id="2" name="TextBox 1"/>
          <p:cNvSpPr txBox="1"/>
          <p:nvPr/>
        </p:nvSpPr>
        <p:spPr>
          <a:xfrm>
            <a:off x="1199873" y="373482"/>
            <a:ext cx="6385685" cy="1077218"/>
          </a:xfrm>
          <a:prstGeom prst="rect">
            <a:avLst/>
          </a:prstGeom>
          <a:noFill/>
        </p:spPr>
        <p:txBody>
          <a:bodyPr wrap="square" rtlCol="0">
            <a:spAutoFit/>
          </a:bodyPr>
          <a:lstStyle/>
          <a:p>
            <a:pPr algn="ctr"/>
            <a:r>
              <a:rPr lang="en-US" sz="3200" b="1" dirty="0" err="1" smtClean="0">
                <a:solidFill>
                  <a:srgbClr val="0070C0"/>
                </a:solidFill>
              </a:rPr>
              <a:t>Pemanfaatan</a:t>
            </a:r>
            <a:r>
              <a:rPr lang="en-US" sz="3200" b="1" dirty="0" smtClean="0">
                <a:solidFill>
                  <a:srgbClr val="0070C0"/>
                </a:solidFill>
              </a:rPr>
              <a:t> </a:t>
            </a:r>
            <a:r>
              <a:rPr lang="en-US" sz="3200" b="1" dirty="0" err="1" smtClean="0">
                <a:solidFill>
                  <a:srgbClr val="0070C0"/>
                </a:solidFill>
              </a:rPr>
              <a:t>Teknologi</a:t>
            </a:r>
            <a:r>
              <a:rPr lang="id-ID" sz="3200" b="1" dirty="0" smtClean="0">
                <a:solidFill>
                  <a:srgbClr val="0070C0"/>
                </a:solidFill>
              </a:rPr>
              <a:t> </a:t>
            </a:r>
            <a:r>
              <a:rPr lang="en-US" sz="3200" b="1" dirty="0" err="1" smtClean="0">
                <a:solidFill>
                  <a:srgbClr val="0070C0"/>
                </a:solidFill>
              </a:rPr>
              <a:t>Informasi</a:t>
            </a:r>
            <a:r>
              <a:rPr lang="en-US" sz="3200" b="1" dirty="0" smtClean="0">
                <a:solidFill>
                  <a:srgbClr val="0070C0"/>
                </a:solidFill>
              </a:rPr>
              <a:t> </a:t>
            </a:r>
          </a:p>
          <a:p>
            <a:pPr algn="ctr"/>
            <a:r>
              <a:rPr lang="en-US" sz="3200" b="1" dirty="0" err="1" smtClean="0">
                <a:solidFill>
                  <a:srgbClr val="0070C0"/>
                </a:solidFill>
              </a:rPr>
              <a:t>Transformasi</a:t>
            </a:r>
            <a:r>
              <a:rPr lang="en-US" sz="3200" b="1" dirty="0" smtClean="0">
                <a:solidFill>
                  <a:srgbClr val="0070C0"/>
                </a:solidFill>
              </a:rPr>
              <a:t> </a:t>
            </a:r>
            <a:r>
              <a:rPr lang="en-US" sz="3200" b="1" dirty="0" err="1" smtClean="0">
                <a:solidFill>
                  <a:srgbClr val="0070C0"/>
                </a:solidFill>
              </a:rPr>
              <a:t>Edukasi</a:t>
            </a:r>
            <a:r>
              <a:rPr lang="en-US" sz="3200" b="1" dirty="0" smtClean="0">
                <a:solidFill>
                  <a:srgbClr val="0070C0"/>
                </a:solidFill>
              </a:rPr>
              <a:t> </a:t>
            </a:r>
            <a:r>
              <a:rPr lang="id-ID" sz="3200" b="1" dirty="0" smtClean="0">
                <a:solidFill>
                  <a:srgbClr val="0070C0"/>
                </a:solidFill>
              </a:rPr>
              <a:t>Pertanian</a:t>
            </a:r>
            <a:endParaRPr lang="en-US" sz="3200" b="1" dirty="0">
              <a:solidFill>
                <a:srgbClr val="0070C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77864" y="2040108"/>
            <a:ext cx="6102682" cy="4088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6" name="Picture 2" descr="D:\Work\Logo\Logo-kemkominfo-id.svg.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131557"/>
            <a:ext cx="1466193" cy="1328371"/>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D:\Work\Logo\Logo 8villages.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540165" y="76519"/>
            <a:ext cx="1572303" cy="14392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517454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Work\8villages\LISA\Foto sosialisasi\Kecamatan Karawang Barat\20130314_105140.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7761" t="6880" r="9780" b="20766"/>
          <a:stretch/>
        </p:blipFill>
        <p:spPr bwMode="auto">
          <a:xfrm>
            <a:off x="2721054" y="4862532"/>
            <a:ext cx="1523593" cy="132370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id-ID" dirty="0" smtClean="0"/>
              <a:t>Aplikasi SMS</a:t>
            </a:r>
            <a:endParaRPr lang="en-US" dirty="0"/>
          </a:p>
        </p:txBody>
      </p:sp>
      <p:pic>
        <p:nvPicPr>
          <p:cNvPr id="5" name="Picture 4" descr="DSC00146.JPG"/>
          <p:cNvPicPr>
            <a:picLocks noChangeAspect="1"/>
          </p:cNvPicPr>
          <p:nvPr/>
        </p:nvPicPr>
        <p:blipFill rotWithShape="1">
          <a:blip r:embed="rId4" cstate="screen">
            <a:extLst>
              <a:ext uri="{28A0092B-C50C-407E-A947-70E740481C1C}">
                <a14:useLocalDpi xmlns:a14="http://schemas.microsoft.com/office/drawing/2010/main" xmlns=""/>
              </a:ext>
            </a:extLst>
          </a:blip>
          <a:srcRect l="23988"/>
          <a:stretch/>
        </p:blipFill>
        <p:spPr>
          <a:xfrm>
            <a:off x="397595" y="1643331"/>
            <a:ext cx="3342553" cy="3298031"/>
          </a:xfrm>
          <a:prstGeom prst="rect">
            <a:avLst/>
          </a:prstGeom>
        </p:spPr>
      </p:pic>
      <p:grpSp>
        <p:nvGrpSpPr>
          <p:cNvPr id="6" name="Group 6"/>
          <p:cNvGrpSpPr>
            <a:grpSpLocks/>
          </p:cNvGrpSpPr>
          <p:nvPr/>
        </p:nvGrpSpPr>
        <p:grpSpPr bwMode="auto">
          <a:xfrm>
            <a:off x="1262477" y="4602508"/>
            <a:ext cx="5746038" cy="2324177"/>
            <a:chOff x="1476136" y="3973014"/>
            <a:chExt cx="10118989" cy="3853124"/>
          </a:xfrm>
        </p:grpSpPr>
        <p:pic>
          <p:nvPicPr>
            <p:cNvPr id="7" name="Picture 7"/>
            <p:cNvPicPr>
              <a:picLocks noChangeAspect="1"/>
            </p:cNvPicPr>
            <p:nvPr/>
          </p:nvPicPr>
          <p:blipFill>
            <a:blip r:embed="rId5" cstate="screen">
              <a:extLst>
                <a:ext uri="{28A0092B-C50C-407E-A947-70E740481C1C}">
                  <a14:useLocalDpi xmlns:a14="http://schemas.microsoft.com/office/drawing/2010/main" xmlns=""/>
                </a:ext>
              </a:extLst>
            </a:blip>
            <a:srcRect/>
            <a:stretch>
              <a:fillRect/>
            </a:stretch>
          </p:blipFill>
          <p:spPr bwMode="auto">
            <a:xfrm>
              <a:off x="1770932" y="4392589"/>
              <a:ext cx="2128439" cy="16561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0"/>
            <p:cNvPicPr>
              <a:picLocks noChangeAspect="1"/>
            </p:cNvPicPr>
            <p:nvPr/>
          </p:nvPicPr>
          <p:blipFill>
            <a:blip r:embed="rId6" cstate="screen">
              <a:extLst>
                <a:ext uri="{28A0092B-C50C-407E-A947-70E740481C1C}">
                  <a14:useLocalDpi xmlns:a14="http://schemas.microsoft.com/office/drawing/2010/main" xmlns=""/>
                </a:ext>
              </a:extLst>
            </a:blip>
            <a:srcRect/>
            <a:stretch>
              <a:fillRect/>
            </a:stretch>
          </p:blipFill>
          <p:spPr bwMode="auto">
            <a:xfrm>
              <a:off x="3622080" y="6028928"/>
              <a:ext cx="2592288" cy="1555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1"/>
            <p:cNvPicPr>
              <a:picLocks noChangeAspect="1"/>
            </p:cNvPicPr>
            <p:nvPr/>
          </p:nvPicPr>
          <p:blipFill>
            <a:blip r:embed="rId7" cstate="screen">
              <a:extLst>
                <a:ext uri="{28A0092B-C50C-407E-A947-70E740481C1C}">
                  <a14:useLocalDpi xmlns:a14="http://schemas.microsoft.com/office/drawing/2010/main" xmlns=""/>
                </a:ext>
              </a:extLst>
            </a:blip>
            <a:srcRect/>
            <a:stretch>
              <a:fillRect/>
            </a:stretch>
          </p:blipFill>
          <p:spPr bwMode="auto">
            <a:xfrm>
              <a:off x="1476136" y="6028928"/>
              <a:ext cx="2166806" cy="1440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2"/>
            <p:cNvPicPr>
              <a:picLocks noChangeAspect="1"/>
            </p:cNvPicPr>
            <p:nvPr/>
          </p:nvPicPr>
          <p:blipFill>
            <a:blip r:embed="rId8" cstate="screen">
              <a:extLst>
                <a:ext uri="{28A0092B-C50C-407E-A947-70E740481C1C}">
                  <a14:useLocalDpi xmlns:a14="http://schemas.microsoft.com/office/drawing/2010/main" xmlns=""/>
                </a:ext>
              </a:extLst>
            </a:blip>
            <a:srcRect/>
            <a:stretch>
              <a:fillRect/>
            </a:stretch>
          </p:blipFill>
          <p:spPr bwMode="auto">
            <a:xfrm>
              <a:off x="6763225" y="4355617"/>
              <a:ext cx="2523437" cy="16778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3"/>
            <p:cNvPicPr>
              <a:picLocks noChangeAspect="1"/>
            </p:cNvPicPr>
            <p:nvPr/>
          </p:nvPicPr>
          <p:blipFill>
            <a:blip r:embed="rId9" cstate="screen">
              <a:extLst>
                <a:ext uri="{28A0092B-C50C-407E-A947-70E740481C1C}">
                  <a14:useLocalDpi xmlns:a14="http://schemas.microsoft.com/office/drawing/2010/main" xmlns=""/>
                </a:ext>
              </a:extLst>
            </a:blip>
            <a:srcRect/>
            <a:stretch>
              <a:fillRect/>
            </a:stretch>
          </p:blipFill>
          <p:spPr bwMode="auto">
            <a:xfrm flipH="1">
              <a:off x="9042523" y="3973014"/>
              <a:ext cx="2221136" cy="2068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4"/>
            <p:cNvPicPr>
              <a:picLocks noChangeAspect="1"/>
            </p:cNvPicPr>
            <p:nvPr/>
          </p:nvPicPr>
          <p:blipFill>
            <a:blip r:embed="rId10" cstate="screen">
              <a:extLst>
                <a:ext uri="{28A0092B-C50C-407E-A947-70E740481C1C}">
                  <a14:useLocalDpi xmlns:a14="http://schemas.microsoft.com/office/drawing/2010/main" xmlns=""/>
                </a:ext>
              </a:extLst>
            </a:blip>
            <a:srcRect/>
            <a:stretch>
              <a:fillRect/>
            </a:stretch>
          </p:blipFill>
          <p:spPr bwMode="auto">
            <a:xfrm>
              <a:off x="8871300" y="6028927"/>
              <a:ext cx="2723825" cy="16342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9"/>
            <p:cNvPicPr>
              <a:picLocks noChangeAspect="1"/>
            </p:cNvPicPr>
            <p:nvPr/>
          </p:nvPicPr>
          <p:blipFill>
            <a:blip r:embed="rId11" cstate="screen">
              <a:extLst>
                <a:ext uri="{28A0092B-C50C-407E-A947-70E740481C1C}">
                  <a14:useLocalDpi xmlns:a14="http://schemas.microsoft.com/office/drawing/2010/main" xmlns=""/>
                </a:ext>
              </a:extLst>
            </a:blip>
            <a:srcRect/>
            <a:stretch>
              <a:fillRect/>
            </a:stretch>
          </p:blipFill>
          <p:spPr bwMode="auto">
            <a:xfrm>
              <a:off x="6061524" y="6028927"/>
              <a:ext cx="2692450" cy="17972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028" name="Picture 4" descr="D:\Work\8villages\LISA\PETANI App\Picture1.png"/>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3866276" y="1643331"/>
            <a:ext cx="5083175" cy="28590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203780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4 </a:t>
            </a:r>
            <a:r>
              <a:rPr lang="id-ID" dirty="0" smtClean="0"/>
              <a:t>Kabupaten </a:t>
            </a:r>
            <a:r>
              <a:rPr lang="en-US" dirty="0" smtClean="0"/>
              <a:t>(2013)</a:t>
            </a:r>
            <a:endParaRPr lang="en-US" dirty="0"/>
          </a:p>
        </p:txBody>
      </p:sp>
      <p:pic>
        <p:nvPicPr>
          <p:cNvPr id="6" name="Picture 5" descr="Screen Shot 2016-04-01 at 9.09.39 AM.png"/>
          <p:cNvPicPr>
            <a:picLocks noChangeAspect="1"/>
          </p:cNvPicPr>
          <p:nvPr/>
        </p:nvPicPr>
        <p:blipFill rotWithShape="1">
          <a:blip r:embed="rId2">
            <a:extLst>
              <a:ext uri="{28A0092B-C50C-407E-A947-70E740481C1C}">
                <a14:useLocalDpi xmlns:a14="http://schemas.microsoft.com/office/drawing/2010/main" xmlns="" val="0"/>
              </a:ext>
            </a:extLst>
          </a:blip>
          <a:srcRect t="22657" b="16296"/>
          <a:stretch/>
        </p:blipFill>
        <p:spPr>
          <a:xfrm>
            <a:off x="0" y="2003972"/>
            <a:ext cx="9144000" cy="3488797"/>
          </a:xfrm>
          <a:prstGeom prst="rect">
            <a:avLst/>
          </a:prstGeom>
        </p:spPr>
      </p:pic>
    </p:spTree>
    <p:extLst>
      <p:ext uri="{BB962C8B-B14F-4D97-AF65-F5344CB8AC3E}">
        <p14:creationId xmlns:p14="http://schemas.microsoft.com/office/powerpoint/2010/main" xmlns="" val="34152878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Android &amp; </a:t>
            </a:r>
            <a:r>
              <a:rPr lang="en-US" sz="3600" dirty="0" err="1" smtClean="0"/>
              <a:t>Ap</a:t>
            </a:r>
            <a:r>
              <a:rPr lang="id-ID" sz="3600" dirty="0" smtClean="0"/>
              <a:t>likasi web (2014)</a:t>
            </a:r>
            <a:endParaRPr lang="en-US" sz="3600" dirty="0"/>
          </a:p>
        </p:txBody>
      </p:sp>
      <p:grpSp>
        <p:nvGrpSpPr>
          <p:cNvPr id="11" name="Group 10"/>
          <p:cNvGrpSpPr/>
          <p:nvPr/>
        </p:nvGrpSpPr>
        <p:grpSpPr>
          <a:xfrm>
            <a:off x="63977" y="1468437"/>
            <a:ext cx="3241073" cy="4154806"/>
            <a:chOff x="187987" y="1597234"/>
            <a:chExt cx="3923668" cy="5029839"/>
          </a:xfrm>
        </p:grpSpPr>
        <p:pic>
          <p:nvPicPr>
            <p:cNvPr id="3" name="Picture 2"/>
            <p:cNvPicPr>
              <a:picLocks noChangeAspect="1"/>
            </p:cNvPicPr>
            <p:nvPr/>
          </p:nvPicPr>
          <p:blipFill>
            <a:blip r:embed="rId3"/>
            <a:stretch>
              <a:fillRect/>
            </a:stretch>
          </p:blipFill>
          <p:spPr>
            <a:xfrm>
              <a:off x="187987" y="1597234"/>
              <a:ext cx="1783279" cy="2945112"/>
            </a:xfrm>
            <a:prstGeom prst="rect">
              <a:avLst/>
            </a:prstGeom>
            <a:ln>
              <a:solidFill>
                <a:schemeClr val="tx1"/>
              </a:solidFill>
            </a:ln>
          </p:spPr>
        </p:pic>
        <p:pic>
          <p:nvPicPr>
            <p:cNvPr id="4" name="Picture 3"/>
            <p:cNvPicPr>
              <a:picLocks noChangeAspect="1"/>
            </p:cNvPicPr>
            <p:nvPr/>
          </p:nvPicPr>
          <p:blipFill>
            <a:blip r:embed="rId4"/>
            <a:stretch>
              <a:fillRect/>
            </a:stretch>
          </p:blipFill>
          <p:spPr>
            <a:xfrm>
              <a:off x="2204685" y="1597234"/>
              <a:ext cx="1906969" cy="2945112"/>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1287700" y="3681961"/>
              <a:ext cx="1655807" cy="2945112"/>
            </a:xfrm>
            <a:prstGeom prst="rect">
              <a:avLst/>
            </a:prstGeom>
            <a:ln>
              <a:solidFill>
                <a:schemeClr val="tx1"/>
              </a:solidFill>
            </a:ln>
          </p:spPr>
        </p:pic>
        <p:pic>
          <p:nvPicPr>
            <p:cNvPr id="8" name="Picture 7"/>
            <p:cNvPicPr>
              <a:picLocks noChangeAspect="1"/>
            </p:cNvPicPr>
            <p:nvPr/>
          </p:nvPicPr>
          <p:blipFill>
            <a:blip r:embed="rId6"/>
            <a:stretch>
              <a:fillRect/>
            </a:stretch>
          </p:blipFill>
          <p:spPr>
            <a:xfrm>
              <a:off x="187987" y="4017151"/>
              <a:ext cx="1050389" cy="1050389"/>
            </a:xfrm>
            <a:prstGeom prst="rect">
              <a:avLst/>
            </a:prstGeom>
          </p:spPr>
        </p:pic>
        <p:pic>
          <p:nvPicPr>
            <p:cNvPr id="9" name="Picture 8"/>
            <p:cNvPicPr>
              <a:picLocks noChangeAspect="1"/>
            </p:cNvPicPr>
            <p:nvPr/>
          </p:nvPicPr>
          <p:blipFill>
            <a:blip r:embed="rId7"/>
            <a:stretch>
              <a:fillRect/>
            </a:stretch>
          </p:blipFill>
          <p:spPr>
            <a:xfrm>
              <a:off x="3061265" y="4017151"/>
              <a:ext cx="1050390" cy="1050390"/>
            </a:xfrm>
            <a:prstGeom prst="rect">
              <a:avLst/>
            </a:prstGeom>
          </p:spPr>
        </p:pic>
        <p:pic>
          <p:nvPicPr>
            <p:cNvPr id="10" name="Picture 9"/>
            <p:cNvPicPr>
              <a:picLocks noChangeAspect="1"/>
            </p:cNvPicPr>
            <p:nvPr/>
          </p:nvPicPr>
          <p:blipFill>
            <a:blip r:embed="rId8"/>
            <a:stretch>
              <a:fillRect/>
            </a:stretch>
          </p:blipFill>
          <p:spPr>
            <a:xfrm>
              <a:off x="1603184" y="2966761"/>
              <a:ext cx="1050389" cy="1050390"/>
            </a:xfrm>
            <a:prstGeom prst="rect">
              <a:avLst/>
            </a:prstGeom>
          </p:spPr>
        </p:pic>
      </p:grpSp>
      <p:pic>
        <p:nvPicPr>
          <p:cNvPr id="2050" name="Picture 2" descr="D:\Work\8villages\LISA\PETANI App\Picture2.png"/>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3352348" y="1863990"/>
            <a:ext cx="5699125" cy="32067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14059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29 </a:t>
            </a:r>
            <a:r>
              <a:rPr lang="id-ID" dirty="0" smtClean="0"/>
              <a:t>Kabupaten </a:t>
            </a:r>
            <a:r>
              <a:rPr lang="en-US" dirty="0" smtClean="0"/>
              <a:t>(2014)</a:t>
            </a:r>
            <a:endParaRPr lang="en-US" dirty="0"/>
          </a:p>
        </p:txBody>
      </p:sp>
      <p:pic>
        <p:nvPicPr>
          <p:cNvPr id="5" name="Picture 4" descr="Screen Shot 2016-04-01 at 9.09.50 AM.png"/>
          <p:cNvPicPr>
            <a:picLocks noChangeAspect="1"/>
          </p:cNvPicPr>
          <p:nvPr/>
        </p:nvPicPr>
        <p:blipFill rotWithShape="1">
          <a:blip r:embed="rId2">
            <a:extLst>
              <a:ext uri="{28A0092B-C50C-407E-A947-70E740481C1C}">
                <a14:useLocalDpi xmlns:a14="http://schemas.microsoft.com/office/drawing/2010/main" xmlns="" val="0"/>
              </a:ext>
            </a:extLst>
          </a:blip>
          <a:srcRect t="20354" b="18666"/>
          <a:stretch/>
        </p:blipFill>
        <p:spPr>
          <a:xfrm>
            <a:off x="0" y="2007808"/>
            <a:ext cx="9144000" cy="3484961"/>
          </a:xfrm>
          <a:prstGeom prst="rect">
            <a:avLst/>
          </a:prstGeom>
        </p:spPr>
      </p:pic>
    </p:spTree>
    <p:extLst>
      <p:ext uri="{BB962C8B-B14F-4D97-AF65-F5344CB8AC3E}">
        <p14:creationId xmlns:p14="http://schemas.microsoft.com/office/powerpoint/2010/main" xmlns="" val="9822015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250 </a:t>
            </a:r>
            <a:r>
              <a:rPr lang="id-ID" dirty="0" smtClean="0"/>
              <a:t>Kabupaten </a:t>
            </a:r>
            <a:r>
              <a:rPr lang="en-US" dirty="0" smtClean="0"/>
              <a:t>(2015)</a:t>
            </a:r>
            <a:endParaRPr lang="en-US" dirty="0"/>
          </a:p>
        </p:txBody>
      </p:sp>
      <p:pic>
        <p:nvPicPr>
          <p:cNvPr id="7" name="Picture 6" descr="Screen Shot 2016-04-01 at 9.09.54 AM.png"/>
          <p:cNvPicPr>
            <a:picLocks noChangeAspect="1"/>
          </p:cNvPicPr>
          <p:nvPr/>
        </p:nvPicPr>
        <p:blipFill rotWithShape="1">
          <a:blip r:embed="rId2">
            <a:extLst>
              <a:ext uri="{28A0092B-C50C-407E-A947-70E740481C1C}">
                <a14:useLocalDpi xmlns:a14="http://schemas.microsoft.com/office/drawing/2010/main" xmlns="" val="0"/>
              </a:ext>
            </a:extLst>
          </a:blip>
          <a:srcRect t="20287" b="18667"/>
          <a:stretch/>
        </p:blipFill>
        <p:spPr>
          <a:xfrm>
            <a:off x="0" y="2007808"/>
            <a:ext cx="9144000" cy="3488796"/>
          </a:xfrm>
          <a:prstGeom prst="rect">
            <a:avLst/>
          </a:prstGeom>
        </p:spPr>
      </p:pic>
    </p:spTree>
    <p:extLst>
      <p:ext uri="{BB962C8B-B14F-4D97-AF65-F5344CB8AC3E}">
        <p14:creationId xmlns:p14="http://schemas.microsoft.com/office/powerpoint/2010/main" xmlns="" val="22761818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err="1" smtClean="0">
                <a:solidFill>
                  <a:srgbClr val="0070C0"/>
                </a:solidFill>
              </a:rPr>
              <a:t>Mengapa</a:t>
            </a:r>
            <a:r>
              <a:rPr lang="en-US" b="1" dirty="0" smtClean="0">
                <a:solidFill>
                  <a:srgbClr val="0070C0"/>
                </a:solidFill>
              </a:rPr>
              <a:t> </a:t>
            </a:r>
            <a:r>
              <a:rPr lang="en-US" b="1" dirty="0" err="1" smtClean="0">
                <a:solidFill>
                  <a:srgbClr val="0070C0"/>
                </a:solidFill>
              </a:rPr>
              <a:t>Petani</a:t>
            </a:r>
            <a:r>
              <a:rPr lang="en-US" b="1" dirty="0" smtClean="0">
                <a:solidFill>
                  <a:srgbClr val="0070C0"/>
                </a:solidFill>
              </a:rPr>
              <a:t> </a:t>
            </a:r>
            <a:r>
              <a:rPr lang="en-US" b="1" dirty="0" err="1" smtClean="0">
                <a:solidFill>
                  <a:srgbClr val="0070C0"/>
                </a:solidFill>
              </a:rPr>
              <a:t>Perlu</a:t>
            </a:r>
            <a:r>
              <a:rPr lang="en-US" b="1" dirty="0" smtClean="0">
                <a:solidFill>
                  <a:srgbClr val="0070C0"/>
                </a:solidFill>
              </a:rPr>
              <a:t> </a:t>
            </a:r>
            <a:r>
              <a:rPr lang="en-US" b="1" dirty="0" err="1" smtClean="0">
                <a:solidFill>
                  <a:srgbClr val="0070C0"/>
                </a:solidFill>
              </a:rPr>
              <a:t>Diedukasi</a:t>
            </a:r>
            <a:r>
              <a:rPr lang="en-US" b="1" dirty="0" smtClean="0">
                <a:solidFill>
                  <a:srgbClr val="0070C0"/>
                </a:solidFill>
              </a:rPr>
              <a:t>?</a:t>
            </a:r>
            <a:endParaRPr lang="en-US" b="1" dirty="0">
              <a:solidFill>
                <a:srgbClr val="0070C0"/>
              </a:solidFill>
            </a:endParaRPr>
          </a:p>
        </p:txBody>
      </p:sp>
      <p:sp>
        <p:nvSpPr>
          <p:cNvPr id="3" name="Content Placeholder 2"/>
          <p:cNvSpPr>
            <a:spLocks noGrp="1"/>
          </p:cNvSpPr>
          <p:nvPr>
            <p:ph idx="1"/>
          </p:nvPr>
        </p:nvSpPr>
        <p:spPr/>
        <p:txBody>
          <a:bodyPr>
            <a:normAutofit lnSpcReduction="10000"/>
          </a:bodyPr>
          <a:lstStyle/>
          <a:p>
            <a:r>
              <a:rPr lang="en-US" dirty="0" err="1" smtClean="0"/>
              <a:t>Petani</a:t>
            </a:r>
            <a:r>
              <a:rPr lang="en-US" dirty="0" smtClean="0"/>
              <a:t> </a:t>
            </a:r>
            <a:r>
              <a:rPr lang="en-US" dirty="0" err="1" smtClean="0"/>
              <a:t>membutuhkan</a:t>
            </a:r>
            <a:r>
              <a:rPr lang="en-US" dirty="0" smtClean="0"/>
              <a:t> </a:t>
            </a:r>
            <a:r>
              <a:rPr lang="en-US" dirty="0" err="1" smtClean="0"/>
              <a:t>solusi</a:t>
            </a:r>
            <a:r>
              <a:rPr lang="en-US" dirty="0" smtClean="0"/>
              <a:t> yang </a:t>
            </a:r>
            <a:r>
              <a:rPr lang="en-US" dirty="0" err="1" smtClean="0"/>
              <a:t>cepat</a:t>
            </a:r>
            <a:r>
              <a:rPr lang="en-US" dirty="0" smtClean="0"/>
              <a:t> </a:t>
            </a:r>
            <a:r>
              <a:rPr lang="en-US" dirty="0" err="1" smtClean="0"/>
              <a:t>dan</a:t>
            </a:r>
            <a:r>
              <a:rPr lang="en-US" dirty="0" smtClean="0"/>
              <a:t> </a:t>
            </a:r>
            <a:r>
              <a:rPr lang="en-US" dirty="0" err="1" smtClean="0"/>
              <a:t>tepat</a:t>
            </a:r>
            <a:r>
              <a:rPr lang="en-US" dirty="0" smtClean="0"/>
              <a:t> – </a:t>
            </a:r>
            <a:r>
              <a:rPr lang="en-US" dirty="0" err="1" smtClean="0"/>
              <a:t>bila</a:t>
            </a:r>
            <a:r>
              <a:rPr lang="en-US" dirty="0" smtClean="0"/>
              <a:t> </a:t>
            </a:r>
            <a:r>
              <a:rPr lang="en-US" dirty="0" err="1" smtClean="0"/>
              <a:t>ada</a:t>
            </a:r>
            <a:r>
              <a:rPr lang="en-US" dirty="0" smtClean="0"/>
              <a:t> </a:t>
            </a:r>
            <a:r>
              <a:rPr lang="en-US" dirty="0" err="1" smtClean="0"/>
              <a:t>masalah</a:t>
            </a:r>
            <a:r>
              <a:rPr lang="en-US" dirty="0" smtClean="0"/>
              <a:t> di </a:t>
            </a:r>
            <a:r>
              <a:rPr lang="en-US" dirty="0" err="1" smtClean="0"/>
              <a:t>lahan</a:t>
            </a:r>
            <a:r>
              <a:rPr lang="en-US" dirty="0" smtClean="0"/>
              <a:t> </a:t>
            </a:r>
            <a:r>
              <a:rPr lang="en-US" dirty="0" err="1" smtClean="0"/>
              <a:t>pertanian</a:t>
            </a:r>
            <a:r>
              <a:rPr lang="en-US" dirty="0" smtClean="0"/>
              <a:t>.</a:t>
            </a:r>
            <a:endParaRPr lang="id-ID" dirty="0" smtClean="0"/>
          </a:p>
          <a:p>
            <a:pPr marL="0" indent="0">
              <a:buNone/>
            </a:pPr>
            <a:endParaRPr lang="en-US" dirty="0" smtClean="0"/>
          </a:p>
          <a:p>
            <a:r>
              <a:rPr lang="en-US" dirty="0" err="1" smtClean="0"/>
              <a:t>Edukasi</a:t>
            </a:r>
            <a:r>
              <a:rPr lang="en-US" dirty="0" smtClean="0"/>
              <a:t>, agar </a:t>
            </a:r>
            <a:r>
              <a:rPr lang="en-US" dirty="0" err="1" smtClean="0"/>
              <a:t>hasil</a:t>
            </a:r>
            <a:r>
              <a:rPr lang="en-US" dirty="0" smtClean="0"/>
              <a:t> </a:t>
            </a:r>
            <a:r>
              <a:rPr lang="en-US" dirty="0" err="1" smtClean="0"/>
              <a:t>pertanian</a:t>
            </a:r>
            <a:r>
              <a:rPr lang="en-US" dirty="0" smtClean="0"/>
              <a:t> </a:t>
            </a:r>
            <a:r>
              <a:rPr lang="en-US" dirty="0" err="1" smtClean="0"/>
              <a:t>aman</a:t>
            </a:r>
            <a:r>
              <a:rPr lang="en-US" dirty="0" smtClean="0"/>
              <a:t> </a:t>
            </a:r>
            <a:r>
              <a:rPr lang="en-US" dirty="0" err="1" smtClean="0"/>
              <a:t>dikonsumsi</a:t>
            </a:r>
            <a:r>
              <a:rPr lang="en-US" dirty="0" smtClean="0"/>
              <a:t> </a:t>
            </a:r>
            <a:r>
              <a:rPr lang="en-US" dirty="0" err="1" smtClean="0"/>
              <a:t>dan</a:t>
            </a:r>
            <a:r>
              <a:rPr lang="en-US" dirty="0" smtClean="0"/>
              <a:t> </a:t>
            </a:r>
            <a:r>
              <a:rPr lang="en-US" dirty="0" err="1" smtClean="0"/>
              <a:t>aman</a:t>
            </a:r>
            <a:r>
              <a:rPr lang="en-US" dirty="0" smtClean="0"/>
              <a:t> </a:t>
            </a:r>
            <a:r>
              <a:rPr lang="en-US" dirty="0" err="1" smtClean="0"/>
              <a:t>untuk</a:t>
            </a:r>
            <a:r>
              <a:rPr lang="en-US" dirty="0" smtClean="0"/>
              <a:t> </a:t>
            </a:r>
            <a:r>
              <a:rPr lang="en-US" dirty="0" err="1" smtClean="0"/>
              <a:t>keluarga</a:t>
            </a:r>
            <a:r>
              <a:rPr lang="en-US" dirty="0" smtClean="0"/>
              <a:t> </a:t>
            </a:r>
            <a:r>
              <a:rPr lang="en-US" dirty="0" err="1" smtClean="0"/>
              <a:t>petani</a:t>
            </a:r>
            <a:r>
              <a:rPr lang="en-US" dirty="0" smtClean="0"/>
              <a:t> (</a:t>
            </a:r>
            <a:r>
              <a:rPr lang="en-US" dirty="0" err="1" smtClean="0"/>
              <a:t>keluarga</a:t>
            </a:r>
            <a:r>
              <a:rPr lang="en-US" dirty="0" smtClean="0"/>
              <a:t> </a:t>
            </a:r>
            <a:r>
              <a:rPr lang="en-US" dirty="0" err="1" smtClean="0"/>
              <a:t>petani</a:t>
            </a:r>
            <a:r>
              <a:rPr lang="en-US" dirty="0" smtClean="0"/>
              <a:t> </a:t>
            </a:r>
            <a:r>
              <a:rPr lang="en-US" dirty="0" err="1" smtClean="0"/>
              <a:t>bawang</a:t>
            </a:r>
            <a:r>
              <a:rPr lang="en-US" dirty="0" smtClean="0"/>
              <a:t> </a:t>
            </a:r>
            <a:r>
              <a:rPr lang="en-US" dirty="0" err="1" smtClean="0"/>
              <a:t>terpapar</a:t>
            </a:r>
            <a:r>
              <a:rPr lang="en-US" dirty="0" smtClean="0"/>
              <a:t> </a:t>
            </a:r>
            <a:r>
              <a:rPr lang="en-US" dirty="0" err="1" smtClean="0"/>
              <a:t>pestisida</a:t>
            </a:r>
            <a:r>
              <a:rPr lang="en-US" dirty="0"/>
              <a:t>) : http://brebesnews.co/2015/02/pestisida-penyakit-gondok-goiter-masa-kini-dan-ancaman-masa-depan/</a:t>
            </a:r>
          </a:p>
        </p:txBody>
      </p:sp>
    </p:spTree>
    <p:extLst>
      <p:ext uri="{BB962C8B-B14F-4D97-AF65-F5344CB8AC3E}">
        <p14:creationId xmlns:p14="http://schemas.microsoft.com/office/powerpoint/2010/main" xmlns="" val="21478921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293"/>
            <a:ext cx="8229600" cy="1143000"/>
          </a:xfrm>
        </p:spPr>
        <p:txBody>
          <a:bodyPr>
            <a:normAutofit fontScale="90000"/>
          </a:bodyPr>
          <a:lstStyle/>
          <a:p>
            <a:pPr algn="ctr"/>
            <a:r>
              <a:rPr lang="en-US" b="1" dirty="0" smtClean="0">
                <a:solidFill>
                  <a:srgbClr val="0070C0"/>
                </a:solidFill>
              </a:rPr>
              <a:t>LISA </a:t>
            </a:r>
            <a:r>
              <a:rPr lang="en-US" b="1" dirty="0" err="1" smtClean="0">
                <a:solidFill>
                  <a:srgbClr val="0070C0"/>
                </a:solidFill>
              </a:rPr>
              <a:t>Layanan</a:t>
            </a:r>
            <a:r>
              <a:rPr lang="en-US" b="1" dirty="0" smtClean="0">
                <a:solidFill>
                  <a:srgbClr val="0070C0"/>
                </a:solidFill>
              </a:rPr>
              <a:t> </a:t>
            </a:r>
            <a:r>
              <a:rPr lang="en-US" b="1" dirty="0" err="1" smtClean="0">
                <a:solidFill>
                  <a:srgbClr val="0070C0"/>
                </a:solidFill>
              </a:rPr>
              <a:t>Informasi</a:t>
            </a:r>
            <a:r>
              <a:rPr lang="en-US" b="1" dirty="0" smtClean="0">
                <a:solidFill>
                  <a:srgbClr val="0070C0"/>
                </a:solidFill>
              </a:rPr>
              <a:t> </a:t>
            </a:r>
            <a:r>
              <a:rPr lang="en-US" b="1" dirty="0" err="1" smtClean="0">
                <a:solidFill>
                  <a:srgbClr val="0070C0"/>
                </a:solidFill>
              </a:rPr>
              <a:t>Desa</a:t>
            </a:r>
            <a:r>
              <a:rPr lang="en-US" b="1" dirty="0" smtClean="0">
                <a:solidFill>
                  <a:srgbClr val="0070C0"/>
                </a:solidFill>
              </a:rPr>
              <a:t> </a:t>
            </a:r>
            <a:r>
              <a:rPr lang="id-ID" b="1" dirty="0" smtClean="0">
                <a:solidFill>
                  <a:srgbClr val="0070C0"/>
                </a:solidFill>
              </a:rPr>
              <a:t/>
            </a:r>
            <a:br>
              <a:rPr lang="id-ID" b="1" dirty="0" smtClean="0">
                <a:solidFill>
                  <a:srgbClr val="0070C0"/>
                </a:solidFill>
              </a:rPr>
            </a:br>
            <a:r>
              <a:rPr lang="en-US" b="1" dirty="0" smtClean="0">
                <a:solidFill>
                  <a:srgbClr val="0070C0"/>
                </a:solidFill>
              </a:rPr>
              <a:t>lisa.co.id</a:t>
            </a:r>
            <a:endParaRPr lang="en-US" b="1" dirty="0">
              <a:solidFill>
                <a:srgbClr val="0070C0"/>
              </a:solidFill>
            </a:endParaRPr>
          </a:p>
        </p:txBody>
      </p:sp>
      <p:pic>
        <p:nvPicPr>
          <p:cNvPr id="4" name="Picture 3" descr="Screen Shot 2016-02-17 at 10.18.55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9171" y="1444331"/>
            <a:ext cx="4018577" cy="5048386"/>
          </a:xfrm>
          <a:prstGeom prst="rect">
            <a:avLst/>
          </a:prstGeom>
        </p:spPr>
      </p:pic>
      <p:pic>
        <p:nvPicPr>
          <p:cNvPr id="5" name="Picture 4" descr="Screen Shot 2016-02-17 at 10.19.03 A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79640" y="1300807"/>
            <a:ext cx="4464360" cy="4700485"/>
          </a:xfrm>
          <a:prstGeom prst="rect">
            <a:avLst/>
          </a:prstGeom>
        </p:spPr>
      </p:pic>
    </p:spTree>
    <p:extLst>
      <p:ext uri="{BB962C8B-B14F-4D97-AF65-F5344CB8AC3E}">
        <p14:creationId xmlns:p14="http://schemas.microsoft.com/office/powerpoint/2010/main" xmlns="" val="210149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idx="4294967295"/>
          </p:nvPr>
        </p:nvSpPr>
        <p:spPr>
          <a:xfrm>
            <a:off x="403742" y="430200"/>
            <a:ext cx="6748938" cy="803672"/>
          </a:xfrm>
        </p:spPr>
        <p:txBody>
          <a:bodyPr>
            <a:normAutofit/>
          </a:bodyPr>
          <a:lstStyle/>
          <a:p>
            <a:r>
              <a:rPr lang="id-ID" b="1" dirty="0" smtClean="0">
                <a:solidFill>
                  <a:srgbClr val="0070C0"/>
                </a:solidFill>
                <a:latin typeface="Calibri" pitchFamily="34" charset="0"/>
              </a:rPr>
              <a:t>PETANI </a:t>
            </a:r>
            <a:r>
              <a:rPr lang="en-US" b="1" dirty="0" smtClean="0">
                <a:solidFill>
                  <a:srgbClr val="0070C0"/>
                </a:solidFill>
                <a:latin typeface="Calibri" pitchFamily="34" charset="0"/>
              </a:rPr>
              <a:t>Apps Android</a:t>
            </a:r>
            <a:endParaRPr lang="en-US" b="1" dirty="0">
              <a:solidFill>
                <a:srgbClr val="0070C0"/>
              </a:solidFill>
              <a:latin typeface="Calibri" pitchFamily="34" charset="0"/>
            </a:endParaRPr>
          </a:p>
        </p:txBody>
      </p:sp>
      <p:pic>
        <p:nvPicPr>
          <p:cNvPr id="61443" name="Picture 3" descr="D:\Work\8villages\LISA\Screenshot\Petani install.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6402" y="1457800"/>
            <a:ext cx="8654155" cy="485102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3" name="Straight Arrow Connector 2"/>
          <p:cNvCxnSpPr/>
          <p:nvPr/>
        </p:nvCxnSpPr>
        <p:spPr bwMode="auto">
          <a:xfrm>
            <a:off x="5773043" y="3823588"/>
            <a:ext cx="924223" cy="494496"/>
          </a:xfrm>
          <a:prstGeom prst="straightConnector1">
            <a:avLst/>
          </a:prstGeom>
          <a:blipFill dpi="0" rotWithShape="0">
            <a:blip r:embed="rId3"/>
            <a:srcRect/>
            <a:tile tx="0" ty="0" sx="100000" sy="100000" flip="none" algn="tl"/>
          </a:blipFill>
          <a:ln w="57150" cap="flat" cmpd="sng" algn="ctr">
            <a:solidFill>
              <a:srgbClr val="FF00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Oval 3"/>
          <p:cNvSpPr/>
          <p:nvPr/>
        </p:nvSpPr>
        <p:spPr bwMode="auto">
          <a:xfrm>
            <a:off x="6697265" y="4070836"/>
            <a:ext cx="1754684" cy="1125141"/>
          </a:xfrm>
          <a:prstGeom prst="ellipse">
            <a:avLst/>
          </a:prstGeom>
          <a:noFill/>
          <a:ln w="76200" cap="flat" cmpd="sng" algn="ctr">
            <a:solidFill>
              <a:srgbClr val="FF0000"/>
            </a:solidFill>
            <a:prstDash val="solid"/>
            <a:round/>
            <a:headEnd type="none" w="med" len="med"/>
            <a:tailEnd type="none" w="med" len="med"/>
          </a:ln>
          <a:effectLst/>
          <a:extLst/>
        </p:spPr>
        <p:txBody>
          <a:bodyPr vert="horz" wrap="square" lIns="64291" tIns="32146" rIns="64291" bIns="32146" numCol="1" rtlCol="0" anchor="ctr" anchorCtr="0" compatLnSpc="1">
            <a:prstTxWarp prst="textNoShape">
              <a:avLst/>
            </a:prstTxWarp>
          </a:bodyPr>
          <a:lstStyle/>
          <a:p>
            <a:pPr defTabSz="642915" fontAlgn="base">
              <a:spcBef>
                <a:spcPct val="0"/>
              </a:spcBef>
              <a:spcAft>
                <a:spcPct val="0"/>
              </a:spcAft>
            </a:pPr>
            <a:endParaRPr lang="id-ID" sz="1300" dirty="0" err="1">
              <a:solidFill>
                <a:srgbClr val="000000"/>
              </a:solidFill>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xmlns="" val="27622555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671" y="2875948"/>
            <a:ext cx="3547288" cy="1143000"/>
          </a:xfrm>
        </p:spPr>
        <p:txBody>
          <a:bodyPr/>
          <a:lstStyle/>
          <a:p>
            <a:r>
              <a:rPr lang="id-ID" dirty="0" smtClean="0"/>
              <a:t>Menu Aplikasi</a:t>
            </a:r>
            <a:endParaRPr lang="id-ID" dirty="0"/>
          </a:p>
        </p:txBody>
      </p:sp>
      <p:pic>
        <p:nvPicPr>
          <p:cNvPr id="6147" name="Picture 3" descr="D:\Work\8villages\LISA\PETANI App\Screenshot\Screenshot_2016-06-26-06-41-05.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918448" y="63063"/>
            <a:ext cx="3697999" cy="657422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094777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3-11 at 6.19.07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493421" y="962766"/>
            <a:ext cx="4643280" cy="5895234"/>
          </a:xfrm>
          <a:prstGeom prst="rect">
            <a:avLst/>
          </a:prstGeom>
        </p:spPr>
      </p:pic>
      <p:sp>
        <p:nvSpPr>
          <p:cNvPr id="5" name="Title 1"/>
          <p:cNvSpPr txBox="1">
            <a:spLocks/>
          </p:cNvSpPr>
          <p:nvPr/>
        </p:nvSpPr>
        <p:spPr>
          <a:xfrm>
            <a:off x="0" y="2953517"/>
            <a:ext cx="6705022"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id-ID" sz="3600" dirty="0" smtClean="0">
                <a:solidFill>
                  <a:srgbClr val="0070C0"/>
                </a:solidFill>
              </a:rPr>
              <a:t>Fitur Lapor, jual </a:t>
            </a:r>
            <a:br>
              <a:rPr lang="id-ID" sz="3600" dirty="0" smtClean="0">
                <a:solidFill>
                  <a:srgbClr val="0070C0"/>
                </a:solidFill>
              </a:rPr>
            </a:br>
            <a:r>
              <a:rPr lang="id-ID" sz="3600" dirty="0" smtClean="0">
                <a:solidFill>
                  <a:srgbClr val="0070C0"/>
                </a:solidFill>
              </a:rPr>
              <a:t>dan Tanya</a:t>
            </a:r>
            <a:endParaRPr lang="id-ID" sz="3600" dirty="0">
              <a:solidFill>
                <a:srgbClr val="0070C0"/>
              </a:solidFill>
            </a:endParaRPr>
          </a:p>
        </p:txBody>
      </p:sp>
    </p:spTree>
    <p:extLst>
      <p:ext uri="{BB962C8B-B14F-4D97-AF65-F5344CB8AC3E}">
        <p14:creationId xmlns:p14="http://schemas.microsoft.com/office/powerpoint/2010/main" xmlns="" val="2652265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4836" y="0"/>
            <a:ext cx="7271274" cy="1143000"/>
          </a:xfrm>
        </p:spPr>
        <p:txBody>
          <a:bodyPr/>
          <a:lstStyle/>
          <a:p>
            <a:r>
              <a:rPr lang="en-US" dirty="0" err="1" smtClean="0"/>
              <a:t>Sinergi</a:t>
            </a:r>
            <a:r>
              <a:rPr lang="en-US" dirty="0" smtClean="0"/>
              <a:t> </a:t>
            </a:r>
            <a:r>
              <a:rPr lang="en-US" dirty="0" err="1" smtClean="0"/>
              <a:t>Aksi</a:t>
            </a:r>
            <a:r>
              <a:rPr lang="en-US" dirty="0" smtClean="0"/>
              <a:t> </a:t>
            </a:r>
            <a:r>
              <a:rPr lang="en-US" dirty="0" err="1" smtClean="0"/>
              <a:t>untuk</a:t>
            </a:r>
            <a:r>
              <a:rPr lang="en-US" dirty="0" smtClean="0"/>
              <a:t> </a:t>
            </a:r>
            <a:r>
              <a:rPr lang="en-US" dirty="0" err="1" smtClean="0"/>
              <a:t>Ekonomi</a:t>
            </a:r>
            <a:r>
              <a:rPr lang="en-US" dirty="0" smtClean="0"/>
              <a:t> Rakyat</a:t>
            </a:r>
            <a:endParaRPr lang="en-US" dirty="0"/>
          </a:p>
        </p:txBody>
      </p:sp>
      <p:pic>
        <p:nvPicPr>
          <p:cNvPr id="4" name="Picture 3"/>
          <p:cNvPicPr>
            <a:picLocks noChangeAspect="1"/>
          </p:cNvPicPr>
          <p:nvPr/>
        </p:nvPicPr>
        <p:blipFill>
          <a:blip r:embed="rId2" cstate="screen">
            <a:extLst>
              <a:ext uri="{28A0092B-C50C-407E-A947-70E740481C1C}">
                <a14:useLocalDpi xmlns="" xmlns:a14="http://schemas.microsoft.com/office/drawing/2010/main"/>
              </a:ext>
            </a:extLst>
          </a:blip>
          <a:stretch>
            <a:fillRect/>
          </a:stretch>
        </p:blipFill>
        <p:spPr>
          <a:xfrm>
            <a:off x="222688" y="2168441"/>
            <a:ext cx="3418581" cy="3418581"/>
          </a:xfrm>
          <a:prstGeom prst="rect">
            <a:avLst/>
          </a:prstGeom>
        </p:spPr>
      </p:pic>
      <p:pic>
        <p:nvPicPr>
          <p:cNvPr id="5" name="Picture 4"/>
          <p:cNvPicPr>
            <a:picLocks noChangeAspect="1"/>
          </p:cNvPicPr>
          <p:nvPr/>
        </p:nvPicPr>
        <p:blipFill>
          <a:blip r:embed="rId3"/>
          <a:stretch>
            <a:fillRect/>
          </a:stretch>
        </p:blipFill>
        <p:spPr>
          <a:xfrm>
            <a:off x="3723075" y="3877732"/>
            <a:ext cx="5238045" cy="2946400"/>
          </a:xfrm>
          <a:prstGeom prst="rect">
            <a:avLst/>
          </a:prstGeom>
        </p:spPr>
      </p:pic>
      <p:pic>
        <p:nvPicPr>
          <p:cNvPr id="6" name="Picture 4" descr="D:\8villages\Petani Apps\WhatsApp Image 2016-09-19 at 10.47.35.jpeg"/>
          <p:cNvPicPr>
            <a:picLocks noChangeAspect="1" noChangeArrowheads="1"/>
          </p:cNvPicPr>
          <p:nvPr/>
        </p:nvPicPr>
        <p:blipFill>
          <a:blip r:embed="rId4"/>
          <a:srcRect/>
          <a:stretch>
            <a:fillRect/>
          </a:stretch>
        </p:blipFill>
        <p:spPr bwMode="auto">
          <a:xfrm>
            <a:off x="3732709" y="859536"/>
            <a:ext cx="5235634" cy="2945044"/>
          </a:xfrm>
          <a:prstGeom prst="rect">
            <a:avLst/>
          </a:prstGeom>
          <a:noFill/>
        </p:spPr>
      </p:pic>
    </p:spTree>
    <p:extLst>
      <p:ext uri="{BB962C8B-B14F-4D97-AF65-F5344CB8AC3E}">
        <p14:creationId xmlns="" xmlns:p14="http://schemas.microsoft.com/office/powerpoint/2010/main" val="5754860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74947" y="4635848"/>
            <a:ext cx="2654262" cy="584775"/>
          </a:xfrm>
          <a:prstGeom prst="rect">
            <a:avLst/>
          </a:prstGeom>
          <a:noFill/>
        </p:spPr>
        <p:txBody>
          <a:bodyPr wrap="square" rtlCol="0">
            <a:spAutoFit/>
          </a:bodyPr>
          <a:lstStyle/>
          <a:p>
            <a:r>
              <a:rPr lang="id-ID" sz="1600" b="1" dirty="0" smtClean="0"/>
              <a:t>Pertanyaan melalui</a:t>
            </a:r>
            <a:r>
              <a:rPr lang="en-US" sz="1600" b="1" dirty="0" smtClean="0"/>
              <a:t> SMS</a:t>
            </a:r>
            <a:endParaRPr lang="id-ID" sz="1600" b="1" dirty="0" smtClean="0"/>
          </a:p>
          <a:p>
            <a:r>
              <a:rPr lang="en-US" sz="1600" b="1" dirty="0" err="1" smtClean="0"/>
              <a:t>Juga</a:t>
            </a:r>
            <a:r>
              <a:rPr lang="id-ID" sz="1600" b="1" dirty="0" smtClean="0"/>
              <a:t> </a:t>
            </a:r>
            <a:r>
              <a:rPr lang="en-US" sz="1600" b="1" dirty="0" err="1" smtClean="0"/>
              <a:t>terinte</a:t>
            </a:r>
            <a:r>
              <a:rPr lang="id-ID" sz="1600" b="1" dirty="0" smtClean="0"/>
              <a:t>g</a:t>
            </a:r>
            <a:r>
              <a:rPr lang="en-US" sz="1600" b="1" dirty="0" err="1" smtClean="0"/>
              <a:t>rasi</a:t>
            </a:r>
            <a:r>
              <a:rPr lang="en-US" sz="1600" b="1" dirty="0" smtClean="0"/>
              <a:t> di Android</a:t>
            </a:r>
            <a:endParaRPr lang="en-US" sz="1600" b="1" dirty="0"/>
          </a:p>
        </p:txBody>
      </p:sp>
      <p:sp>
        <p:nvSpPr>
          <p:cNvPr id="4" name="Rectangle 3"/>
          <p:cNvSpPr/>
          <p:nvPr/>
        </p:nvSpPr>
        <p:spPr>
          <a:xfrm>
            <a:off x="1791907" y="336920"/>
            <a:ext cx="4386329" cy="769441"/>
          </a:xfrm>
          <a:prstGeom prst="rect">
            <a:avLst/>
          </a:prstGeom>
        </p:spPr>
        <p:txBody>
          <a:bodyPr wrap="none">
            <a:spAutoFit/>
          </a:bodyPr>
          <a:lstStyle/>
          <a:p>
            <a:r>
              <a:rPr lang="en-GB" sz="4400" b="1" dirty="0" err="1" smtClean="0">
                <a:solidFill>
                  <a:srgbClr val="0070C0"/>
                </a:solidFill>
              </a:rPr>
              <a:t>Fitur</a:t>
            </a:r>
            <a:r>
              <a:rPr lang="en-GB" sz="4400" b="1" dirty="0" smtClean="0">
                <a:solidFill>
                  <a:srgbClr val="0070C0"/>
                </a:solidFill>
              </a:rPr>
              <a:t> Tanya</a:t>
            </a:r>
            <a:r>
              <a:rPr lang="id-ID" sz="4400" b="1" dirty="0" smtClean="0">
                <a:solidFill>
                  <a:srgbClr val="0070C0"/>
                </a:solidFill>
              </a:rPr>
              <a:t>-</a:t>
            </a:r>
            <a:r>
              <a:rPr lang="en-GB" sz="4400" b="1" dirty="0" err="1" smtClean="0">
                <a:solidFill>
                  <a:srgbClr val="0070C0"/>
                </a:solidFill>
              </a:rPr>
              <a:t>Jawab</a:t>
            </a:r>
            <a:endParaRPr lang="en-GB" sz="4400" b="1" dirty="0">
              <a:solidFill>
                <a:srgbClr val="0070C0"/>
              </a:solidFill>
            </a:endParaRPr>
          </a:p>
        </p:txBody>
      </p:sp>
      <p:pic>
        <p:nvPicPr>
          <p:cNvPr id="5" name="Picture 2" descr="D:\Work\8villages\LISA\PETANI App\Screenshot\Screenshot_2016-06-15-23-59-20.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64887" y="1496862"/>
            <a:ext cx="2852380" cy="5070898"/>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descr="D:\Work\8villages\LISA\PETANI App\Screenshot\PhotoGrid_1466010678411.jp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0375" r="22072"/>
          <a:stretch/>
        </p:blipFill>
        <p:spPr bwMode="auto">
          <a:xfrm>
            <a:off x="5341993" y="1646990"/>
            <a:ext cx="1720170" cy="2988858"/>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6"/>
          <p:cNvSpPr/>
          <p:nvPr/>
        </p:nvSpPr>
        <p:spPr>
          <a:xfrm>
            <a:off x="1791907" y="2415652"/>
            <a:ext cx="2925360" cy="1050877"/>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cxnSp>
        <p:nvCxnSpPr>
          <p:cNvPr id="8" name="Straight Arrow Connector 7"/>
          <p:cNvCxnSpPr/>
          <p:nvPr/>
        </p:nvCxnSpPr>
        <p:spPr>
          <a:xfrm flipH="1">
            <a:off x="4789033" y="2760289"/>
            <a:ext cx="552960" cy="2174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xmlns="" val="15780151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D:\Work\8villages\LISA\PETANI App\Screenshot\Screenshot_2016-05-02-14-06-46.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66753" y="126437"/>
            <a:ext cx="3786504" cy="6731563"/>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831135" y="2806418"/>
            <a:ext cx="1879810" cy="830997"/>
          </a:xfrm>
          <a:prstGeom prst="rect">
            <a:avLst/>
          </a:prstGeom>
        </p:spPr>
        <p:txBody>
          <a:bodyPr wrap="none">
            <a:spAutoFit/>
          </a:bodyPr>
          <a:lstStyle/>
          <a:p>
            <a:r>
              <a:rPr lang="en-GB" sz="4800" dirty="0" err="1">
                <a:solidFill>
                  <a:srgbClr val="0070C0"/>
                </a:solidFill>
              </a:rPr>
              <a:t>Artikel</a:t>
            </a:r>
            <a:endParaRPr lang="en-GB" sz="4800" dirty="0">
              <a:solidFill>
                <a:srgbClr val="0070C0"/>
              </a:solidFill>
            </a:endParaRPr>
          </a:p>
        </p:txBody>
      </p:sp>
    </p:spTree>
    <p:extLst>
      <p:ext uri="{BB962C8B-B14F-4D97-AF65-F5344CB8AC3E}">
        <p14:creationId xmlns:p14="http://schemas.microsoft.com/office/powerpoint/2010/main" xmlns="" val="5854182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294"/>
            <a:ext cx="8229600" cy="1143000"/>
          </a:xfrm>
        </p:spPr>
        <p:txBody>
          <a:bodyPr/>
          <a:lstStyle/>
          <a:p>
            <a:pPr algn="ctr"/>
            <a:r>
              <a:rPr lang="en-US" b="1" dirty="0" err="1" smtClean="0">
                <a:solidFill>
                  <a:srgbClr val="0070C0"/>
                </a:solidFill>
              </a:rPr>
              <a:t>Solusi</a:t>
            </a:r>
            <a:r>
              <a:rPr lang="en-US" b="1" dirty="0" smtClean="0">
                <a:solidFill>
                  <a:srgbClr val="0070C0"/>
                </a:solidFill>
              </a:rPr>
              <a:t> </a:t>
            </a:r>
            <a:r>
              <a:rPr lang="en-US" b="1" dirty="0" err="1" smtClean="0">
                <a:solidFill>
                  <a:srgbClr val="0070C0"/>
                </a:solidFill>
              </a:rPr>
              <a:t>Cepat</a:t>
            </a:r>
            <a:r>
              <a:rPr lang="en-US" b="1" dirty="0" smtClean="0">
                <a:solidFill>
                  <a:srgbClr val="0070C0"/>
                </a:solidFill>
              </a:rPr>
              <a:t> </a:t>
            </a:r>
            <a:r>
              <a:rPr lang="en-US" b="1" dirty="0" err="1" smtClean="0">
                <a:solidFill>
                  <a:srgbClr val="0070C0"/>
                </a:solidFill>
              </a:rPr>
              <a:t>dari</a:t>
            </a:r>
            <a:r>
              <a:rPr lang="en-US" b="1" dirty="0" smtClean="0">
                <a:solidFill>
                  <a:srgbClr val="0070C0"/>
                </a:solidFill>
              </a:rPr>
              <a:t> </a:t>
            </a:r>
            <a:r>
              <a:rPr lang="en-US" b="1" dirty="0" err="1" smtClean="0">
                <a:solidFill>
                  <a:srgbClr val="0070C0"/>
                </a:solidFill>
              </a:rPr>
              <a:t>Pakar</a:t>
            </a:r>
            <a:endParaRPr lang="en-US" b="1" dirty="0">
              <a:solidFill>
                <a:srgbClr val="0070C0"/>
              </a:solidFill>
            </a:endParaRPr>
          </a:p>
        </p:txBody>
      </p:sp>
      <p:pic>
        <p:nvPicPr>
          <p:cNvPr id="4" name="Picture 3" descr="Screen Shot 2016-03-06 at 6.57.28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2400" y="1572769"/>
            <a:ext cx="3225726" cy="5066552"/>
          </a:xfrm>
          <a:prstGeom prst="rect">
            <a:avLst/>
          </a:prstGeom>
        </p:spPr>
      </p:pic>
      <p:sp>
        <p:nvSpPr>
          <p:cNvPr id="5" name="TextBox 4"/>
          <p:cNvSpPr txBox="1"/>
          <p:nvPr/>
        </p:nvSpPr>
        <p:spPr>
          <a:xfrm>
            <a:off x="3497937" y="2642943"/>
            <a:ext cx="1893852" cy="646331"/>
          </a:xfrm>
          <a:prstGeom prst="rect">
            <a:avLst/>
          </a:prstGeom>
          <a:noFill/>
        </p:spPr>
        <p:txBody>
          <a:bodyPr wrap="none" rtlCol="0">
            <a:spAutoFit/>
          </a:bodyPr>
          <a:lstStyle/>
          <a:p>
            <a:pPr algn="ctr"/>
            <a:r>
              <a:rPr lang="en-US" dirty="0" err="1" smtClean="0">
                <a:solidFill>
                  <a:schemeClr val="tx2">
                    <a:lumMod val="60000"/>
                    <a:lumOff val="40000"/>
                  </a:schemeClr>
                </a:solidFill>
              </a:rPr>
              <a:t>Karena</a:t>
            </a:r>
            <a:r>
              <a:rPr lang="en-US" dirty="0" smtClean="0">
                <a:solidFill>
                  <a:schemeClr val="tx2">
                    <a:lumMod val="60000"/>
                    <a:lumOff val="40000"/>
                  </a:schemeClr>
                </a:solidFill>
              </a:rPr>
              <a:t> </a:t>
            </a:r>
            <a:r>
              <a:rPr lang="en-US" dirty="0" err="1" smtClean="0">
                <a:solidFill>
                  <a:schemeClr val="tx2">
                    <a:lumMod val="60000"/>
                    <a:lumOff val="40000"/>
                  </a:schemeClr>
                </a:solidFill>
              </a:rPr>
              <a:t>pakar</a:t>
            </a:r>
            <a:r>
              <a:rPr lang="en-US" dirty="0" smtClean="0">
                <a:solidFill>
                  <a:schemeClr val="tx2">
                    <a:lumMod val="60000"/>
                    <a:lumOff val="40000"/>
                  </a:schemeClr>
                </a:solidFill>
              </a:rPr>
              <a:t> </a:t>
            </a:r>
            <a:r>
              <a:rPr lang="en-US" dirty="0" err="1" smtClean="0">
                <a:solidFill>
                  <a:schemeClr val="tx2">
                    <a:lumMod val="60000"/>
                    <a:lumOff val="40000"/>
                  </a:schemeClr>
                </a:solidFill>
              </a:rPr>
              <a:t>siap</a:t>
            </a:r>
            <a:r>
              <a:rPr lang="en-US" dirty="0" smtClean="0">
                <a:solidFill>
                  <a:schemeClr val="tx2">
                    <a:lumMod val="60000"/>
                    <a:lumOff val="40000"/>
                  </a:schemeClr>
                </a:solidFill>
              </a:rPr>
              <a:t> </a:t>
            </a:r>
            <a:endParaRPr lang="id-ID" dirty="0" smtClean="0">
              <a:solidFill>
                <a:schemeClr val="tx2">
                  <a:lumMod val="60000"/>
                  <a:lumOff val="40000"/>
                </a:schemeClr>
              </a:solidFill>
            </a:endParaRPr>
          </a:p>
          <a:p>
            <a:pPr algn="ctr"/>
            <a:r>
              <a:rPr lang="en-US" dirty="0" smtClean="0">
                <a:solidFill>
                  <a:schemeClr val="tx2">
                    <a:lumMod val="60000"/>
                    <a:lumOff val="40000"/>
                  </a:schemeClr>
                </a:solidFill>
              </a:rPr>
              <a:t>di </a:t>
            </a:r>
            <a:r>
              <a:rPr lang="en-US" dirty="0" err="1" smtClean="0">
                <a:solidFill>
                  <a:schemeClr val="tx2">
                    <a:lumMod val="60000"/>
                    <a:lumOff val="40000"/>
                  </a:schemeClr>
                </a:solidFill>
              </a:rPr>
              <a:t>layar</a:t>
            </a:r>
            <a:endParaRPr lang="en-US" dirty="0">
              <a:solidFill>
                <a:schemeClr val="tx2">
                  <a:lumMod val="60000"/>
                  <a:lumOff val="40000"/>
                </a:schemeClr>
              </a:solidFill>
            </a:endParaRPr>
          </a:p>
        </p:txBody>
      </p:sp>
      <p:pic>
        <p:nvPicPr>
          <p:cNvPr id="6" name="Picture 5" descr="Screen Shot 2016-03-01 at 12.37.55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708263" y="4616069"/>
            <a:ext cx="1473200" cy="1676400"/>
          </a:xfrm>
          <a:prstGeom prst="rect">
            <a:avLst/>
          </a:prstGeom>
        </p:spPr>
      </p:pic>
      <p:pic>
        <p:nvPicPr>
          <p:cNvPr id="3" name="Picture 2" descr="Screen Shot 2016-03-11 at 12.09.45 PM.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540991" y="1541237"/>
            <a:ext cx="3365969" cy="4931932"/>
          </a:xfrm>
          <a:prstGeom prst="rect">
            <a:avLst/>
          </a:prstGeom>
        </p:spPr>
      </p:pic>
      <p:sp>
        <p:nvSpPr>
          <p:cNvPr id="7" name="TextBox 6"/>
          <p:cNvSpPr txBox="1"/>
          <p:nvPr/>
        </p:nvSpPr>
        <p:spPr>
          <a:xfrm>
            <a:off x="3873264" y="3959905"/>
            <a:ext cx="1143198" cy="646331"/>
          </a:xfrm>
          <a:prstGeom prst="rect">
            <a:avLst/>
          </a:prstGeom>
          <a:noFill/>
        </p:spPr>
        <p:txBody>
          <a:bodyPr wrap="none" rtlCol="0">
            <a:spAutoFit/>
          </a:bodyPr>
          <a:lstStyle/>
          <a:p>
            <a:r>
              <a:rPr lang="en-US" dirty="0" err="1" smtClean="0">
                <a:solidFill>
                  <a:schemeClr val="tx2">
                    <a:lumMod val="60000"/>
                    <a:lumOff val="40000"/>
                  </a:schemeClr>
                </a:solidFill>
              </a:rPr>
              <a:t>Poin</a:t>
            </a:r>
            <a:r>
              <a:rPr lang="en-US" dirty="0" smtClean="0">
                <a:solidFill>
                  <a:schemeClr val="tx2">
                    <a:lumMod val="60000"/>
                    <a:lumOff val="40000"/>
                  </a:schemeClr>
                </a:solidFill>
              </a:rPr>
              <a:t> yang </a:t>
            </a:r>
            <a:endParaRPr lang="id-ID" dirty="0" smtClean="0">
              <a:solidFill>
                <a:schemeClr val="tx2">
                  <a:lumMod val="60000"/>
                  <a:lumOff val="40000"/>
                </a:schemeClr>
              </a:solidFill>
            </a:endParaRPr>
          </a:p>
          <a:p>
            <a:r>
              <a:rPr lang="en-US" dirty="0" err="1" smtClean="0">
                <a:solidFill>
                  <a:schemeClr val="tx2">
                    <a:lumMod val="60000"/>
                    <a:lumOff val="40000"/>
                  </a:schemeClr>
                </a:solidFill>
              </a:rPr>
              <a:t>diperoleh</a:t>
            </a:r>
            <a:endParaRPr lang="en-US" dirty="0">
              <a:solidFill>
                <a:schemeClr val="tx2">
                  <a:lumMod val="60000"/>
                  <a:lumOff val="40000"/>
                </a:schemeClr>
              </a:solidFill>
            </a:endParaRPr>
          </a:p>
        </p:txBody>
      </p:sp>
      <p:sp>
        <p:nvSpPr>
          <p:cNvPr id="8" name="Oval 7"/>
          <p:cNvSpPr/>
          <p:nvPr/>
        </p:nvSpPr>
        <p:spPr>
          <a:xfrm>
            <a:off x="5718410" y="3557296"/>
            <a:ext cx="846161" cy="750626"/>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cxnSp>
        <p:nvCxnSpPr>
          <p:cNvPr id="10" name="Straight Arrow Connector 9"/>
          <p:cNvCxnSpPr/>
          <p:nvPr/>
        </p:nvCxnSpPr>
        <p:spPr>
          <a:xfrm flipV="1">
            <a:off x="4989166" y="4027216"/>
            <a:ext cx="661004" cy="25585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2" name="Rectangle 11"/>
          <p:cNvSpPr/>
          <p:nvPr/>
        </p:nvSpPr>
        <p:spPr>
          <a:xfrm>
            <a:off x="361664" y="3620360"/>
            <a:ext cx="2910926" cy="725774"/>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cxnSp>
        <p:nvCxnSpPr>
          <p:cNvPr id="13" name="Straight Arrow Connector 12"/>
          <p:cNvCxnSpPr/>
          <p:nvPr/>
        </p:nvCxnSpPr>
        <p:spPr>
          <a:xfrm flipH="1">
            <a:off x="3384665" y="3390675"/>
            <a:ext cx="647195" cy="229685"/>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xmlns="" val="1068426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386" y="110525"/>
            <a:ext cx="8229600" cy="1266823"/>
          </a:xfrm>
        </p:spPr>
        <p:txBody>
          <a:bodyPr>
            <a:noAutofit/>
          </a:bodyPr>
          <a:lstStyle/>
          <a:p>
            <a:pPr algn="ctr"/>
            <a:r>
              <a:rPr lang="en-GB" b="1" dirty="0" err="1" smtClean="0">
                <a:solidFill>
                  <a:srgbClr val="0070C0"/>
                </a:solidFill>
              </a:rPr>
              <a:t>Fitur</a:t>
            </a:r>
            <a:r>
              <a:rPr lang="en-GB" b="1" dirty="0" smtClean="0">
                <a:solidFill>
                  <a:srgbClr val="0070C0"/>
                </a:solidFill>
              </a:rPr>
              <a:t> </a:t>
            </a:r>
            <a:r>
              <a:rPr lang="en-GB" b="1" dirty="0" err="1" smtClean="0">
                <a:solidFill>
                  <a:srgbClr val="0070C0"/>
                </a:solidFill>
              </a:rPr>
              <a:t>Toko</a:t>
            </a:r>
            <a:r>
              <a:rPr lang="en-GB" b="1" dirty="0" smtClean="0">
                <a:solidFill>
                  <a:srgbClr val="0070C0"/>
                </a:solidFill>
              </a:rPr>
              <a:t> di </a:t>
            </a:r>
            <a:r>
              <a:rPr lang="en-GB" b="1" dirty="0" err="1" smtClean="0">
                <a:solidFill>
                  <a:srgbClr val="0070C0"/>
                </a:solidFill>
              </a:rPr>
              <a:t>Petani</a:t>
            </a:r>
            <a:r>
              <a:rPr lang="en-GB" b="1" dirty="0" smtClean="0">
                <a:solidFill>
                  <a:srgbClr val="0070C0"/>
                </a:solidFill>
              </a:rPr>
              <a:t> Android</a:t>
            </a:r>
            <a:r>
              <a:rPr lang="en-US" sz="2000" dirty="0" smtClean="0"/>
              <a:t/>
            </a:r>
            <a:br>
              <a:rPr lang="en-US" sz="2000" dirty="0" smtClean="0"/>
            </a:br>
            <a:endParaRPr lang="en-US" sz="2000" dirty="0"/>
          </a:p>
        </p:txBody>
      </p:sp>
      <p:pic>
        <p:nvPicPr>
          <p:cNvPr id="4" name="Picture 3" descr="Screen Shot 2016-03-11 at 12.17.16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89020" y="1208424"/>
            <a:ext cx="3145814" cy="5535976"/>
          </a:xfrm>
          <a:prstGeom prst="rect">
            <a:avLst/>
          </a:prstGeom>
        </p:spPr>
      </p:pic>
      <p:pic>
        <p:nvPicPr>
          <p:cNvPr id="5" name="Picture 4" descr="Screen Shot 2016-03-11 at 12.17.46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255354" y="1208424"/>
            <a:ext cx="3191933" cy="5658805"/>
          </a:xfrm>
          <a:prstGeom prst="rect">
            <a:avLst/>
          </a:prstGeom>
        </p:spPr>
      </p:pic>
      <p:sp>
        <p:nvSpPr>
          <p:cNvPr id="3" name="Oval 2"/>
          <p:cNvSpPr/>
          <p:nvPr/>
        </p:nvSpPr>
        <p:spPr>
          <a:xfrm>
            <a:off x="7441323" y="6022456"/>
            <a:ext cx="974432" cy="81327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xmlns="" val="5025720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Work\8villages\LISA\PETANI App\Screenshot\Screenshot_2016-06-16-00-38-28.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81104" y="1392832"/>
            <a:ext cx="3074157" cy="546516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735437" y="218364"/>
            <a:ext cx="3094309" cy="769441"/>
          </a:xfrm>
          <a:prstGeom prst="rect">
            <a:avLst/>
          </a:prstGeom>
          <a:noFill/>
        </p:spPr>
        <p:txBody>
          <a:bodyPr wrap="none" rtlCol="0">
            <a:spAutoFit/>
          </a:bodyPr>
          <a:lstStyle/>
          <a:p>
            <a:r>
              <a:rPr lang="id-ID" sz="4400" b="1" dirty="0" smtClean="0">
                <a:solidFill>
                  <a:srgbClr val="0070C0"/>
                </a:solidFill>
              </a:rPr>
              <a:t>Lapor Panen</a:t>
            </a:r>
            <a:endParaRPr lang="id-ID" sz="4400" b="1" dirty="0">
              <a:solidFill>
                <a:srgbClr val="0070C0"/>
              </a:solidFill>
            </a:endParaRPr>
          </a:p>
        </p:txBody>
      </p:sp>
      <p:sp>
        <p:nvSpPr>
          <p:cNvPr id="3" name="Right Arrow 2"/>
          <p:cNvSpPr/>
          <p:nvPr/>
        </p:nvSpPr>
        <p:spPr>
          <a:xfrm>
            <a:off x="4049872" y="4025056"/>
            <a:ext cx="1064526" cy="328580"/>
          </a:xfrm>
          <a:prstGeom prst="right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id-ID"/>
          </a:p>
        </p:txBody>
      </p:sp>
      <p:pic>
        <p:nvPicPr>
          <p:cNvPr id="2050" name="Picture 2" descr="D:\Work\8villages\LISA\PETANI App\Screenshot\Screenshot_2016-06-24-13-39-27.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60842" y="1292472"/>
            <a:ext cx="3074158" cy="54651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005531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196" y="-70945"/>
            <a:ext cx="6705022" cy="1143000"/>
          </a:xfrm>
        </p:spPr>
        <p:txBody>
          <a:bodyPr/>
          <a:lstStyle/>
          <a:p>
            <a:r>
              <a:rPr lang="id-ID" dirty="0" smtClean="0"/>
              <a:t>Integrasi dengan </a:t>
            </a:r>
            <a:r>
              <a:rPr lang="id-ID" dirty="0"/>
              <a:t>B</a:t>
            </a:r>
            <a:r>
              <a:rPr lang="id-ID" dirty="0" smtClean="0"/>
              <a:t>isnis Agregator</a:t>
            </a:r>
            <a:endParaRPr lang="id-ID" dirty="0"/>
          </a:p>
        </p:txBody>
      </p:sp>
      <p:pic>
        <p:nvPicPr>
          <p:cNvPr id="4" name="Picture 2" descr="D:\Work\8villages\LISA\PETANI App\Screenshot\Screenshot_2016-06-24-13-39-27.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67056" y="1497724"/>
            <a:ext cx="2657188" cy="4723888"/>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D:\Work\8villages\LISA\Lapor Panen\index.png"/>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11435" t="27611" r="10319" b="28975"/>
          <a:stretch/>
        </p:blipFill>
        <p:spPr bwMode="auto">
          <a:xfrm>
            <a:off x="7075289" y="1640752"/>
            <a:ext cx="2084454" cy="769644"/>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D:\Work\8villages\LISA\Lapor Panen\IMG-20160925-WA0014.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833299" y="3235981"/>
            <a:ext cx="1378176" cy="1837568"/>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D:\Work\8villages\LISA\Lapor Panen\IMG-20160925-WA0016.jp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7173251" y="4154765"/>
            <a:ext cx="1762447" cy="1321836"/>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D:\Work\8villages\LISA\Lapor Panen\IMG-20160925-WA0017.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804913" y="5320180"/>
            <a:ext cx="1813155" cy="135986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Left Brace 7"/>
          <p:cNvSpPr/>
          <p:nvPr/>
        </p:nvSpPr>
        <p:spPr>
          <a:xfrm>
            <a:off x="4114802" y="1176502"/>
            <a:ext cx="677911" cy="5092406"/>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id-ID"/>
          </a:p>
        </p:txBody>
      </p:sp>
      <p:pic>
        <p:nvPicPr>
          <p:cNvPr id="3" name="Picture 2" descr="D:\Work\Logo\Logo-UGM.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823447" y="1252700"/>
            <a:ext cx="1410363" cy="147778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Left-Right Arrow 4"/>
          <p:cNvSpPr/>
          <p:nvPr/>
        </p:nvSpPr>
        <p:spPr>
          <a:xfrm>
            <a:off x="6362469" y="1780197"/>
            <a:ext cx="603623" cy="384822"/>
          </a:xfrm>
          <a:prstGeom prst="leftRightArrow">
            <a:avLst/>
          </a:prstGeom>
          <a:solidFill>
            <a:srgbClr val="0070C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sp>
        <p:nvSpPr>
          <p:cNvPr id="6" name="TextBox 5"/>
          <p:cNvSpPr txBox="1"/>
          <p:nvPr/>
        </p:nvSpPr>
        <p:spPr>
          <a:xfrm>
            <a:off x="4591114" y="2614872"/>
            <a:ext cx="1920141" cy="307777"/>
          </a:xfrm>
          <a:prstGeom prst="rect">
            <a:avLst/>
          </a:prstGeom>
          <a:noFill/>
        </p:spPr>
        <p:txBody>
          <a:bodyPr wrap="none" rtlCol="0">
            <a:spAutoFit/>
          </a:bodyPr>
          <a:lstStyle/>
          <a:p>
            <a:r>
              <a:rPr lang="id-ID" sz="1400" dirty="0" smtClean="0"/>
              <a:t>Universitas Gajah Mada</a:t>
            </a:r>
            <a:endParaRPr lang="id-ID" sz="1400" dirty="0"/>
          </a:p>
        </p:txBody>
      </p:sp>
    </p:spTree>
    <p:extLst>
      <p:ext uri="{BB962C8B-B14F-4D97-AF65-F5344CB8AC3E}">
        <p14:creationId xmlns:p14="http://schemas.microsoft.com/office/powerpoint/2010/main" xmlns="" val="36940959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8396" y="273379"/>
            <a:ext cx="6705022" cy="1143000"/>
          </a:xfrm>
        </p:spPr>
        <p:txBody>
          <a:bodyPr/>
          <a:lstStyle/>
          <a:p>
            <a:r>
              <a:rPr lang="id-ID" dirty="0" smtClean="0"/>
              <a:t>Filter hasil panen</a:t>
            </a:r>
            <a:endParaRPr lang="id-ID" dirty="0"/>
          </a:p>
        </p:txBody>
      </p:sp>
      <p:pic>
        <p:nvPicPr>
          <p:cNvPr id="2051" name="Picture 3" descr="D:\Work\8villages\LISA\PETANI App\Screenshot\Screenshot_2016-09-26-06-57-22.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4706" y="2189353"/>
            <a:ext cx="1463689" cy="2602113"/>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D:\Work\8villages\LISA\PETANI App\Screenshot\Screenshot_2016-09-26-06-58-42.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718396" y="3490409"/>
            <a:ext cx="1466238" cy="2606644"/>
          </a:xfrm>
          <a:prstGeom prst="rect">
            <a:avLst/>
          </a:prstGeom>
          <a:noFill/>
          <a:extLst>
            <a:ext uri="{909E8E84-426E-40DD-AFC4-6F175D3DCCD1}">
              <a14:hiddenFill xmlns:a14="http://schemas.microsoft.com/office/drawing/2010/main" xmlns="">
                <a:solidFill>
                  <a:srgbClr val="FFFFFF"/>
                </a:solidFill>
              </a14:hiddenFill>
            </a:ext>
          </a:extLst>
        </p:spPr>
      </p:pic>
      <p:graphicFrame>
        <p:nvGraphicFramePr>
          <p:cNvPr id="4" name="Diagram 3"/>
          <p:cNvGraphicFramePr/>
          <p:nvPr>
            <p:extLst>
              <p:ext uri="{D42A27DB-BD31-4B8C-83A1-F6EECF244321}">
                <p14:modId xmlns:p14="http://schemas.microsoft.com/office/powerpoint/2010/main" xmlns="" val="2485450137"/>
              </p:ext>
            </p:extLst>
          </p:nvPr>
        </p:nvGraphicFramePr>
        <p:xfrm>
          <a:off x="3352799" y="1458409"/>
          <a:ext cx="2716925"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Picture 7" descr="D:\Work\Logo\Logo-UGM.pn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568820" y="2588722"/>
            <a:ext cx="1160860" cy="1216356"/>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D:\Work\8villages\LISA\Lapor Panen\index.png"/>
          <p:cNvPicPr>
            <a:picLocks noChangeAspect="1" noChangeArrowheads="1"/>
          </p:cNvPicPr>
          <p:nvPr/>
        </p:nvPicPr>
        <p:blipFill rotWithShape="1">
          <a:blip r:embed="rId9">
            <a:extLst>
              <a:ext uri="{28A0092B-C50C-407E-A947-70E740481C1C}">
                <a14:useLocalDpi xmlns:a14="http://schemas.microsoft.com/office/drawing/2010/main" xmlns="" val="0"/>
              </a:ext>
            </a:extLst>
          </a:blip>
          <a:srcRect l="11435" t="27611" r="10319" b="28975"/>
          <a:stretch/>
        </p:blipFill>
        <p:spPr bwMode="auto">
          <a:xfrm>
            <a:off x="6323176" y="1978699"/>
            <a:ext cx="1652148" cy="61002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AutoShape 6" descr="data:image/jpeg;base64,/9j/4AAQSkZJRgABAQAAAQABAAD/2wCEAAkGBxAQERMQEBAQERASDhAPEBUVFRIQEhAWFRIWFhUSGBgYHSgsGRsxHBUZIT0hJSksLi4uGB8zODUsNygvLisBCgoKDg0OGxAQGy8lICU4Mi8vLy0vLS8rLS0tLS0tLS0tLS0tLS0tLS0tLS0tLS0tLS0tLS0tLS0tLS0tLS0tLf/AABEIAOEA4AMBEQACEQEDEQH/xAAcAAEAAgMBAQEAAAAAAAAAAAAABQYBBAcIAgP/xABJEAACAQMABQYJCQQIBwAAAAABAgADBBEFBhIhMQcTQVFh0RUiMlVxkZShshQ0NVJzdIGxszNCwcIjJFNigoSS8BZFVHKDo8P/xAAaAQEAAgMBAAAAAAAAAAAAAAAAAQUCAwQG/8QAMxEBAAIBAgQDBgUEAwEAAAAAAAECAwQREiExUQVBUhMzYXGhsSIjgZHBMkLR8BQV4ST/2gAMAwEAAhEDEQA/AO4wEBAQEBAQEBAQEBAQEBAQEBAQEBAQEBAQEBAQEBAQEBAQEBAQEBAQEBAQEBAQEBAQEBAQEBAQEBAQEBAQEBAQEBAQEBAQEBAQEBAQEBAQEBAQEBAQEBAQEBAQEBAQEBAQEBAQEBAQEBAQEBAQEBAQEBAQEBAQEBAQEBAQEBAQEBAQEBAQEBAQEBAQEBAQEBAQEBAQEBAQEBAQEBAQEBAQEBAQEBAQEBAQEBAQEBAQIuprHYqSrXtorKSrA1qQKkHBBBbccw1zlpHnCR51dna2hs42s5GMYznPViGxHJrJYMQFvbQkkBQK9IkknAAG1vMbtftad4b9zcpSU1KjrTRRlmYhVUdZJ4QzmYiN5adrp2zqsKdK7tqjtnZVKtN2OBk4AO/cIYxkpPKJSMMyAgfFSqqjLMFHWSAPfMbWivOZRu/DwlQ/tqX+te+Ye3xeqP3RxR3bCOCAQQQRkEbwR1zZExMbwyfUkICAgICAgIH51q6IMuyqM4yxCjPVvmNr1rztOyJnZ80bum5wlRGIGSFYMR27pFclLTtWdyJiX7TNJAQEBAQEDzBrH86uvvdz+q00yosvvJ+b0UR/Uv8AJf8Axm5c/wBn6PO2hKLfKLfxG+c0Og/2i9k0xCnpW3HHJ3nlG+jLv7IfGs226LbUe7lyHku+lLb01v0HmFeqs0nvYeg5sXJA/OvUCKzHgqlj+AzML24Y3lEzs53pC+eu5dz/ANo6FHUJ5fPntmtvaXJa02fIsqxGRSqEdHiNv90x9hkmOVZ/ZHDPlDoGi1Io0wQQRSQEHcR4onqMETGOsT2dlejZzNqWYCBjMDMBAQECA1z/AGCfbr8Dys8U91Hz/iWrN/SjdTP2z/ZfzCcvhXvLfJrw9ZXAmXrpVTTnKHo60YoarVqi7itECpg9RYkLnszIm0Q576nHTlujrLlY0fUbZdbmiPrOiMv/AK3Y+6RFoYRrMcyu9pdU6yLUpOtSmwyrKQysOwiZOqJiY3h+0JV3WPXSysDsVqharjPNUxt1Px3gL+JEiZiGnJqKY+qEseVjR9RgrrcUQT5TohT8dh2I9Uxi+7VGsxzOzjenaivc3LKQytc12UjeGBqMQR2YmuVbkne8zD0rYuFt6bHgKCMfQEBM3ruP6VbtuUjRdR0ppWctUdEQczVGSxAUb13bzMeKGqNRjmdolt8o30ZdfYj41kz0TqPdy41yeXlOhpChVrOtOmnPFmY4AHMuP4zCvVV6W0VyRMuk1+VvR6tsrTuqi58tUpqD2gO4PrAkzeHfOtxx3WjV/Wa0v1Jt6oZlGXQgpUTtKno7RumUTEt+PLXJH4Zbulv2FX7J/hM06n3VvlLK3RQtHui1UZ/IDgtuzuHZPNYLVrkrNukOSvXmu9jpqhWbYpsxbBO9SNw48Z6HFrMWW3DWefydUZItO0PnS+mktxg+NUIyqj8yegTDV66mnjbrPZ26bSXzzy5R3VqtrPck7thR1Bc+8yjt4xqJnltEfJbV8MwxHPeW3Ya1uCBWQFfrKMEduM750YPGrRO2aOXeP8NGbwuNvy559p/yldL6eFFUZF5znASh4Jj09e/hLDWeIxgpWaxxcXTs49No5y2mLTtt17q82s1yTnKAdQXd75TT4vqZneJj9ln/ANZhiPNJaM1qyQtdQud22ucD0g8PTO7S+MRaYrmjb4x0/Vy5/DJrHFjnf4LMrZ3y8id1SiNNaeWgdhRt1OkcFXqz29k4dVrq4Z4Y5y13yRVAf8TXOc5THVs7vzzK3/ss2+/Jp9rZ+umNMrcW6jGzUWspZeII2HGR2TPVauM+GI6TE/xKb3i1X1qZ+2f7L+YSfCveW+ScPVOaz6Le7tatCnWei7rhXXd/hP8AdPA46DLyWzJSbV2iXHtC8mN/XLCrsWyI5TL5YsQcZRRxXtJE1xSVdTR3tPPk+NauTi5saRrrUS4pJg1CqsjoOG1sknK9oO6TNZiEZdJakbxO7b5INPvRuhaMxNG42tkHglRV2gw6sgEHr8Xqis89k6PLMW4fJ0XlE1lOj7QtTI5+qeao9OycZapjsHvImczs7tRl9nTfzcQ0Joa50jXNOiDUqNmpUdycKCd7u2/pPaTNcRuqaY7Zbcl1uOSC5CZS7ovUx5BR0X0beT8Mngl1zoZ25S5zd0Gps9Nxh6bvTcccMpKkZ9ImEuGYmJ2l6YT5oPug/Sm9e/2vOGrvzq1+9W/6izTClxe8j5u98o30Zd/ZD41m23Rbaj3UuC6F0VVvK6W9HZ5yoTs7R2VGAWJJ9AM1xG6nx0m9uGF8q8j9wEyt3RapjyCjqmerbyfhk8Eu3/gztylRwbrR1z+9RuaD+o8f8SkH0EGY9Jcn4sV/i7zozTSX2jjcqMbdCoHX6jqCHX1j1YmOonfDb5St6ZOPHxKpb0WqMqLvZjgdG+eYpSb2itesueI3nZY9B6JrUKvO1VAQU3ydoH/fCW2k0uTBfjv02l0Ysdosrt5ctVqNUO8s2QOrqX1YE8/my2zZJvPWZ5PY4scYqRWPLqs1jqqmwDWZi5GSFIAXs4b5fYPB6cG+WZmfhyVGXxO/F+XyhEae0P8AJiCpLU23Anip6jKzX6D/AI0xas71n6O7Rav20cMxzj6s6LRq9GpbjewK1aWeg7Wy49GDn1ydJWc+G2DzjaY/lGomMOWubyneJTVHVSjs4dnLY3kEAZ7BiWlPBsMV2tMzLgt4nlmfw7bK5pjRpt6mwTtKRtIeGR29spdbpJ02Th6x5LXS6iM9OLpPmsWrukv6s+1vNAHHauMqPzEu/DNTvpp3/t+3kp/EsUY8nFHmqpLVH+s7v62Y98qfxZL/ABlR85la7bVWkFHOM5fG/BAAPZul1j8MxxX8c7y3xhrtzQWm9FG2cDO0jZKnp3cQe3fK3V6X2FvhLVkpwy3tTP2z/ZfzCdPhXvLfJnh6ytd3cpSRqlRglNFLOxOAoHEmXrfMxEby5ZpvldIYrZW6lQd1StteN2impGB6TnsEwm6vya70wr17ym6QrU3pOLbYqI1NgKbDcwIOMv2yOKWmdZeY2nZDakMRpG0I/wCqpD1tg/nIjq1aefzIWzlvuCbuhTPkpalx6alRg3uprMrdXTrrfiiFj5FbJVs6lbA26tywJ6dlFUKvrLH8ZNOjdoq7U37uiTJ2vMWsnzu7++XP6zzRPmosvvJei0+aD7oP0puXX9rzjq786tfvVv8AqLNUKXF72Pm73yjfRl39kPjWbbdFtqPdS5HyWfSlv/5v0XmFequ0nvYegZsXDkHLhZqtW2rAAM9OrSfrIQqV+MzCyt19ecS2OSWuTY31PoVtsdhekQfgE05/c3+UstJP5dkpoP5xS+0Wef0nv6/Ntp/Uu+mDihWI/sanwmeg1kzGC8x2n7LDBzy137woWi1Br0geHOp8QnktJETnpE94+70upmfZWmO0ukie2eVQmty5tieqoh9+P4yr8Xj/AOaZ+MO7w6ds8IDVNsXI7Uce7P8ACU/hE7amPjErPxKPyJ+cL1PWPPKvrsvi0j07Tj3DulF45H4aT8f4W3hX9VkRotiKN120qXxkfxnBoJ/Ly/KP5T41H5df1/hjV9Qbmln6xPqUkTboYic9f98nnccfih0Cendava6KOZQ9PPAetGz+QlZ4pH5dZ+P8NWboj9TP2r/ZfzCcvhXvLfJhh6yiuWy7dbSjSUkLVuPH/vBFLBT+OD/hl3fo1a2Ziip8kugbW8r1muVFTmURqdNvJbaLAuR+9jA3cPG9ExrG7m0eOt5mbOn6w6Ls6VncNzFtTC21XZPN01wdg4wccczOdlhkrWKTycN1L+kLP73R+MTXHVU4PeQvfLho07VtdAeLsvbueog7afm/qmV4deup0s+ORrWKnT5yxqsFL1OeoEnAZioVqe/p8UEDp3xSfJGiyxG9JdaqVAoLMQqgZJO4ADiSTM1jvEPMWnqqvc3LqQytdXDqRvDK1ViCOzBmiVHkne8vRyfNB90H6U3Lr+15x1d+dWv3q3/UWaoUuL3sfN3vlG+jLv7IfGs226LbUe6lx7k1uUpaSt2qOqLmouWIUZakwUZPWSB+Mwr1VmltEZI3ehCwxk8OPZNi53cJ5VdYqd5dKlFg9G3QoHG8O7EFyD0jcoz2Ga7TzVOryxe20eS28l2jmp6LuKzDHPtVZe1ETYB/1Bpqzx+Tb5S6tLSYxTM+bY0H84pfaLPP6T39fmmn9UL9dUttGT6ysvrGJ6XLTjpNe8bO6luG0T2c1RmpuDwZHBx2qeHrE8RWZx3ifOJ+z1cxGSnLpMfd0Ox0jTrIHRhw3jIyp6iJ7PBqceanFWXl8uG+K3DaEfpm6p10q26EM4pc7u3jxGB2c9c49Zlx5qXw1ne22/7OnS0vitXLaNo32/dUtF3fM1UqdCtv7QRg+4zzmkz+xy1yeUdV5qcXtcc0dCo3dN12ldSuM5yP9ieyrmx3rxRMbPMWx2rO0wp2tWkVrVFVDlaYO8cCTjOOzcJ5vxXU1zZIrSeULzw7T2x1m1ustjV+wL21wcb6g2F7SgJHvOJv8M082wZLerlH6OPxa8WmKdv5QllcGnUSoP3WDY6x0j1Tkw39nki3Z5+s7Tu6HbXtOoodHUgjPEZHYeqeopmpevFEuyJiVW1r0ktQrTQhghLMRvBPAAe/1yn8S1FbzFK+TRmtvyhs6lUD/SVDwOyg/DefzE2+FUmItdOGOsvrlA1cOkLQ00IFamwq0c7gWAIKE9AIJGevEt5jc1GL2lNvNwWqlzY1fG561rKSAfGpMOvBHEejcZrnkqNr0nzhIJbaT0jlj8quVRS+05dkUAZJBbdnHQN5jnLPhy5O7Z1P0Tcrf2jNbXCqLqkWLUqigDaG8kjcIjqywY7xkiZh3bT2iKV7QqW9YeI64yPKQjerjtB3zZPNbXpF68MuB6yanXli5FSk1SlnxayAtTYdBOPIPYfwzxmuY2U+XT3pLRtWvbvFCm1zcDIAphqlRR1ZBOAO08I5sY9pflG7FfQN4pZTa3GVZlOKVRhkEg4IG8dokT0PY3iej0Yin5KBg5+SgY6c83wx1zauv7Xn3QGh7pbm2LWtyALm3JJpVAABUXJJxuE1QqMeO8ZInbzdw5QKTPo66VFZ2NIBVUFmPjrwA4zbPRaZ4mccxDhFrq5e1W2EtLjaIY4NN0BwCTvYAZwOHTNaorhvM9H4XN1dKPk9WpcqPJ5p2qgejYY+7EE2yRyndYtUNQbq9dWqo9C2BBd2BRnH1aaneT/e4Dt4SYjduw6a153nlDt1zaLStWo0l2USgadNVHABcBRMdRG+K0R2WkxtXaFR0Na1BXpE03AFQZJVgB7pQaXFeM1Zms/s0UrPEvpnpXUrGsOgGdjVojLHe6bhk/WHb2Si8R8Nm9va4o5+cfzC10WuikezydO/+VYq0GU4ZGU9RBH5yhtjvWdrRMfouK5KWjeJiUjoK0uOdR6aHAO8tlV2TxGend1Tt0GHURli9K8vPfps5Nblw+zmtp5/Du3NN6uurF6K7SEklR5SegdInTrvC7VtN8Ubx284/wDGjSeIVtEVycp7oBqRBwVIPUQQZUTjtHLaf2WcXrPOJSOjdB1qxHilE6WYY9QPEzs0vh2XPPTaO8/w5c+ux4o67z2hebS2Wki00GFUYHee2erxYq4qRSvSHnsl5vabW6yrWntX22jVojaBOWQcQekjrHZKnWaCd5vjj9HLfHPWFdeiynDKwPUQQZVzS1eUw07TDe0foatWIwpVelmBAA7OudGDR5Ms9No7sq45svFjaLRRaacFH4k9JPbPR4sVcdIrV1RG0bNfS13XpBTQtmuSWwwFSnS2Bjysud82ItMx0hGHS9+eOiX9pte+RvPZjxW9P2PDF/5qf2m2743nsjit6fqz4Zv/ADVU9ptu+N57J47en6weGL/zU/tNt3xvPZHFb0/Y8MX/AJqf2m2743nsnjt6frDA0vfj/lTj/M23fG8o4ren7M+GL/zVU9ptu+N57J4ren6weGL/AM1P7Tbd8bz2RxW9P2PDOkPNT+023fG89k8dvT9YPDF/5qf2m2743nsjit6frB4Yv/NVT2m2743nsnit6fswdL3/AJqf2m1743nsjit6fsz4Y0h5qf2m2743nsnjt6frB4Yv/NT+023fG89kcVvT9jwxf+aqntNt3yN5Tx29P2PDOkPNT+023fJ3nsjjt6frB4Yv/NT+023fG89jjt6frB4Yv/NT+023fH6J47en6weGL/zU/tNt3xzRxW9P1g8MaQ81P7Tbd8bz2OK3b7MeGL/zU/tNt3yP0OO3p+sM+GL/AM1VPabbvk8zit6frB4Z0h5qf2m2743nscd/T9YPDF/5qf2m2743nscdvT9YPDF/5qqe023fI5p4ren7Hhi/81VPabbvk8zjt6frDb0XpC6qOVrWTW6bBIc1qNUE5Hi4Q54EnPDdJTWZnrGyWxDMgZgYgIGYCAgYgZgICAgICAgYgZgICAgYgZgYgZgYgIDECqa+XVxTFHmDVGRcbWwao3inmnnm6bnyuAxg8JEtGabRHL/eSS0rWrjR1V05wXAsXdcL/SCpzWR4oz4210Dpk+TK8zwTt1Z1Wqs9HLFy22Qdpq1TG4cDVpocfhjjvMQnHvw82hq/d1jdV6dQ1ai5rMKhFWnTQCthKXNvTUK2ycAqzBghJxkZiGNJnimJbmkKFQ3luVqVxTKVmqKrEUyaZplAd27O027pksrRPFHNOQ2KrrhdXqMfkoJHg2+dt7KFdTS5tl2UbaqDLYXdnf1SJaMs33/D2lMaTvHo2r1URqlVaOUQAkvUIwi/ixHoktlpmK7tbVO4rNQ2Ljneeo1Gou1RQjVQMFKm7ccqy5wcZz1SIRjmZjn1fOrmkS/O0qpqGst1dkbSVFHNi4YU8MVwRslcYPCSjHaZ3ifi1NNaTuEvaIppWNtT2BcFU2kfn2KDJ4+JhW3A7m34hje1ovG3T/KR1humpCg4LhfldMVdhWc7BV85CgnGcRLZedtknb1g6q652WAYZBU4PYQCPxhlE7ovWx6wtX5jb501LdV2SQ2Gr0w28A7I2ScnBwMnokSwyzPDybWjqVVKIV99UBic1GrbySQNtlUsPwEllWJiOaC1Lubly3PNcMPktq1TnkamUuTznyimuVG4YTcMgdEiGrDNvP8A2fNi9urkXwQNcY5+3CIEY0GoGmxrOzbOMhs8WyCFHTvktNuP/ejb1srunybD16dJrlxXaiHZwnyasV8lScc4KfR1SJZZJnkkdX3rNa0GuARXNvSNXI2W2yo2sjoOeiSyx78Mb9XzrG7i2qGm5pv4uGCvUI8cZGEViMjI2gDs5z0RJffh5PjVq4epbozpURtqouKjM7MFcgMGZVJUgZBKg4IhGOZmvNF6lXNaoKnPNVLgnc7Vju5xxnZemoXcB5LNIhji38346RrXg0guwaotudtUZgWKKGSoXBp7PjAlVXa2hsll6I82Npvx8uiS1sr3NKkta2V6j03waS7+dFRGpqD2B2Rs9AUxLZlm0RvBp9K9LR1YU3qvcJZsEdcmq9RUxtDH7xO/dItvtOxbeKcur99PVay2lRqO3zoprgqu3UAyu2yrg5YLkgYO8cDMk334Z2fegagallXr1E5xwjVlKOVzw3gErxwxGSOvjEFOiI1Ruaz1a4rNVLCtchAzVsbAuXCeI1MKvihMFWbIOd0irDFM7zutUluICAgICAgIDEDEDMBAQEBAQEBAQEBAQ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6" name="AutoShape 8" descr="data:image/jpeg;base64,/9j/4AAQSkZJRgABAQAAAQABAAD/2wCEAAkGBxAQERMQEBAQERASDhAPEBUVFRIQEhAWFRIWFhUSGBgYHSgsGRsxHBUZIT0hJSksLi4uGB8zODUsNygvLisBCgoKDg0OGxAQGy8lICU4Mi8vLy0vLS8rLS0tLS0tLS0tLS0tLS0tLS0tLS0tLS0tLS0tLS0tLS0tLS0tLS0tLf/AABEIAOEA4AMBEQACEQEDEQH/xAAcAAEAAgMBAQEAAAAAAAAAAAAABQYBBAcIAgP/xABJEAACAQMABQYJCQQIBwAAAAABAgADBBEFBhIhMQcTQVFh0RUiMlVxkZShshQ0NVJzdIGxszNCwcIjJFNigoSS8BZFVHKDo8P/xAAaAQEAAgMBAAAAAAAAAAAAAAAAAQUCAwQG/8QAMxEBAAIBAgQDBgUEAwEAAAAAAAECAwQREiExUQVBUhMzYXGhsSIjgZHBMkLR8BQV4ST/2gAMAwEAAhEDEQA/AO4wEBAQEBAQEBAQEBAQEBAQEBAQEBAQEBAQEBAQEBAQEBAQEBAQEBAQEBAQEBAQEBAQEBAQEBAQEBAQEBAQEBAQEBAQEBAQEBAQEBAQEBAQEBAQEBAQEBAQEBAQEBAQEBAQEBAQEBAQEBAQEBAQEBAQEBAQEBAQEBAQEBAQEBAQEBAQEBAQEBAQEBAQEBAQEBAQEBAQEBAQEBAQEBAQEBAQEBAQEBAQEBAQEBAQEBAQIuprHYqSrXtorKSrA1qQKkHBBBbccw1zlpHnCR51dna2hs42s5GMYznPViGxHJrJYMQFvbQkkBQK9IkknAAG1vMbtftad4b9zcpSU1KjrTRRlmYhVUdZJ4QzmYiN5adrp2zqsKdK7tqjtnZVKtN2OBk4AO/cIYxkpPKJSMMyAgfFSqqjLMFHWSAPfMbWivOZRu/DwlQ/tqX+te+Ye3xeqP3RxR3bCOCAQQQRkEbwR1zZExMbwyfUkICAgICAgIH51q6IMuyqM4yxCjPVvmNr1rztOyJnZ80bum5wlRGIGSFYMR27pFclLTtWdyJiX7TNJAQEBAQEDzBrH86uvvdz+q00yosvvJ+b0UR/Uv8AJf8Axm5c/wBn6PO2hKLfKLfxG+c0Og/2i9k0xCnpW3HHJ3nlG+jLv7IfGs226LbUe7lyHku+lLb01v0HmFeqs0nvYeg5sXJA/OvUCKzHgqlj+AzML24Y3lEzs53pC+eu5dz/ANo6FHUJ5fPntmtvaXJa02fIsqxGRSqEdHiNv90x9hkmOVZ/ZHDPlDoGi1Io0wQQRSQEHcR4onqMETGOsT2dlejZzNqWYCBjMDMBAQECA1z/AGCfbr8Dys8U91Hz/iWrN/SjdTP2z/ZfzCcvhXvLfJrw9ZXAmXrpVTTnKHo60YoarVqi7itECpg9RYkLnszIm0Q576nHTlujrLlY0fUbZdbmiPrOiMv/AK3Y+6RFoYRrMcyu9pdU6yLUpOtSmwyrKQysOwiZOqJiY3h+0JV3WPXSysDsVqharjPNUxt1Px3gL+JEiZiGnJqKY+qEseVjR9RgrrcUQT5TohT8dh2I9Uxi+7VGsxzOzjenaivc3LKQytc12UjeGBqMQR2YmuVbkne8zD0rYuFt6bHgKCMfQEBM3ruP6VbtuUjRdR0ppWctUdEQczVGSxAUb13bzMeKGqNRjmdolt8o30ZdfYj41kz0TqPdy41yeXlOhpChVrOtOmnPFmY4AHMuP4zCvVV6W0VyRMuk1+VvR6tsrTuqi58tUpqD2gO4PrAkzeHfOtxx3WjV/Wa0v1Jt6oZlGXQgpUTtKno7RumUTEt+PLXJH4Zbulv2FX7J/hM06n3VvlLK3RQtHui1UZ/IDgtuzuHZPNYLVrkrNukOSvXmu9jpqhWbYpsxbBO9SNw48Z6HFrMWW3DWefydUZItO0PnS+mktxg+NUIyqj8yegTDV66mnjbrPZ26bSXzzy5R3VqtrPck7thR1Bc+8yjt4xqJnltEfJbV8MwxHPeW3Ya1uCBWQFfrKMEduM750YPGrRO2aOXeP8NGbwuNvy559p/yldL6eFFUZF5znASh4Jj09e/hLDWeIxgpWaxxcXTs49No5y2mLTtt17q82s1yTnKAdQXd75TT4vqZneJj9ln/ANZhiPNJaM1qyQtdQud22ucD0g8PTO7S+MRaYrmjb4x0/Vy5/DJrHFjnf4LMrZ3y8id1SiNNaeWgdhRt1OkcFXqz29k4dVrq4Z4Y5y13yRVAf8TXOc5THVs7vzzK3/ss2+/Jp9rZ+umNMrcW6jGzUWspZeII2HGR2TPVauM+GI6TE/xKb3i1X1qZ+2f7L+YSfCveW+ScPVOaz6Le7tatCnWei7rhXXd/hP8AdPA46DLyWzJSbV2iXHtC8mN/XLCrsWyI5TL5YsQcZRRxXtJE1xSVdTR3tPPk+NauTi5saRrrUS4pJg1CqsjoOG1sknK9oO6TNZiEZdJakbxO7b5INPvRuhaMxNG42tkHglRV2gw6sgEHr8Xqis89k6PLMW4fJ0XlE1lOj7QtTI5+qeao9OycZapjsHvImczs7tRl9nTfzcQ0Joa50jXNOiDUqNmpUdycKCd7u2/pPaTNcRuqaY7Zbcl1uOSC5CZS7ovUx5BR0X0beT8Mngl1zoZ25S5zd0Gps9Nxh6bvTcccMpKkZ9ImEuGYmJ2l6YT5oPug/Sm9e/2vOGrvzq1+9W/6izTClxe8j5u98o30Zd/ZD41m23Rbaj3UuC6F0VVvK6W9HZ5yoTs7R2VGAWJJ9AM1xG6nx0m9uGF8q8j9wEyt3RapjyCjqmerbyfhk8Eu3/gztylRwbrR1z+9RuaD+o8f8SkH0EGY9Jcn4sV/i7zozTSX2jjcqMbdCoHX6jqCHX1j1YmOonfDb5St6ZOPHxKpb0WqMqLvZjgdG+eYpSb2itesueI3nZY9B6JrUKvO1VAQU3ydoH/fCW2k0uTBfjv02l0Ysdosrt5ctVqNUO8s2QOrqX1YE8/my2zZJvPWZ5PY4scYqRWPLqs1jqqmwDWZi5GSFIAXs4b5fYPB6cG+WZmfhyVGXxO/F+XyhEae0P8AJiCpLU23Anip6jKzX6D/AI0xas71n6O7Rav20cMxzj6s6LRq9GpbjewK1aWeg7Wy49GDn1ydJWc+G2DzjaY/lGomMOWubyneJTVHVSjs4dnLY3kEAZ7BiWlPBsMV2tMzLgt4nlmfw7bK5pjRpt6mwTtKRtIeGR29spdbpJ02Th6x5LXS6iM9OLpPmsWrukv6s+1vNAHHauMqPzEu/DNTvpp3/t+3kp/EsUY8nFHmqpLVH+s7v62Y98qfxZL/ABlR85la7bVWkFHOM5fG/BAAPZul1j8MxxX8c7y3xhrtzQWm9FG2cDO0jZKnp3cQe3fK3V6X2FvhLVkpwy3tTP2z/ZfzCdPhXvLfJnh6ytd3cpSRqlRglNFLOxOAoHEmXrfMxEby5ZpvldIYrZW6lQd1StteN2impGB6TnsEwm6vya70wr17ym6QrU3pOLbYqI1NgKbDcwIOMv2yOKWmdZeY2nZDakMRpG0I/wCqpD1tg/nIjq1aefzIWzlvuCbuhTPkpalx6alRg3uprMrdXTrrfiiFj5FbJVs6lbA26tywJ6dlFUKvrLH8ZNOjdoq7U37uiTJ2vMWsnzu7++XP6zzRPmosvvJei0+aD7oP0puXX9rzjq786tfvVv8AqLNUKXF72Pm73yjfRl39kPjWbbdFtqPdS5HyWfSlv/5v0XmFequ0nvYegZsXDkHLhZqtW2rAAM9OrSfrIQqV+MzCyt19ecS2OSWuTY31PoVtsdhekQfgE05/c3+UstJP5dkpoP5xS+0Wef0nv6/Ntp/Uu+mDihWI/sanwmeg1kzGC8x2n7LDBzy137woWi1Br0geHOp8QnktJETnpE94+70upmfZWmO0ukie2eVQmty5tieqoh9+P4yr8Xj/AOaZ+MO7w6ds8IDVNsXI7Uce7P8ACU/hE7amPjErPxKPyJ+cL1PWPPKvrsvi0j07Tj3DulF45H4aT8f4W3hX9VkRotiKN120qXxkfxnBoJ/Ly/KP5T41H5df1/hjV9Qbmln6xPqUkTboYic9f98nnccfih0Cendava6KOZQ9PPAetGz+QlZ4pH5dZ+P8NWboj9TP2r/ZfzCcvhXvLfJhh6yiuWy7dbSjSUkLVuPH/vBFLBT+OD/hl3fo1a2Ziip8kugbW8r1muVFTmURqdNvJbaLAuR+9jA3cPG9ExrG7m0eOt5mbOn6w6Ls6VncNzFtTC21XZPN01wdg4wccczOdlhkrWKTycN1L+kLP73R+MTXHVU4PeQvfLho07VtdAeLsvbueog7afm/qmV4deup0s+ORrWKnT5yxqsFL1OeoEnAZioVqe/p8UEDp3xSfJGiyxG9JdaqVAoLMQqgZJO4ADiSTM1jvEPMWnqqvc3LqQytdXDqRvDK1ViCOzBmiVHkne8vRyfNB90H6U3Lr+15x1d+dWv3q3/UWaoUuL3sfN3vlG+jLv7IfGs226LbUe6lx7k1uUpaSt2qOqLmouWIUZakwUZPWSB+Mwr1VmltEZI3ehCwxk8OPZNi53cJ5VdYqd5dKlFg9G3QoHG8O7EFyD0jcoz2Ga7TzVOryxe20eS28l2jmp6LuKzDHPtVZe1ETYB/1Bpqzx+Tb5S6tLSYxTM+bY0H84pfaLPP6T39fmmn9UL9dUttGT6ysvrGJ6XLTjpNe8bO6luG0T2c1RmpuDwZHBx2qeHrE8RWZx3ifOJ+z1cxGSnLpMfd0Ox0jTrIHRhw3jIyp6iJ7PBqceanFWXl8uG+K3DaEfpm6p10q26EM4pc7u3jxGB2c9c49Zlx5qXw1ne22/7OnS0vitXLaNo32/dUtF3fM1UqdCtv7QRg+4zzmkz+xy1yeUdV5qcXtcc0dCo3dN12ldSuM5yP9ieyrmx3rxRMbPMWx2rO0wp2tWkVrVFVDlaYO8cCTjOOzcJ5vxXU1zZIrSeULzw7T2x1m1ustjV+wL21wcb6g2F7SgJHvOJv8M082wZLerlH6OPxa8WmKdv5QllcGnUSoP3WDY6x0j1Tkw39nki3Z5+s7Tu6HbXtOoodHUgjPEZHYeqeopmpevFEuyJiVW1r0ktQrTQhghLMRvBPAAe/1yn8S1FbzFK+TRmtvyhs6lUD/SVDwOyg/DefzE2+FUmItdOGOsvrlA1cOkLQ00IFamwq0c7gWAIKE9AIJGevEt5jc1GL2lNvNwWqlzY1fG561rKSAfGpMOvBHEejcZrnkqNr0nzhIJbaT0jlj8quVRS+05dkUAZJBbdnHQN5jnLPhy5O7Z1P0Tcrf2jNbXCqLqkWLUqigDaG8kjcIjqywY7xkiZh3bT2iKV7QqW9YeI64yPKQjerjtB3zZPNbXpF68MuB6yanXli5FSk1SlnxayAtTYdBOPIPYfwzxmuY2U+XT3pLRtWvbvFCm1zcDIAphqlRR1ZBOAO08I5sY9pflG7FfQN4pZTa3GVZlOKVRhkEg4IG8dokT0PY3iej0Yin5KBg5+SgY6c83wx1zauv7Xn3QGh7pbm2LWtyALm3JJpVAABUXJJxuE1QqMeO8ZInbzdw5QKTPo66VFZ2NIBVUFmPjrwA4zbPRaZ4mccxDhFrq5e1W2EtLjaIY4NN0BwCTvYAZwOHTNaorhvM9H4XN1dKPk9WpcqPJ5p2qgejYY+7EE2yRyndYtUNQbq9dWqo9C2BBd2BRnH1aaneT/e4Dt4SYjduw6a153nlDt1zaLStWo0l2USgadNVHABcBRMdRG+K0R2WkxtXaFR0Na1BXpE03AFQZJVgB7pQaXFeM1Zms/s0UrPEvpnpXUrGsOgGdjVojLHe6bhk/WHb2Si8R8Nm9va4o5+cfzC10WuikezydO/+VYq0GU4ZGU9RBH5yhtjvWdrRMfouK5KWjeJiUjoK0uOdR6aHAO8tlV2TxGend1Tt0GHURli9K8vPfps5Nblw+zmtp5/Du3NN6uurF6K7SEklR5SegdInTrvC7VtN8Ubx284/wDGjSeIVtEVycp7oBqRBwVIPUQQZUTjtHLaf2WcXrPOJSOjdB1qxHilE6WYY9QPEzs0vh2XPPTaO8/w5c+ux4o67z2hebS2Wki00GFUYHee2erxYq4qRSvSHnsl5vabW6yrWntX22jVojaBOWQcQekjrHZKnWaCd5vjj9HLfHPWFdeiynDKwPUQQZVzS1eUw07TDe0foatWIwpVelmBAA7OudGDR5Ms9No7sq45svFjaLRRaacFH4k9JPbPR4sVcdIrV1RG0bNfS13XpBTQtmuSWwwFSnS2Bjysud82ItMx0hGHS9+eOiX9pte+RvPZjxW9P2PDF/5qf2m2743nsjit6fqz4Zv/ADVU9ptu+N57J47en6weGL/zU/tNt3xvPZHFb0/Y8MX/AJqf2m2743nsnjt6frDA0vfj/lTj/M23fG8o4ren7M+GL/zVU9ptu+N57J4ren6weGL/AM1P7Tbd8bz2RxW9P2PDOkPNT+023fG89k8dvT9YPDF/5qf2m2743nsjit6frB4Yv/NVT2m2743nsnit6fswdL3/AJqf2m1743nsjit6fsz4Y0h5qf2m2743nsnjt6frB4Yv/NT+023fG89kcVvT9jwxf+aqntNt3yN5Tx29P2PDOkPNT+023fJ3nsjjt6frB4Yv/NT+023fG89jjt6frB4Yv/NT+023fH6J47en6weGL/zU/tNt3xzRxW9P1g8MaQ81P7Tbd8bz2OK3b7MeGL/zU/tNt3yP0OO3p+sM+GL/AM1VPabbvk8zit6frB4Z0h5qf2m2743nscd/T9YPDF/5qf2m2743nscdvT9YPDF/5qqe023fI5p4ren7Hhi/81VPabbvk8zjt6frDb0XpC6qOVrWTW6bBIc1qNUE5Hi4Q54EnPDdJTWZnrGyWxDMgZgYgIGYCAgYgZgICAgICAgYgZgICAgYgZgYgZgYgIDECqa+XVxTFHmDVGRcbWwao3inmnnm6bnyuAxg8JEtGabRHL/eSS0rWrjR1V05wXAsXdcL/SCpzWR4oz4210Dpk+TK8zwTt1Z1Wqs9HLFy22Qdpq1TG4cDVpocfhjjvMQnHvw82hq/d1jdV6dQ1ai5rMKhFWnTQCthKXNvTUK2ycAqzBghJxkZiGNJnimJbmkKFQ3luVqVxTKVmqKrEUyaZplAd27O027pksrRPFHNOQ2KrrhdXqMfkoJHg2+dt7KFdTS5tl2UbaqDLYXdnf1SJaMs33/D2lMaTvHo2r1URqlVaOUQAkvUIwi/ixHoktlpmK7tbVO4rNQ2Ljneeo1Gou1RQjVQMFKm7ccqy5wcZz1SIRjmZjn1fOrmkS/O0qpqGst1dkbSVFHNi4YU8MVwRslcYPCSjHaZ3ifi1NNaTuEvaIppWNtT2BcFU2kfn2KDJ4+JhW3A7m34hje1ovG3T/KR1humpCg4LhfldMVdhWc7BV85CgnGcRLZedtknb1g6q652WAYZBU4PYQCPxhlE7ovWx6wtX5jb501LdV2SQ2Gr0w28A7I2ScnBwMnokSwyzPDybWjqVVKIV99UBic1GrbySQNtlUsPwEllWJiOaC1Lubly3PNcMPktq1TnkamUuTznyimuVG4YTcMgdEiGrDNvP8A2fNi9urkXwQNcY5+3CIEY0GoGmxrOzbOMhs8WyCFHTvktNuP/ejb1srunybD16dJrlxXaiHZwnyasV8lScc4KfR1SJZZJnkkdX3rNa0GuARXNvSNXI2W2yo2sjoOeiSyx78Mb9XzrG7i2qGm5pv4uGCvUI8cZGEViMjI2gDs5z0RJffh5PjVq4epbozpURtqouKjM7MFcgMGZVJUgZBKg4IhGOZmvNF6lXNaoKnPNVLgnc7Vju5xxnZemoXcB5LNIhji38346RrXg0guwaotudtUZgWKKGSoXBp7PjAlVXa2hsll6I82Npvx8uiS1sr3NKkta2V6j03waS7+dFRGpqD2B2Rs9AUxLZlm0RvBp9K9LR1YU3qvcJZsEdcmq9RUxtDH7xO/dItvtOxbeKcur99PVay2lRqO3zoprgqu3UAyu2yrg5YLkgYO8cDMk334Z2fegagallXr1E5xwjVlKOVzw3gErxwxGSOvjEFOiI1Ruaz1a4rNVLCtchAzVsbAuXCeI1MKvihMFWbIOd0irDFM7zutUluICAgICAgIDEDEDMBAQEBAQEBAQEBAQ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f/2Q=="/>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7" name="AutoShape 10" descr="data:image/jpeg;base64,/9j/4AAQSkZJRgABAQAAAQABAAD/2wCEAAkGBxAQERMQEBAQERASDhAPEBUVFRIQEhAWFRIWFhUSGBgYHSgsGRsxHBUZIT0hJSksLi4uGB8zODUsNygvLisBCgoKDg0OGxAQGy8lICU4Mi8vLy0vLS8rLS0tLS0tLS0tLS0tLS0tLS0tLS0tLS0tLS0tLS0tLS0tLS0tLS0tLf/AABEIAOEA4AMBEQACEQEDEQH/xAAcAAEAAgMBAQEAAAAAAAAAAAAABQYBBAcIAgP/xABJEAACAQMABQYJCQQIBwAAAAABAgADBBEFBhIhMQcTQVFh0RUiMlVxkZShshQ0NVJzdIGxszNCwcIjJFNigoSS8BZFVHKDo8P/xAAaAQEAAgMBAAAAAAAAAAAAAAAAAQUCAwQG/8QAMxEBAAIBAgQDBgUEAwEAAAAAAAECAwQREiExUQVBUhMzYXGhsSIjgZHBMkLR8BQV4ST/2gAMAwEAAhEDEQA/AO4wEBAQEBAQEBAQEBAQEBAQEBAQEBAQEBAQEBAQEBAQEBAQEBAQEBAQEBAQEBAQEBAQEBAQEBAQEBAQEBAQEBAQEBAQEBAQEBAQEBAQEBAQEBAQEBAQEBAQEBAQEBAQEBAQEBAQEBAQEBAQEBAQEBAQEBAQEBAQEBAQEBAQEBAQEBAQEBAQEBAQEBAQEBAQEBAQEBAQEBAQEBAQEBAQEBAQEBAQEBAQEBAQEBAQEBAQIuprHYqSrXtorKSrA1qQKkHBBBbccw1zlpHnCR51dna2hs42s5GMYznPViGxHJrJYMQFvbQkkBQK9IkknAAG1vMbtftad4b9zcpSU1KjrTRRlmYhVUdZJ4QzmYiN5adrp2zqsKdK7tqjtnZVKtN2OBk4AO/cIYxkpPKJSMMyAgfFSqqjLMFHWSAPfMbWivOZRu/DwlQ/tqX+te+Ye3xeqP3RxR3bCOCAQQQRkEbwR1zZExMbwyfUkICAgICAgIH51q6IMuyqM4yxCjPVvmNr1rztOyJnZ80bum5wlRGIGSFYMR27pFclLTtWdyJiX7TNJAQEBAQEDzBrH86uvvdz+q00yosvvJ+b0UR/Uv8AJf8Axm5c/wBn6PO2hKLfKLfxG+c0Og/2i9k0xCnpW3HHJ3nlG+jLv7IfGs226LbUe7lyHku+lLb01v0HmFeqs0nvYeg5sXJA/OvUCKzHgqlj+AzML24Y3lEzs53pC+eu5dz/ANo6FHUJ5fPntmtvaXJa02fIsqxGRSqEdHiNv90x9hkmOVZ/ZHDPlDoGi1Io0wQQRSQEHcR4onqMETGOsT2dlejZzNqWYCBjMDMBAQECA1z/AGCfbr8Dys8U91Hz/iWrN/SjdTP2z/ZfzCcvhXvLfJrw9ZXAmXrpVTTnKHo60YoarVqi7itECpg9RYkLnszIm0Q576nHTlujrLlY0fUbZdbmiPrOiMv/AK3Y+6RFoYRrMcyu9pdU6yLUpOtSmwyrKQysOwiZOqJiY3h+0JV3WPXSysDsVqharjPNUxt1Px3gL+JEiZiGnJqKY+qEseVjR9RgrrcUQT5TohT8dh2I9Uxi+7VGsxzOzjenaivc3LKQytc12UjeGBqMQR2YmuVbkne8zD0rYuFt6bHgKCMfQEBM3ruP6VbtuUjRdR0ppWctUdEQczVGSxAUb13bzMeKGqNRjmdolt8o30ZdfYj41kz0TqPdy41yeXlOhpChVrOtOmnPFmY4AHMuP4zCvVV6W0VyRMuk1+VvR6tsrTuqi58tUpqD2gO4PrAkzeHfOtxx3WjV/Wa0v1Jt6oZlGXQgpUTtKno7RumUTEt+PLXJH4Zbulv2FX7J/hM06n3VvlLK3RQtHui1UZ/IDgtuzuHZPNYLVrkrNukOSvXmu9jpqhWbYpsxbBO9SNw48Z6HFrMWW3DWefydUZItO0PnS+mktxg+NUIyqj8yegTDV66mnjbrPZ26bSXzzy5R3VqtrPck7thR1Bc+8yjt4xqJnltEfJbV8MwxHPeW3Ya1uCBWQFfrKMEduM750YPGrRO2aOXeP8NGbwuNvy559p/yldL6eFFUZF5znASh4Jj09e/hLDWeIxgpWaxxcXTs49No5y2mLTtt17q82s1yTnKAdQXd75TT4vqZneJj9ln/ANZhiPNJaM1qyQtdQud22ucD0g8PTO7S+MRaYrmjb4x0/Vy5/DJrHFjnf4LMrZ3y8id1SiNNaeWgdhRt1OkcFXqz29k4dVrq4Z4Y5y13yRVAf8TXOc5THVs7vzzK3/ss2+/Jp9rZ+umNMrcW6jGzUWspZeII2HGR2TPVauM+GI6TE/xKb3i1X1qZ+2f7L+YSfCveW+ScPVOaz6Le7tatCnWei7rhXXd/hP8AdPA46DLyWzJSbV2iXHtC8mN/XLCrsWyI5TL5YsQcZRRxXtJE1xSVdTR3tPPk+NauTi5saRrrUS4pJg1CqsjoOG1sknK9oO6TNZiEZdJakbxO7b5INPvRuhaMxNG42tkHglRV2gw6sgEHr8Xqis89k6PLMW4fJ0XlE1lOj7QtTI5+qeao9OycZapjsHvImczs7tRl9nTfzcQ0Joa50jXNOiDUqNmpUdycKCd7u2/pPaTNcRuqaY7Zbcl1uOSC5CZS7ovUx5BR0X0beT8Mngl1zoZ25S5zd0Gps9Nxh6bvTcccMpKkZ9ImEuGYmJ2l6YT5oPug/Sm9e/2vOGrvzq1+9W/6izTClxe8j5u98o30Zd/ZD41m23Rbaj3UuC6F0VVvK6W9HZ5yoTs7R2VGAWJJ9AM1xG6nx0m9uGF8q8j9wEyt3RapjyCjqmerbyfhk8Eu3/gztylRwbrR1z+9RuaD+o8f8SkH0EGY9Jcn4sV/i7zozTSX2jjcqMbdCoHX6jqCHX1j1YmOonfDb5St6ZOPHxKpb0WqMqLvZjgdG+eYpSb2itesueI3nZY9B6JrUKvO1VAQU3ydoH/fCW2k0uTBfjv02l0Ysdosrt5ctVqNUO8s2QOrqX1YE8/my2zZJvPWZ5PY4scYqRWPLqs1jqqmwDWZi5GSFIAXs4b5fYPB6cG+WZmfhyVGXxO/F+XyhEae0P8AJiCpLU23Anip6jKzX6D/AI0xas71n6O7Rav20cMxzj6s6LRq9GpbjewK1aWeg7Wy49GDn1ydJWc+G2DzjaY/lGomMOWubyneJTVHVSjs4dnLY3kEAZ7BiWlPBsMV2tMzLgt4nlmfw7bK5pjRpt6mwTtKRtIeGR29spdbpJ02Th6x5LXS6iM9OLpPmsWrukv6s+1vNAHHauMqPzEu/DNTvpp3/t+3kp/EsUY8nFHmqpLVH+s7v62Y98qfxZL/ABlR85la7bVWkFHOM5fG/BAAPZul1j8MxxX8c7y3xhrtzQWm9FG2cDO0jZKnp3cQe3fK3V6X2FvhLVkpwy3tTP2z/ZfzCdPhXvLfJnh6ytd3cpSRqlRglNFLOxOAoHEmXrfMxEby5ZpvldIYrZW6lQd1StteN2impGB6TnsEwm6vya70wr17ym6QrU3pOLbYqI1NgKbDcwIOMv2yOKWmdZeY2nZDakMRpG0I/wCqpD1tg/nIjq1aefzIWzlvuCbuhTPkpalx6alRg3uprMrdXTrrfiiFj5FbJVs6lbA26tywJ6dlFUKvrLH8ZNOjdoq7U37uiTJ2vMWsnzu7++XP6zzRPmosvvJei0+aD7oP0puXX9rzjq786tfvVv8AqLNUKXF72Pm73yjfRl39kPjWbbdFtqPdS5HyWfSlv/5v0XmFequ0nvYegZsXDkHLhZqtW2rAAM9OrSfrIQqV+MzCyt19ecS2OSWuTY31PoVtsdhekQfgE05/c3+UstJP5dkpoP5xS+0Wef0nv6/Ntp/Uu+mDihWI/sanwmeg1kzGC8x2n7LDBzy137woWi1Br0geHOp8QnktJETnpE94+70upmfZWmO0ukie2eVQmty5tieqoh9+P4yr8Xj/AOaZ+MO7w6ds8IDVNsXI7Uce7P8ACU/hE7amPjErPxKPyJ+cL1PWPPKvrsvi0j07Tj3DulF45H4aT8f4W3hX9VkRotiKN120qXxkfxnBoJ/Ly/KP5T41H5df1/hjV9Qbmln6xPqUkTboYic9f98nnccfih0Cendava6KOZQ9PPAetGz+QlZ4pH5dZ+P8NWboj9TP2r/ZfzCcvhXvLfJhh6yiuWy7dbSjSUkLVuPH/vBFLBT+OD/hl3fo1a2Ziip8kugbW8r1muVFTmURqdNvJbaLAuR+9jA3cPG9ExrG7m0eOt5mbOn6w6Ls6VncNzFtTC21XZPN01wdg4wccczOdlhkrWKTycN1L+kLP73R+MTXHVU4PeQvfLho07VtdAeLsvbueog7afm/qmV4deup0s+ORrWKnT5yxqsFL1OeoEnAZioVqe/p8UEDp3xSfJGiyxG9JdaqVAoLMQqgZJO4ADiSTM1jvEPMWnqqvc3LqQytdXDqRvDK1ViCOzBmiVHkne8vRyfNB90H6U3Lr+15x1d+dWv3q3/UWaoUuL3sfN3vlG+jLv7IfGs226LbUe6lx7k1uUpaSt2qOqLmouWIUZakwUZPWSB+Mwr1VmltEZI3ehCwxk8OPZNi53cJ5VdYqd5dKlFg9G3QoHG8O7EFyD0jcoz2Ga7TzVOryxe20eS28l2jmp6LuKzDHPtVZe1ETYB/1Bpqzx+Tb5S6tLSYxTM+bY0H84pfaLPP6T39fmmn9UL9dUttGT6ysvrGJ6XLTjpNe8bO6luG0T2c1RmpuDwZHBx2qeHrE8RWZx3ifOJ+z1cxGSnLpMfd0Ox0jTrIHRhw3jIyp6iJ7PBqceanFWXl8uG+K3DaEfpm6p10q26EM4pc7u3jxGB2c9c49Zlx5qXw1ne22/7OnS0vitXLaNo32/dUtF3fM1UqdCtv7QRg+4zzmkz+xy1yeUdV5qcXtcc0dCo3dN12ldSuM5yP9ieyrmx3rxRMbPMWx2rO0wp2tWkVrVFVDlaYO8cCTjOOzcJ5vxXU1zZIrSeULzw7T2x1m1ustjV+wL21wcb6g2F7SgJHvOJv8M082wZLerlH6OPxa8WmKdv5QllcGnUSoP3WDY6x0j1Tkw39nki3Z5+s7Tu6HbXtOoodHUgjPEZHYeqeopmpevFEuyJiVW1r0ktQrTQhghLMRvBPAAe/1yn8S1FbzFK+TRmtvyhs6lUD/SVDwOyg/DefzE2+FUmItdOGOsvrlA1cOkLQ00IFamwq0c7gWAIKE9AIJGevEt5jc1GL2lNvNwWqlzY1fG561rKSAfGpMOvBHEejcZrnkqNr0nzhIJbaT0jlj8quVRS+05dkUAZJBbdnHQN5jnLPhy5O7Z1P0Tcrf2jNbXCqLqkWLUqigDaG8kjcIjqywY7xkiZh3bT2iKV7QqW9YeI64yPKQjerjtB3zZPNbXpF68MuB6yanXli5FSk1SlnxayAtTYdBOPIPYfwzxmuY2U+XT3pLRtWvbvFCm1zcDIAphqlRR1ZBOAO08I5sY9pflG7FfQN4pZTa3GVZlOKVRhkEg4IG8dokT0PY3iej0Yin5KBg5+SgY6c83wx1zauv7Xn3QGh7pbm2LWtyALm3JJpVAABUXJJxuE1QqMeO8ZInbzdw5QKTPo66VFZ2NIBVUFmPjrwA4zbPRaZ4mccxDhFrq5e1W2EtLjaIY4NN0BwCTvYAZwOHTNaorhvM9H4XN1dKPk9WpcqPJ5p2qgejYY+7EE2yRyndYtUNQbq9dWqo9C2BBd2BRnH1aaneT/e4Dt4SYjduw6a153nlDt1zaLStWo0l2USgadNVHABcBRMdRG+K0R2WkxtXaFR0Na1BXpE03AFQZJVgB7pQaXFeM1Zms/s0UrPEvpnpXUrGsOgGdjVojLHe6bhk/WHb2Si8R8Nm9va4o5+cfzC10WuikezydO/+VYq0GU4ZGU9RBH5yhtjvWdrRMfouK5KWjeJiUjoK0uOdR6aHAO8tlV2TxGend1Tt0GHURli9K8vPfps5Nblw+zmtp5/Du3NN6uurF6K7SEklR5SegdInTrvC7VtN8Ubx284/wDGjSeIVtEVycp7oBqRBwVIPUQQZUTjtHLaf2WcXrPOJSOjdB1qxHilE6WYY9QPEzs0vh2XPPTaO8/w5c+ux4o67z2hebS2Wki00GFUYHee2erxYq4qRSvSHnsl5vabW6yrWntX22jVojaBOWQcQekjrHZKnWaCd5vjj9HLfHPWFdeiynDKwPUQQZVzS1eUw07TDe0foatWIwpVelmBAA7OudGDR5Ms9No7sq45svFjaLRRaacFH4k9JPbPR4sVcdIrV1RG0bNfS13XpBTQtmuSWwwFSnS2Bjysud82ItMx0hGHS9+eOiX9pte+RvPZjxW9P2PDF/5qf2m2743nsjit6fqz4Zv/ADVU9ptu+N57J47en6weGL/zU/tNt3xvPZHFb0/Y8MX/AJqf2m2743nsnjt6frDA0vfj/lTj/M23fG8o4ren7M+GL/zVU9ptu+N57J4ren6weGL/AM1P7Tbd8bz2RxW9P2PDOkPNT+023fG89k8dvT9YPDF/5qf2m2743nsjit6frB4Yv/NVT2m2743nsnit6fswdL3/AJqf2m1743nsjit6fsz4Y0h5qf2m2743nsnjt6frB4Yv/NT+023fG89kcVvT9jwxf+aqntNt3yN5Tx29P2PDOkPNT+023fJ3nsjjt6frB4Yv/NT+023fG89jjt6frB4Yv/NT+023fH6J47en6weGL/zU/tNt3xzRxW9P1g8MaQ81P7Tbd8bz2OK3b7MeGL/zU/tNt3yP0OO3p+sM+GL/AM1VPabbvk8zit6frB4Z0h5qf2m2743nscd/T9YPDF/5qf2m2743nscdvT9YPDF/5qqe023fI5p4ren7Hhi/81VPabbvk8zjt6frDb0XpC6qOVrWTW6bBIc1qNUE5Hi4Q54EnPDdJTWZnrGyWxDMgZgYgIGYCAgYgZgICAgICAgYgZgICAgYgZgYgZgYgIDECqa+XVxTFHmDVGRcbWwao3inmnnm6bnyuAxg8JEtGabRHL/eSS0rWrjR1V05wXAsXdcL/SCpzWR4oz4210Dpk+TK8zwTt1Z1Wqs9HLFy22Qdpq1TG4cDVpocfhjjvMQnHvw82hq/d1jdV6dQ1ai5rMKhFWnTQCthKXNvTUK2ycAqzBghJxkZiGNJnimJbmkKFQ3luVqVxTKVmqKrEUyaZplAd27O027pksrRPFHNOQ2KrrhdXqMfkoJHg2+dt7KFdTS5tl2UbaqDLYXdnf1SJaMs33/D2lMaTvHo2r1URqlVaOUQAkvUIwi/ixHoktlpmK7tbVO4rNQ2Ljneeo1Gou1RQjVQMFKm7ccqy5wcZz1SIRjmZjn1fOrmkS/O0qpqGst1dkbSVFHNi4YU8MVwRslcYPCSjHaZ3ifi1NNaTuEvaIppWNtT2BcFU2kfn2KDJ4+JhW3A7m34hje1ovG3T/KR1humpCg4LhfldMVdhWc7BV85CgnGcRLZedtknb1g6q652WAYZBU4PYQCPxhlE7ovWx6wtX5jb501LdV2SQ2Gr0w28A7I2ScnBwMnokSwyzPDybWjqVVKIV99UBic1GrbySQNtlUsPwEllWJiOaC1Lubly3PNcMPktq1TnkamUuTznyimuVG4YTcMgdEiGrDNvP8A2fNi9urkXwQNcY5+3CIEY0GoGmxrOzbOMhs8WyCFHTvktNuP/ejb1srunybD16dJrlxXaiHZwnyasV8lScc4KfR1SJZZJnkkdX3rNa0GuARXNvSNXI2W2yo2sjoOeiSyx78Mb9XzrG7i2qGm5pv4uGCvUI8cZGEViMjI2gDs5z0RJffh5PjVq4epbozpURtqouKjM7MFcgMGZVJUgZBKg4IhGOZmvNF6lXNaoKnPNVLgnc7Vju5xxnZemoXcB5LNIhji38346RrXg0guwaotudtUZgWKKGSoXBp7PjAlVXa2hsll6I82Npvx8uiS1sr3NKkta2V6j03waS7+dFRGpqD2B2Rs9AUxLZlm0RvBp9K9LR1YU3qvcJZsEdcmq9RUxtDH7xO/dItvtOxbeKcur99PVay2lRqO3zoprgqu3UAyu2yrg5YLkgYO8cDMk334Z2fegagallXr1E5xwjVlKOVzw3gErxwxGSOvjEFOiI1Ruaz1a4rNVLCtchAzVsbAuXCeI1MKvihMFWbIOd0irDFM7zutUluICAgICAgIDEDEDMBAQEBAQEBAQEBAQ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f/2Q=="/>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0" name="AutoShape 12" descr="data:image/jpeg;base64,/9j/4AAQSkZJRgABAQAAAQABAAD/2wCEAAkGBxAQERMQEBAQERASDhAPEBUVFRIQEhAWFRIWFhUSGBgYHSgsGRsxHBUZIT0hJSksLi4uGB8zODUsNygvLisBCgoKDg0OGxAQGy8lICU4Mi8vLy0vLS8rLS0tLS0tLS0tLS0tLS0tLS0tLS0tLS0tLS0tLS0tLS0tLS0tLS0tLf/AABEIAOEA4AMBEQACEQEDEQH/xAAcAAEAAgMBAQEAAAAAAAAAAAAABQYBBAcIAgP/xABJEAACAQMABQYJCQQIBwAAAAABAgADBBEFBhIhMQcTQVFh0RUiMlVxkZShshQ0NVJzdIGxszNCwcIjJFNigoSS8BZFVHKDo8P/xAAaAQEAAgMBAAAAAAAAAAAAAAAAAQUCAwQG/8QAMxEBAAIBAgQDBgUEAwEAAAAAAAECAwQREiExUQVBUhMzYXGhsSIjgZHBMkLR8BQV4ST/2gAMAwEAAhEDEQA/AO4wEBAQEBAQEBAQEBAQEBAQEBAQEBAQEBAQEBAQEBAQEBAQEBAQEBAQEBAQEBAQEBAQEBAQEBAQEBAQEBAQEBAQEBAQEBAQEBAQEBAQEBAQEBAQEBAQEBAQEBAQEBAQEBAQEBAQEBAQEBAQEBAQEBAQEBAQEBAQEBAQEBAQEBAQEBAQEBAQEBAQEBAQEBAQEBAQEBAQEBAQEBAQEBAQEBAQEBAQEBAQEBAQEBAQEBAQIuprHYqSrXtorKSrA1qQKkHBBBbccw1zlpHnCR51dna2hs42s5GMYznPViGxHJrJYMQFvbQkkBQK9IkknAAG1vMbtftad4b9zcpSU1KjrTRRlmYhVUdZJ4QzmYiN5adrp2zqsKdK7tqjtnZVKtN2OBk4AO/cIYxkpPKJSMMyAgfFSqqjLMFHWSAPfMbWivOZRu/DwlQ/tqX+te+Ye3xeqP3RxR3bCOCAQQQRkEbwR1zZExMbwyfUkICAgICAgIH51q6IMuyqM4yxCjPVvmNr1rztOyJnZ80bum5wlRGIGSFYMR27pFclLTtWdyJiX7TNJAQEBAQEDzBrH86uvvdz+q00yosvvJ+b0UR/Uv8AJf8Axm5c/wBn6PO2hKLfKLfxG+c0Og/2i9k0xCnpW3HHJ3nlG+jLv7IfGs226LbUe7lyHku+lLb01v0HmFeqs0nvYeg5sXJA/OvUCKzHgqlj+AzML24Y3lEzs53pC+eu5dz/ANo6FHUJ5fPntmtvaXJa02fIsqxGRSqEdHiNv90x9hkmOVZ/ZHDPlDoGi1Io0wQQRSQEHcR4onqMETGOsT2dlejZzNqWYCBjMDMBAQECA1z/AGCfbr8Dys8U91Hz/iWrN/SjdTP2z/ZfzCcvhXvLfJrw9ZXAmXrpVTTnKHo60YoarVqi7itECpg9RYkLnszIm0Q576nHTlujrLlY0fUbZdbmiPrOiMv/AK3Y+6RFoYRrMcyu9pdU6yLUpOtSmwyrKQysOwiZOqJiY3h+0JV3WPXSysDsVqharjPNUxt1Px3gL+JEiZiGnJqKY+qEseVjR9RgrrcUQT5TohT8dh2I9Uxi+7VGsxzOzjenaivc3LKQytc12UjeGBqMQR2YmuVbkne8zD0rYuFt6bHgKCMfQEBM3ruP6VbtuUjRdR0ppWctUdEQczVGSxAUb13bzMeKGqNRjmdolt8o30ZdfYj41kz0TqPdy41yeXlOhpChVrOtOmnPFmY4AHMuP4zCvVV6W0VyRMuk1+VvR6tsrTuqi58tUpqD2gO4PrAkzeHfOtxx3WjV/Wa0v1Jt6oZlGXQgpUTtKno7RumUTEt+PLXJH4Zbulv2FX7J/hM06n3VvlLK3RQtHui1UZ/IDgtuzuHZPNYLVrkrNukOSvXmu9jpqhWbYpsxbBO9SNw48Z6HFrMWW3DWefydUZItO0PnS+mktxg+NUIyqj8yegTDV66mnjbrPZ26bSXzzy5R3VqtrPck7thR1Bc+8yjt4xqJnltEfJbV8MwxHPeW3Ya1uCBWQFfrKMEduM750YPGrRO2aOXeP8NGbwuNvy559p/yldL6eFFUZF5znASh4Jj09e/hLDWeIxgpWaxxcXTs49No5y2mLTtt17q82s1yTnKAdQXd75TT4vqZneJj9ln/ANZhiPNJaM1qyQtdQud22ucD0g8PTO7S+MRaYrmjb4x0/Vy5/DJrHFjnf4LMrZ3y8id1SiNNaeWgdhRt1OkcFXqz29k4dVrq4Z4Y5y13yRVAf8TXOc5THVs7vzzK3/ss2+/Jp9rZ+umNMrcW6jGzUWspZeII2HGR2TPVauM+GI6TE/xKb3i1X1qZ+2f7L+YSfCveW+ScPVOaz6Le7tatCnWei7rhXXd/hP8AdPA46DLyWzJSbV2iXHtC8mN/XLCrsWyI5TL5YsQcZRRxXtJE1xSVdTR3tPPk+NauTi5saRrrUS4pJg1CqsjoOG1sknK9oO6TNZiEZdJakbxO7b5INPvRuhaMxNG42tkHglRV2gw6sgEHr8Xqis89k6PLMW4fJ0XlE1lOj7QtTI5+qeao9OycZapjsHvImczs7tRl9nTfzcQ0Joa50jXNOiDUqNmpUdycKCd7u2/pPaTNcRuqaY7Zbcl1uOSC5CZS7ovUx5BR0X0beT8Mngl1zoZ25S5zd0Gps9Nxh6bvTcccMpKkZ9ImEuGYmJ2l6YT5oPug/Sm9e/2vOGrvzq1+9W/6izTClxe8j5u98o30Zd/ZD41m23Rbaj3UuC6F0VVvK6W9HZ5yoTs7R2VGAWJJ9AM1xG6nx0m9uGF8q8j9wEyt3RapjyCjqmerbyfhk8Eu3/gztylRwbrR1z+9RuaD+o8f8SkH0EGY9Jcn4sV/i7zozTSX2jjcqMbdCoHX6jqCHX1j1YmOonfDb5St6ZOPHxKpb0WqMqLvZjgdG+eYpSb2itesueI3nZY9B6JrUKvO1VAQU3ydoH/fCW2k0uTBfjv02l0Ysdosrt5ctVqNUO8s2QOrqX1YE8/my2zZJvPWZ5PY4scYqRWPLqs1jqqmwDWZi5GSFIAXs4b5fYPB6cG+WZmfhyVGXxO/F+XyhEae0P8AJiCpLU23Anip6jKzX6D/AI0xas71n6O7Rav20cMxzj6s6LRq9GpbjewK1aWeg7Wy49GDn1ydJWc+G2DzjaY/lGomMOWubyneJTVHVSjs4dnLY3kEAZ7BiWlPBsMV2tMzLgt4nlmfw7bK5pjRpt6mwTtKRtIeGR29spdbpJ02Th6x5LXS6iM9OLpPmsWrukv6s+1vNAHHauMqPzEu/DNTvpp3/t+3kp/EsUY8nFHmqpLVH+s7v62Y98qfxZL/ABlR85la7bVWkFHOM5fG/BAAPZul1j8MxxX8c7y3xhrtzQWm9FG2cDO0jZKnp3cQe3fK3V6X2FvhLVkpwy3tTP2z/ZfzCdPhXvLfJnh6ytd3cpSRqlRglNFLOxOAoHEmXrfMxEby5ZpvldIYrZW6lQd1StteN2impGB6TnsEwm6vya70wr17ym6QrU3pOLbYqI1NgKbDcwIOMv2yOKWmdZeY2nZDakMRpG0I/wCqpD1tg/nIjq1aefzIWzlvuCbuhTPkpalx6alRg3uprMrdXTrrfiiFj5FbJVs6lbA26tywJ6dlFUKvrLH8ZNOjdoq7U37uiTJ2vMWsnzu7++XP6zzRPmosvvJei0+aD7oP0puXX9rzjq786tfvVv8AqLNUKXF72Pm73yjfRl39kPjWbbdFtqPdS5HyWfSlv/5v0XmFequ0nvYegZsXDkHLhZqtW2rAAM9OrSfrIQqV+MzCyt19ecS2OSWuTY31PoVtsdhekQfgE05/c3+UstJP5dkpoP5xS+0Wef0nv6/Ntp/Uu+mDihWI/sanwmeg1kzGC8x2n7LDBzy137woWi1Br0geHOp8QnktJETnpE94+70upmfZWmO0ukie2eVQmty5tieqoh9+P4yr8Xj/AOaZ+MO7w6ds8IDVNsXI7Uce7P8ACU/hE7amPjErPxKPyJ+cL1PWPPKvrsvi0j07Tj3DulF45H4aT8f4W3hX9VkRotiKN120qXxkfxnBoJ/Ly/KP5T41H5df1/hjV9Qbmln6xPqUkTboYic9f98nnccfih0Cendava6KOZQ9PPAetGz+QlZ4pH5dZ+P8NWboj9TP2r/ZfzCcvhXvLfJhh6yiuWy7dbSjSUkLVuPH/vBFLBT+OD/hl3fo1a2Ziip8kugbW8r1muVFTmURqdNvJbaLAuR+9jA3cPG9ExrG7m0eOt5mbOn6w6Ls6VncNzFtTC21XZPN01wdg4wccczOdlhkrWKTycN1L+kLP73R+MTXHVU4PeQvfLho07VtdAeLsvbueog7afm/qmV4deup0s+ORrWKnT5yxqsFL1OeoEnAZioVqe/p8UEDp3xSfJGiyxG9JdaqVAoLMQqgZJO4ADiSTM1jvEPMWnqqvc3LqQytdXDqRvDK1ViCOzBmiVHkne8vRyfNB90H6U3Lr+15x1d+dWv3q3/UWaoUuL3sfN3vlG+jLv7IfGs226LbUe6lx7k1uUpaSt2qOqLmouWIUZakwUZPWSB+Mwr1VmltEZI3ehCwxk8OPZNi53cJ5VdYqd5dKlFg9G3QoHG8O7EFyD0jcoz2Ga7TzVOryxe20eS28l2jmp6LuKzDHPtVZe1ETYB/1Bpqzx+Tb5S6tLSYxTM+bY0H84pfaLPP6T39fmmn9UL9dUttGT6ysvrGJ6XLTjpNe8bO6luG0T2c1RmpuDwZHBx2qeHrE8RWZx3ifOJ+z1cxGSnLpMfd0Ox0jTrIHRhw3jIyp6iJ7PBqceanFWXl8uG+K3DaEfpm6p10q26EM4pc7u3jxGB2c9c49Zlx5qXw1ne22/7OnS0vitXLaNo32/dUtF3fM1UqdCtv7QRg+4zzmkz+xy1yeUdV5qcXtcc0dCo3dN12ldSuM5yP9ieyrmx3rxRMbPMWx2rO0wp2tWkVrVFVDlaYO8cCTjOOzcJ5vxXU1zZIrSeULzw7T2x1m1ustjV+wL21wcb6g2F7SgJHvOJv8M082wZLerlH6OPxa8WmKdv5QllcGnUSoP3WDY6x0j1Tkw39nki3Z5+s7Tu6HbXtOoodHUgjPEZHYeqeopmpevFEuyJiVW1r0ktQrTQhghLMRvBPAAe/1yn8S1FbzFK+TRmtvyhs6lUD/SVDwOyg/DefzE2+FUmItdOGOsvrlA1cOkLQ00IFamwq0c7gWAIKE9AIJGevEt5jc1GL2lNvNwWqlzY1fG561rKSAfGpMOvBHEejcZrnkqNr0nzhIJbaT0jlj8quVRS+05dkUAZJBbdnHQN5jnLPhy5O7Z1P0Tcrf2jNbXCqLqkWLUqigDaG8kjcIjqywY7xkiZh3bT2iKV7QqW9YeI64yPKQjerjtB3zZPNbXpF68MuB6yanXli5FSk1SlnxayAtTYdBOPIPYfwzxmuY2U+XT3pLRtWvbvFCm1zcDIAphqlRR1ZBOAO08I5sY9pflG7FfQN4pZTa3GVZlOKVRhkEg4IG8dokT0PY3iej0Yin5KBg5+SgY6c83wx1zauv7Xn3QGh7pbm2LWtyALm3JJpVAABUXJJxuE1QqMeO8ZInbzdw5QKTPo66VFZ2NIBVUFmPjrwA4zbPRaZ4mccxDhFrq5e1W2EtLjaIY4NN0BwCTvYAZwOHTNaorhvM9H4XN1dKPk9WpcqPJ5p2qgejYY+7EE2yRyndYtUNQbq9dWqo9C2BBd2BRnH1aaneT/e4Dt4SYjduw6a153nlDt1zaLStWo0l2USgadNVHABcBRMdRG+K0R2WkxtXaFR0Na1BXpE03AFQZJVgB7pQaXFeM1Zms/s0UrPEvpnpXUrGsOgGdjVojLHe6bhk/WHb2Si8R8Nm9va4o5+cfzC10WuikezydO/+VYq0GU4ZGU9RBH5yhtjvWdrRMfouK5KWjeJiUjoK0uOdR6aHAO8tlV2TxGend1Tt0GHURli9K8vPfps5Nblw+zmtp5/Du3NN6uurF6K7SEklR5SegdInTrvC7VtN8Ubx284/wDGjSeIVtEVycp7oBqRBwVIPUQQZUTjtHLaf2WcXrPOJSOjdB1qxHilE6WYY9QPEzs0vh2XPPTaO8/w5c+ux4o67z2hebS2Wki00GFUYHee2erxYq4qRSvSHnsl5vabW6yrWntX22jVojaBOWQcQekjrHZKnWaCd5vjj9HLfHPWFdeiynDKwPUQQZVzS1eUw07TDe0foatWIwpVelmBAA7OudGDR5Ms9No7sq45svFjaLRRaacFH4k9JPbPR4sVcdIrV1RG0bNfS13XpBTQtmuSWwwFSnS2Bjysud82ItMx0hGHS9+eOiX9pte+RvPZjxW9P2PDF/5qf2m2743nsjit6fqz4Zv/ADVU9ptu+N57J47en6weGL/zU/tNt3xvPZHFb0/Y8MX/AJqf2m2743nsnjt6frDA0vfj/lTj/M23fG8o4ren7M+GL/zVU9ptu+N57J4ren6weGL/AM1P7Tbd8bz2RxW9P2PDOkPNT+023fG89k8dvT9YPDF/5qf2m2743nsjit6frB4Yv/NVT2m2743nsnit6fswdL3/AJqf2m1743nsjit6fsz4Y0h5qf2m2743nsnjt6frB4Yv/NT+023fG89kcVvT9jwxf+aqntNt3yN5Tx29P2PDOkPNT+023fJ3nsjjt6frB4Yv/NT+023fG89jjt6frB4Yv/NT+023fH6J47en6weGL/zU/tNt3xzRxW9P1g8MaQ81P7Tbd8bz2OK3b7MeGL/zU/tNt3yP0OO3p+sM+GL/AM1VPabbvk8zit6frB4Z0h5qf2m2743nscd/T9YPDF/5qf2m2743nscdvT9YPDF/5qqe023fI5p4ren7Hhi/81VPabbvk8zjt6frDb0XpC6qOVrWTW6bBIc1qNUE5Hi4Q54EnPDdJTWZnrGyWxDMgZgYgIGYCAgYgZgICAgICAgYgZgICAgYgZgYgZgYgIDECqa+XVxTFHmDVGRcbWwao3inmnnm6bnyuAxg8JEtGabRHL/eSS0rWrjR1V05wXAsXdcL/SCpzWR4oz4210Dpk+TK8zwTt1Z1Wqs9HLFy22Qdpq1TG4cDVpocfhjjvMQnHvw82hq/d1jdV6dQ1ai5rMKhFWnTQCthKXNvTUK2ycAqzBghJxkZiGNJnimJbmkKFQ3luVqVxTKVmqKrEUyaZplAd27O027pksrRPFHNOQ2KrrhdXqMfkoJHg2+dt7KFdTS5tl2UbaqDLYXdnf1SJaMs33/D2lMaTvHo2r1URqlVaOUQAkvUIwi/ixHoktlpmK7tbVO4rNQ2Ljneeo1Gou1RQjVQMFKm7ccqy5wcZz1SIRjmZjn1fOrmkS/O0qpqGst1dkbSVFHNi4YU8MVwRslcYPCSjHaZ3ifi1NNaTuEvaIppWNtT2BcFU2kfn2KDJ4+JhW3A7m34hje1ovG3T/KR1humpCg4LhfldMVdhWc7BV85CgnGcRLZedtknb1g6q652WAYZBU4PYQCPxhlE7ovWx6wtX5jb501LdV2SQ2Gr0w28A7I2ScnBwMnokSwyzPDybWjqVVKIV99UBic1GrbySQNtlUsPwEllWJiOaC1Lubly3PNcMPktq1TnkamUuTznyimuVG4YTcMgdEiGrDNvP8A2fNi9urkXwQNcY5+3CIEY0GoGmxrOzbOMhs8WyCFHTvktNuP/ejb1srunybD16dJrlxXaiHZwnyasV8lScc4KfR1SJZZJnkkdX3rNa0GuARXNvSNXI2W2yo2sjoOeiSyx78Mb9XzrG7i2qGm5pv4uGCvUI8cZGEViMjI2gDs5z0RJffh5PjVq4epbozpURtqouKjM7MFcgMGZVJUgZBKg4IhGOZmvNF6lXNaoKnPNVLgnc7Vju5xxnZemoXcB5LNIhji38346RrXg0guwaotudtUZgWKKGSoXBp7PjAlVXa2hsll6I82Npvx8uiS1sr3NKkta2V6j03waS7+dFRGpqD2B2Rs9AUxLZlm0RvBp9K9LR1YU3qvcJZsEdcmq9RUxtDH7xO/dItvtOxbeKcur99PVay2lRqO3zoprgqu3UAyu2yrg5YLkgYO8cDMk334Z2fegagallXr1E5xwjVlKOVzw3gErxwxGSOvjEFOiI1Ruaz1a4rNVLCtchAzVsbAuXCeI1MKvihMFWbIOd0irDFM7zutUluICAgICAgIDEDEDMBAQEBAQEBAQEBAQ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f/2Q=="/>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1" name="AutoShape 14" descr="data:image/jpeg;base64,/9j/4AAQSkZJRgABAQAAAQABAAD/2wCEAAkGBxAQERMQEBAQERASDhAPEBUVFRIQEhAWFRIWFhUSGBgYHSgsGRsxHBUZIT0hJSksLi4uGB8zODUsNygvLisBCgoKDg0OGxAQGy8lICU4Mi8vLy0vLS8rLS0tLS0tLS0tLS0tLS0tLS0tLS0tLS0tLS0tLS0tLS0tLS0tLS0tLf/AABEIAOEA4AMBEQACEQEDEQH/xAAcAAEAAgMBAQEAAAAAAAAAAAAABQYBBAcIAgP/xABJEAACAQMABQYJCQQIBwAAAAABAgADBBEFBhIhMQcTQVFh0RUiMlVxkZShshQ0NVJzdIGxszNCwcIjJFNigoSS8BZFVHKDo8P/xAAaAQEAAgMBAAAAAAAAAAAAAAAAAQUCAwQG/8QAMxEBAAIBAgQDBgUEAwEAAAAAAAECAwQREiExUQVBUhMzYXGhsSIjgZHBMkLR8BQV4ST/2gAMAwEAAhEDEQA/AO4wEBAQEBAQEBAQEBAQEBAQEBAQEBAQEBAQEBAQEBAQEBAQEBAQEBAQEBAQEBAQEBAQEBAQEBAQEBAQEBAQEBAQEBAQEBAQEBAQEBAQEBAQEBAQEBAQEBAQEBAQEBAQEBAQEBAQEBAQEBAQEBAQEBAQEBAQEBAQEBAQEBAQEBAQEBAQEBAQEBAQEBAQEBAQEBAQEBAQEBAQEBAQEBAQEBAQEBAQEBAQEBAQEBAQEBAQIuprHYqSrXtorKSrA1qQKkHBBBbccw1zlpHnCR51dna2hs42s5GMYznPViGxHJrJYMQFvbQkkBQK9IkknAAG1vMbtftad4b9zcpSU1KjrTRRlmYhVUdZJ4QzmYiN5adrp2zqsKdK7tqjtnZVKtN2OBk4AO/cIYxkpPKJSMMyAgfFSqqjLMFHWSAPfMbWivOZRu/DwlQ/tqX+te+Ye3xeqP3RxR3bCOCAQQQRkEbwR1zZExMbwyfUkICAgICAgIH51q6IMuyqM4yxCjPVvmNr1rztOyJnZ80bum5wlRGIGSFYMR27pFclLTtWdyJiX7TNJAQEBAQEDzBrH86uvvdz+q00yosvvJ+b0UR/Uv8AJf8Axm5c/wBn6PO2hKLfKLfxG+c0Og/2i9k0xCnpW3HHJ3nlG+jLv7IfGs226LbUe7lyHku+lLb01v0HmFeqs0nvYeg5sXJA/OvUCKzHgqlj+AzML24Y3lEzs53pC+eu5dz/ANo6FHUJ5fPntmtvaXJa02fIsqxGRSqEdHiNv90x9hkmOVZ/ZHDPlDoGi1Io0wQQRSQEHcR4onqMETGOsT2dlejZzNqWYCBjMDMBAQECA1z/AGCfbr8Dys8U91Hz/iWrN/SjdTP2z/ZfzCcvhXvLfJrw9ZXAmXrpVTTnKHo60YoarVqi7itECpg9RYkLnszIm0Q576nHTlujrLlY0fUbZdbmiPrOiMv/AK3Y+6RFoYRrMcyu9pdU6yLUpOtSmwyrKQysOwiZOqJiY3h+0JV3WPXSysDsVqharjPNUxt1Px3gL+JEiZiGnJqKY+qEseVjR9RgrrcUQT5TohT8dh2I9Uxi+7VGsxzOzjenaivc3LKQytc12UjeGBqMQR2YmuVbkne8zD0rYuFt6bHgKCMfQEBM3ruP6VbtuUjRdR0ppWctUdEQczVGSxAUb13bzMeKGqNRjmdolt8o30ZdfYj41kz0TqPdy41yeXlOhpChVrOtOmnPFmY4AHMuP4zCvVV6W0VyRMuk1+VvR6tsrTuqi58tUpqD2gO4PrAkzeHfOtxx3WjV/Wa0v1Jt6oZlGXQgpUTtKno7RumUTEt+PLXJH4Zbulv2FX7J/hM06n3VvlLK3RQtHui1UZ/IDgtuzuHZPNYLVrkrNukOSvXmu9jpqhWbYpsxbBO9SNw48Z6HFrMWW3DWefydUZItO0PnS+mktxg+NUIyqj8yegTDV66mnjbrPZ26bSXzzy5R3VqtrPck7thR1Bc+8yjt4xqJnltEfJbV8MwxHPeW3Ya1uCBWQFfrKMEduM750YPGrRO2aOXeP8NGbwuNvy559p/yldL6eFFUZF5znASh4Jj09e/hLDWeIxgpWaxxcXTs49No5y2mLTtt17q82s1yTnKAdQXd75TT4vqZneJj9ln/ANZhiPNJaM1qyQtdQud22ucD0g8PTO7S+MRaYrmjb4x0/Vy5/DJrHFjnf4LMrZ3y8id1SiNNaeWgdhRt1OkcFXqz29k4dVrq4Z4Y5y13yRVAf8TXOc5THVs7vzzK3/ss2+/Jp9rZ+umNMrcW6jGzUWspZeII2HGR2TPVauM+GI6TE/xKb3i1X1qZ+2f7L+YSfCveW+ScPVOaz6Le7tatCnWei7rhXXd/hP8AdPA46DLyWzJSbV2iXHtC8mN/XLCrsWyI5TL5YsQcZRRxXtJE1xSVdTR3tPPk+NauTi5saRrrUS4pJg1CqsjoOG1sknK9oO6TNZiEZdJakbxO7b5INPvRuhaMxNG42tkHglRV2gw6sgEHr8Xqis89k6PLMW4fJ0XlE1lOj7QtTI5+qeao9OycZapjsHvImczs7tRl9nTfzcQ0Joa50jXNOiDUqNmpUdycKCd7u2/pPaTNcRuqaY7Zbcl1uOSC5CZS7ovUx5BR0X0beT8Mngl1zoZ25S5zd0Gps9Nxh6bvTcccMpKkZ9ImEuGYmJ2l6YT5oPug/Sm9e/2vOGrvzq1+9W/6izTClxe8j5u98o30Zd/ZD41m23Rbaj3UuC6F0VVvK6W9HZ5yoTs7R2VGAWJJ9AM1xG6nx0m9uGF8q8j9wEyt3RapjyCjqmerbyfhk8Eu3/gztylRwbrR1z+9RuaD+o8f8SkH0EGY9Jcn4sV/i7zozTSX2jjcqMbdCoHX6jqCHX1j1YmOonfDb5St6ZOPHxKpb0WqMqLvZjgdG+eYpSb2itesueI3nZY9B6JrUKvO1VAQU3ydoH/fCW2k0uTBfjv02l0Ysdosrt5ctVqNUO8s2QOrqX1YE8/my2zZJvPWZ5PY4scYqRWPLqs1jqqmwDWZi5GSFIAXs4b5fYPB6cG+WZmfhyVGXxO/F+XyhEae0P8AJiCpLU23Anip6jKzX6D/AI0xas71n6O7Rav20cMxzj6s6LRq9GpbjewK1aWeg7Wy49GDn1ydJWc+G2DzjaY/lGomMOWubyneJTVHVSjs4dnLY3kEAZ7BiWlPBsMV2tMzLgt4nlmfw7bK5pjRpt6mwTtKRtIeGR29spdbpJ02Th6x5LXS6iM9OLpPmsWrukv6s+1vNAHHauMqPzEu/DNTvpp3/t+3kp/EsUY8nFHmqpLVH+s7v62Y98qfxZL/ABlR85la7bVWkFHOM5fG/BAAPZul1j8MxxX8c7y3xhrtzQWm9FG2cDO0jZKnp3cQe3fK3V6X2FvhLVkpwy3tTP2z/ZfzCdPhXvLfJnh6ytd3cpSRqlRglNFLOxOAoHEmXrfMxEby5ZpvldIYrZW6lQd1StteN2impGB6TnsEwm6vya70wr17ym6QrU3pOLbYqI1NgKbDcwIOMv2yOKWmdZeY2nZDakMRpG0I/wCqpD1tg/nIjq1aefzIWzlvuCbuhTPkpalx6alRg3uprMrdXTrrfiiFj5FbJVs6lbA26tywJ6dlFUKvrLH8ZNOjdoq7U37uiTJ2vMWsnzu7++XP6zzRPmosvvJei0+aD7oP0puXX9rzjq786tfvVv8AqLNUKXF72Pm73yjfRl39kPjWbbdFtqPdS5HyWfSlv/5v0XmFequ0nvYegZsXDkHLhZqtW2rAAM9OrSfrIQqV+MzCyt19ecS2OSWuTY31PoVtsdhekQfgE05/c3+UstJP5dkpoP5xS+0Wef0nv6/Ntp/Uu+mDihWI/sanwmeg1kzGC8x2n7LDBzy137woWi1Br0geHOp8QnktJETnpE94+70upmfZWmO0ukie2eVQmty5tieqoh9+P4yr8Xj/AOaZ+MO7w6ds8IDVNsXI7Uce7P8ACU/hE7amPjErPxKPyJ+cL1PWPPKvrsvi0j07Tj3DulF45H4aT8f4W3hX9VkRotiKN120qXxkfxnBoJ/Ly/KP5T41H5df1/hjV9Qbmln6xPqUkTboYic9f98nnccfih0Cendava6KOZQ9PPAetGz+QlZ4pH5dZ+P8NWboj9TP2r/ZfzCcvhXvLfJhh6yiuWy7dbSjSUkLVuPH/vBFLBT+OD/hl3fo1a2Ziip8kugbW8r1muVFTmURqdNvJbaLAuR+9jA3cPG9ExrG7m0eOt5mbOn6w6Ls6VncNzFtTC21XZPN01wdg4wccczOdlhkrWKTycN1L+kLP73R+MTXHVU4PeQvfLho07VtdAeLsvbueog7afm/qmV4deup0s+ORrWKnT5yxqsFL1OeoEnAZioVqe/p8UEDp3xSfJGiyxG9JdaqVAoLMQqgZJO4ADiSTM1jvEPMWnqqvc3LqQytdXDqRvDK1ViCOzBmiVHkne8vRyfNB90H6U3Lr+15x1d+dWv3q3/UWaoUuL3sfN3vlG+jLv7IfGs226LbUe6lx7k1uUpaSt2qOqLmouWIUZakwUZPWSB+Mwr1VmltEZI3ehCwxk8OPZNi53cJ5VdYqd5dKlFg9G3QoHG8O7EFyD0jcoz2Ga7TzVOryxe20eS28l2jmp6LuKzDHPtVZe1ETYB/1Bpqzx+Tb5S6tLSYxTM+bY0H84pfaLPP6T39fmmn9UL9dUttGT6ysvrGJ6XLTjpNe8bO6luG0T2c1RmpuDwZHBx2qeHrE8RWZx3ifOJ+z1cxGSnLpMfd0Ox0jTrIHRhw3jIyp6iJ7PBqceanFWXl8uG+K3DaEfpm6p10q26EM4pc7u3jxGB2c9c49Zlx5qXw1ne22/7OnS0vitXLaNo32/dUtF3fM1UqdCtv7QRg+4zzmkz+xy1yeUdV5qcXtcc0dCo3dN12ldSuM5yP9ieyrmx3rxRMbPMWx2rO0wp2tWkVrVFVDlaYO8cCTjOOzcJ5vxXU1zZIrSeULzw7T2x1m1ustjV+wL21wcb6g2F7SgJHvOJv8M082wZLerlH6OPxa8WmKdv5QllcGnUSoP3WDY6x0j1Tkw39nki3Z5+s7Tu6HbXtOoodHUgjPEZHYeqeopmpevFEuyJiVW1r0ktQrTQhghLMRvBPAAe/1yn8S1FbzFK+TRmtvyhs6lUD/SVDwOyg/DefzE2+FUmItdOGOsvrlA1cOkLQ00IFamwq0c7gWAIKE9AIJGevEt5jc1GL2lNvNwWqlzY1fG561rKSAfGpMOvBHEejcZrnkqNr0nzhIJbaT0jlj8quVRS+05dkUAZJBbdnHQN5jnLPhy5O7Z1P0Tcrf2jNbXCqLqkWLUqigDaG8kjcIjqywY7xkiZh3bT2iKV7QqW9YeI64yPKQjerjtB3zZPNbXpF68MuB6yanXli5FSk1SlnxayAtTYdBOPIPYfwzxmuY2U+XT3pLRtWvbvFCm1zcDIAphqlRR1ZBOAO08I5sY9pflG7FfQN4pZTa3GVZlOKVRhkEg4IG8dokT0PY3iej0Yin5KBg5+SgY6c83wx1zauv7Xn3QGh7pbm2LWtyALm3JJpVAABUXJJxuE1QqMeO8ZInbzdw5QKTPo66VFZ2NIBVUFmPjrwA4zbPRaZ4mccxDhFrq5e1W2EtLjaIY4NN0BwCTvYAZwOHTNaorhvM9H4XN1dKPk9WpcqPJ5p2qgejYY+7EE2yRyndYtUNQbq9dWqo9C2BBd2BRnH1aaneT/e4Dt4SYjduw6a153nlDt1zaLStWo0l2USgadNVHABcBRMdRG+K0R2WkxtXaFR0Na1BXpE03AFQZJVgB7pQaXFeM1Zms/s0UrPEvpnpXUrGsOgGdjVojLHe6bhk/WHb2Si8R8Nm9va4o5+cfzC10WuikezydO/+VYq0GU4ZGU9RBH5yhtjvWdrRMfouK5KWjeJiUjoK0uOdR6aHAO8tlV2TxGend1Tt0GHURli9K8vPfps5Nblw+zmtp5/Du3NN6uurF6K7SEklR5SegdInTrvC7VtN8Ubx284/wDGjSeIVtEVycp7oBqRBwVIPUQQZUTjtHLaf2WcXrPOJSOjdB1qxHilE6WYY9QPEzs0vh2XPPTaO8/w5c+ux4o67z2hebS2Wki00GFUYHee2erxYq4qRSvSHnsl5vabW6yrWntX22jVojaBOWQcQekjrHZKnWaCd5vjj9HLfHPWFdeiynDKwPUQQZVzS1eUw07TDe0foatWIwpVelmBAA7OudGDR5Ms9No7sq45svFjaLRRaacFH4k9JPbPR4sVcdIrV1RG0bNfS13XpBTQtmuSWwwFSnS2Bjysud82ItMx0hGHS9+eOiX9pte+RvPZjxW9P2PDF/5qf2m2743nsjit6fqz4Zv/ADVU9ptu+N57J47en6weGL/zU/tNt3xvPZHFb0/Y8MX/AJqf2m2743nsnjt6frDA0vfj/lTj/M23fG8o4ren7M+GL/zVU9ptu+N57J4ren6weGL/AM1P7Tbd8bz2RxW9P2PDOkPNT+023fG89k8dvT9YPDF/5qf2m2743nsjit6frB4Yv/NVT2m2743nsnit6fswdL3/AJqf2m1743nsjit6fsz4Y0h5qf2m2743nsnjt6frB4Yv/NT+023fG89kcVvT9jwxf+aqntNt3yN5Tx29P2PDOkPNT+023fJ3nsjjt6frB4Yv/NT+023fG89jjt6frB4Yv/NT+023fH6J47en6weGL/zU/tNt3xzRxW9P1g8MaQ81P7Tbd8bz2OK3b7MeGL/zU/tNt3yP0OO3p+sM+GL/AM1VPabbvk8zit6frB4Z0h5qf2m2743nscd/T9YPDF/5qf2m2743nscdvT9YPDF/5qqe023fI5p4ren7Hhi/81VPabbvk8zjt6frDb0XpC6qOVrWTW6bBIc1qNUE5Hi4Q54EnPDdJTWZnrGyWxDMgZgYgIGYCAgYgZgICAgICAgYgZgICAgYgZgYgZgYgIDECqa+XVxTFHmDVGRcbWwao3inmnnm6bnyuAxg8JEtGabRHL/eSS0rWrjR1V05wXAsXdcL/SCpzWR4oz4210Dpk+TK8zwTt1Z1Wqs9HLFy22Qdpq1TG4cDVpocfhjjvMQnHvw82hq/d1jdV6dQ1ai5rMKhFWnTQCthKXNvTUK2ycAqzBghJxkZiGNJnimJbmkKFQ3luVqVxTKVmqKrEUyaZplAd27O027pksrRPFHNOQ2KrrhdXqMfkoJHg2+dt7KFdTS5tl2UbaqDLYXdnf1SJaMs33/D2lMaTvHo2r1URqlVaOUQAkvUIwi/ixHoktlpmK7tbVO4rNQ2Ljneeo1Gou1RQjVQMFKm7ccqy5wcZz1SIRjmZjn1fOrmkS/O0qpqGst1dkbSVFHNi4YU8MVwRslcYPCSjHaZ3ifi1NNaTuEvaIppWNtT2BcFU2kfn2KDJ4+JhW3A7m34hje1ovG3T/KR1humpCg4LhfldMVdhWc7BV85CgnGcRLZedtknb1g6q652WAYZBU4PYQCPxhlE7ovWx6wtX5jb501LdV2SQ2Gr0w28A7I2ScnBwMnokSwyzPDybWjqVVKIV99UBic1GrbySQNtlUsPwEllWJiOaC1Lubly3PNcMPktq1TnkamUuTznyimuVG4YTcMgdEiGrDNvP8A2fNi9urkXwQNcY5+3CIEY0GoGmxrOzbOMhs8WyCFHTvktNuP/ejb1srunybD16dJrlxXaiHZwnyasV8lScc4KfR1SJZZJnkkdX3rNa0GuARXNvSNXI2W2yo2sjoOeiSyx78Mb9XzrG7i2qGm5pv4uGCvUI8cZGEViMjI2gDs5z0RJffh5PjVq4epbozpURtqouKjM7MFcgMGZVJUgZBKg4IhGOZmvNF6lXNaoKnPNVLgnc7Vju5xxnZemoXcB5LNIhji38346RrXg0guwaotudtUZgWKKGSoXBp7PjAlVXa2hsll6I82Npvx8uiS1sr3NKkta2V6j03waS7+dFRGpqD2B2Rs9AUxLZlm0RvBp9K9LR1YU3qvcJZsEdcmq9RUxtDH7xO/dItvtOxbeKcur99PVay2lRqO3zoprgqu3UAyu2yrg5YLkgYO8cDMk334Z2fegagallXr1E5xwjVlKOVzw3gErxwxGSOvjEFOiI1Ruaz1a4rNVLCtchAzVsbAuXCeI1MKvihMFWbIOd0irDFM7zutUluICAgICAgIDEDEDMBAQEBAQEBAQEBAQ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f/2Q=="/>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sp>
        <p:nvSpPr>
          <p:cNvPr id="12" name="AutoShape 16" descr="data:image/jpeg;base64,/9j/4AAQSkZJRgABAQAAAQABAAD/2wCEAAkGBxAQERMQEBAQERASDhAPEBUVFRIQEhAWFRIWFhUSGBgYHSgsGRsxHBUZIT0hJSksLi4uGB8zODUsNygvLisBCgoKDg0OGxAQGy8lICU4Mi8vLy0vLS8rLS0tLS0tLS0tLS0tLS0tLS0tLS0tLS0tLS0tLS0tLS0tLS0tLS0tLf/AABEIAOEA4AMBEQACEQEDEQH/xAAcAAEAAgMBAQEAAAAAAAAAAAAABQYBBAcIAgP/xABJEAACAQMABQYJCQQIBwAAAAABAgADBBEFBhIhMQcTQVFh0RUiMlVxkZShshQ0NVJzdIGxszNCwcIjJFNigoSS8BZFVHKDo8P/xAAaAQEAAgMBAAAAAAAAAAAAAAAAAQUCAwQG/8QAMxEBAAIBAgQDBgUEAwEAAAAAAAECAwQREiExUQVBUhMzYXGhsSIjgZHBMkLR8BQV4ST/2gAMAwEAAhEDEQA/AO4wEBAQEBAQEBAQEBAQEBAQEBAQEBAQEBAQEBAQEBAQEBAQEBAQEBAQEBAQEBAQEBAQEBAQEBAQEBAQEBAQEBAQEBAQEBAQEBAQEBAQEBAQEBAQEBAQEBAQEBAQEBAQEBAQEBAQEBAQEBAQEBAQEBAQEBAQEBAQEBAQEBAQEBAQEBAQEBAQEBAQEBAQEBAQEBAQEBAQEBAQEBAQEBAQEBAQEBAQEBAQEBAQEBAQEBAQIuprHYqSrXtorKSrA1qQKkHBBBbccw1zlpHnCR51dna2hs42s5GMYznPViGxHJrJYMQFvbQkkBQK9IkknAAG1vMbtftad4b9zcpSU1KjrTRRlmYhVUdZJ4QzmYiN5adrp2zqsKdK7tqjtnZVKtN2OBk4AO/cIYxkpPKJSMMyAgfFSqqjLMFHWSAPfMbWivOZRu/DwlQ/tqX+te+Ye3xeqP3RxR3bCOCAQQQRkEbwR1zZExMbwyfUkICAgICAgIH51q6IMuyqM4yxCjPVvmNr1rztOyJnZ80bum5wlRGIGSFYMR27pFclLTtWdyJiX7TNJAQEBAQEDzBrH86uvvdz+q00yosvvJ+b0UR/Uv8AJf8Axm5c/wBn6PO2hKLfKLfxG+c0Og/2i9k0xCnpW3HHJ3nlG+jLv7IfGs226LbUe7lyHku+lLb01v0HmFeqs0nvYeg5sXJA/OvUCKzHgqlj+AzML24Y3lEzs53pC+eu5dz/ANo6FHUJ5fPntmtvaXJa02fIsqxGRSqEdHiNv90x9hkmOVZ/ZHDPlDoGi1Io0wQQRSQEHcR4onqMETGOsT2dlejZzNqWYCBjMDMBAQECA1z/AGCfbr8Dys8U91Hz/iWrN/SjdTP2z/ZfzCcvhXvLfJrw9ZXAmXrpVTTnKHo60YoarVqi7itECpg9RYkLnszIm0Q576nHTlujrLlY0fUbZdbmiPrOiMv/AK3Y+6RFoYRrMcyu9pdU6yLUpOtSmwyrKQysOwiZOqJiY3h+0JV3WPXSysDsVqharjPNUxt1Px3gL+JEiZiGnJqKY+qEseVjR9RgrrcUQT5TohT8dh2I9Uxi+7VGsxzOzjenaivc3LKQytc12UjeGBqMQR2YmuVbkne8zD0rYuFt6bHgKCMfQEBM3ruP6VbtuUjRdR0ppWctUdEQczVGSxAUb13bzMeKGqNRjmdolt8o30ZdfYj41kz0TqPdy41yeXlOhpChVrOtOmnPFmY4AHMuP4zCvVV6W0VyRMuk1+VvR6tsrTuqi58tUpqD2gO4PrAkzeHfOtxx3WjV/Wa0v1Jt6oZlGXQgpUTtKno7RumUTEt+PLXJH4Zbulv2FX7J/hM06n3VvlLK3RQtHui1UZ/IDgtuzuHZPNYLVrkrNukOSvXmu9jpqhWbYpsxbBO9SNw48Z6HFrMWW3DWefydUZItO0PnS+mktxg+NUIyqj8yegTDV66mnjbrPZ26bSXzzy5R3VqtrPck7thR1Bc+8yjt4xqJnltEfJbV8MwxHPeW3Ya1uCBWQFfrKMEduM750YPGrRO2aOXeP8NGbwuNvy559p/yldL6eFFUZF5znASh4Jj09e/hLDWeIxgpWaxxcXTs49No5y2mLTtt17q82s1yTnKAdQXd75TT4vqZneJj9ln/ANZhiPNJaM1qyQtdQud22ucD0g8PTO7S+MRaYrmjb4x0/Vy5/DJrHFjnf4LMrZ3y8id1SiNNaeWgdhRt1OkcFXqz29k4dVrq4Z4Y5y13yRVAf8TXOc5THVs7vzzK3/ss2+/Jp9rZ+umNMrcW6jGzUWspZeII2HGR2TPVauM+GI6TE/xKb3i1X1qZ+2f7L+YSfCveW+ScPVOaz6Le7tatCnWei7rhXXd/hP8AdPA46DLyWzJSbV2iXHtC8mN/XLCrsWyI5TL5YsQcZRRxXtJE1xSVdTR3tPPk+NauTi5saRrrUS4pJg1CqsjoOG1sknK9oO6TNZiEZdJakbxO7b5INPvRuhaMxNG42tkHglRV2gw6sgEHr8Xqis89k6PLMW4fJ0XlE1lOj7QtTI5+qeao9OycZapjsHvImczs7tRl9nTfzcQ0Joa50jXNOiDUqNmpUdycKCd7u2/pPaTNcRuqaY7Zbcl1uOSC5CZS7ovUx5BR0X0beT8Mngl1zoZ25S5zd0Gps9Nxh6bvTcccMpKkZ9ImEuGYmJ2l6YT5oPug/Sm9e/2vOGrvzq1+9W/6izTClxe8j5u98o30Zd/ZD41m23Rbaj3UuC6F0VVvK6W9HZ5yoTs7R2VGAWJJ9AM1xG6nx0m9uGF8q8j9wEyt3RapjyCjqmerbyfhk8Eu3/gztylRwbrR1z+9RuaD+o8f8SkH0EGY9Jcn4sV/i7zozTSX2jjcqMbdCoHX6jqCHX1j1YmOonfDb5St6ZOPHxKpb0WqMqLvZjgdG+eYpSb2itesueI3nZY9B6JrUKvO1VAQU3ydoH/fCW2k0uTBfjv02l0Ysdosrt5ctVqNUO8s2QOrqX1YE8/my2zZJvPWZ5PY4scYqRWPLqs1jqqmwDWZi5GSFIAXs4b5fYPB6cG+WZmfhyVGXxO/F+XyhEae0P8AJiCpLU23Anip6jKzX6D/AI0xas71n6O7Rav20cMxzj6s6LRq9GpbjewK1aWeg7Wy49GDn1ydJWc+G2DzjaY/lGomMOWubyneJTVHVSjs4dnLY3kEAZ7BiWlPBsMV2tMzLgt4nlmfw7bK5pjRpt6mwTtKRtIeGR29spdbpJ02Th6x5LXS6iM9OLpPmsWrukv6s+1vNAHHauMqPzEu/DNTvpp3/t+3kp/EsUY8nFHmqpLVH+s7v62Y98qfxZL/ABlR85la7bVWkFHOM5fG/BAAPZul1j8MxxX8c7y3xhrtzQWm9FG2cDO0jZKnp3cQe3fK3V6X2FvhLVkpwy3tTP2z/ZfzCdPhXvLfJnh6ytd3cpSRqlRglNFLOxOAoHEmXrfMxEby5ZpvldIYrZW6lQd1StteN2impGB6TnsEwm6vya70wr17ym6QrU3pOLbYqI1NgKbDcwIOMv2yOKWmdZeY2nZDakMRpG0I/wCqpD1tg/nIjq1aefzIWzlvuCbuhTPkpalx6alRg3uprMrdXTrrfiiFj5FbJVs6lbA26tywJ6dlFUKvrLH8ZNOjdoq7U37uiTJ2vMWsnzu7++XP6zzRPmosvvJei0+aD7oP0puXX9rzjq786tfvVv8AqLNUKXF72Pm73yjfRl39kPjWbbdFtqPdS5HyWfSlv/5v0XmFequ0nvYegZsXDkHLhZqtW2rAAM9OrSfrIQqV+MzCyt19ecS2OSWuTY31PoVtsdhekQfgE05/c3+UstJP5dkpoP5xS+0Wef0nv6/Ntp/Uu+mDihWI/sanwmeg1kzGC8x2n7LDBzy137woWi1Br0geHOp8QnktJETnpE94+70upmfZWmO0ukie2eVQmty5tieqoh9+P4yr8Xj/AOaZ+MO7w6ds8IDVNsXI7Uce7P8ACU/hE7amPjErPxKPyJ+cL1PWPPKvrsvi0j07Tj3DulF45H4aT8f4W3hX9VkRotiKN120qXxkfxnBoJ/Ly/KP5T41H5df1/hjV9Qbmln6xPqUkTboYic9f98nnccfih0Cendava6KOZQ9PPAetGz+QlZ4pH5dZ+P8NWboj9TP2r/ZfzCcvhXvLfJhh6yiuWy7dbSjSUkLVuPH/vBFLBT+OD/hl3fo1a2Ziip8kugbW8r1muVFTmURqdNvJbaLAuR+9jA3cPG9ExrG7m0eOt5mbOn6w6Ls6VncNzFtTC21XZPN01wdg4wccczOdlhkrWKTycN1L+kLP73R+MTXHVU4PeQvfLho07VtdAeLsvbueog7afm/qmV4deup0s+ORrWKnT5yxqsFL1OeoEnAZioVqe/p8UEDp3xSfJGiyxG9JdaqVAoLMQqgZJO4ADiSTM1jvEPMWnqqvc3LqQytdXDqRvDK1ViCOzBmiVHkne8vRyfNB90H6U3Lr+15x1d+dWv3q3/UWaoUuL3sfN3vlG+jLv7IfGs226LbUe6lx7k1uUpaSt2qOqLmouWIUZakwUZPWSB+Mwr1VmltEZI3ehCwxk8OPZNi53cJ5VdYqd5dKlFg9G3QoHG8O7EFyD0jcoz2Ga7TzVOryxe20eS28l2jmp6LuKzDHPtVZe1ETYB/1Bpqzx+Tb5S6tLSYxTM+bY0H84pfaLPP6T39fmmn9UL9dUttGT6ysvrGJ6XLTjpNe8bO6luG0T2c1RmpuDwZHBx2qeHrE8RWZx3ifOJ+z1cxGSnLpMfd0Ox0jTrIHRhw3jIyp6iJ7PBqceanFWXl8uG+K3DaEfpm6p10q26EM4pc7u3jxGB2c9c49Zlx5qXw1ne22/7OnS0vitXLaNo32/dUtF3fM1UqdCtv7QRg+4zzmkz+xy1yeUdV5qcXtcc0dCo3dN12ldSuM5yP9ieyrmx3rxRMbPMWx2rO0wp2tWkVrVFVDlaYO8cCTjOOzcJ5vxXU1zZIrSeULzw7T2x1m1ustjV+wL21wcb6g2F7SgJHvOJv8M082wZLerlH6OPxa8WmKdv5QllcGnUSoP3WDY6x0j1Tkw39nki3Z5+s7Tu6HbXtOoodHUgjPEZHYeqeopmpevFEuyJiVW1r0ktQrTQhghLMRvBPAAe/1yn8S1FbzFK+TRmtvyhs6lUD/SVDwOyg/DefzE2+FUmItdOGOsvrlA1cOkLQ00IFamwq0c7gWAIKE9AIJGevEt5jc1GL2lNvNwWqlzY1fG561rKSAfGpMOvBHEejcZrnkqNr0nzhIJbaT0jlj8quVRS+05dkUAZJBbdnHQN5jnLPhy5O7Z1P0Tcrf2jNbXCqLqkWLUqigDaG8kjcIjqywY7xkiZh3bT2iKV7QqW9YeI64yPKQjerjtB3zZPNbXpF68MuB6yanXli5FSk1SlnxayAtTYdBOPIPYfwzxmuY2U+XT3pLRtWvbvFCm1zcDIAphqlRR1ZBOAO08I5sY9pflG7FfQN4pZTa3GVZlOKVRhkEg4IG8dokT0PY3iej0Yin5KBg5+SgY6c83wx1zauv7Xn3QGh7pbm2LWtyALm3JJpVAABUXJJxuE1QqMeO8ZInbzdw5QKTPo66VFZ2NIBVUFmPjrwA4zbPRaZ4mccxDhFrq5e1W2EtLjaIY4NN0BwCTvYAZwOHTNaorhvM9H4XN1dKPk9WpcqPJ5p2qgejYY+7EE2yRyndYtUNQbq9dWqo9C2BBd2BRnH1aaneT/e4Dt4SYjduw6a153nlDt1zaLStWo0l2USgadNVHABcBRMdRG+K0R2WkxtXaFR0Na1BXpE03AFQZJVgB7pQaXFeM1Zms/s0UrPEvpnpXUrGsOgGdjVojLHe6bhk/WHb2Si8R8Nm9va4o5+cfzC10WuikezydO/+VYq0GU4ZGU9RBH5yhtjvWdrRMfouK5KWjeJiUjoK0uOdR6aHAO8tlV2TxGend1Tt0GHURli9K8vPfps5Nblw+zmtp5/Du3NN6uurF6K7SEklR5SegdInTrvC7VtN8Ubx284/wDGjSeIVtEVycp7oBqRBwVIPUQQZUTjtHLaf2WcXrPOJSOjdB1qxHilE6WYY9QPEzs0vh2XPPTaO8/w5c+ux4o67z2hebS2Wki00GFUYHee2erxYq4qRSvSHnsl5vabW6yrWntX22jVojaBOWQcQekjrHZKnWaCd5vjj9HLfHPWFdeiynDKwPUQQZVzS1eUw07TDe0foatWIwpVelmBAA7OudGDR5Ms9No7sq45svFjaLRRaacFH4k9JPbPR4sVcdIrV1RG0bNfS13XpBTQtmuSWwwFSnS2Bjysud82ItMx0hGHS9+eOiX9pte+RvPZjxW9P2PDF/5qf2m2743nsjit6fqz4Zv/ADVU9ptu+N57J47en6weGL/zU/tNt3xvPZHFb0/Y8MX/AJqf2m2743nsnjt6frDA0vfj/lTj/M23fG8o4ren7M+GL/zVU9ptu+N57J4ren6weGL/AM1P7Tbd8bz2RxW9P2PDOkPNT+023fG89k8dvT9YPDF/5qf2m2743nsjit6frB4Yv/NVT2m2743nsnit6fswdL3/AJqf2m1743nsjit6fsz4Y0h5qf2m2743nsnjt6frB4Yv/NT+023fG89kcVvT9jwxf+aqntNt3yN5Tx29P2PDOkPNT+023fJ3nsjjt6frB4Yv/NT+023fG89jjt6frB4Yv/NT+023fH6J47en6weGL/zU/tNt3xzRxW9P1g8MaQ81P7Tbd8bz2OK3b7MeGL/zU/tNt3yP0OO3p+sM+GL/AM1VPabbvk8zit6frB4Z0h5qf2m2743nscd/T9YPDF/5qf2m2743nscdvT9YPDF/5qqe023fI5p4ren7Hhi/81VPabbvk8zjt6frDb0XpC6qOVrWTW6bBIc1qNUE5Hi4Q54EnPDdJTWZnrGyWxDMgZgYgIGYCAgYgZgICAgICAgYgZgICAgYgZgYgZgYgIDECqa+XVxTFHmDVGRcbWwao3inmnnm6bnyuAxg8JEtGabRHL/eSS0rWrjR1V05wXAsXdcL/SCpzWR4oz4210Dpk+TK8zwTt1Z1Wqs9HLFy22Qdpq1TG4cDVpocfhjjvMQnHvw82hq/d1jdV6dQ1ai5rMKhFWnTQCthKXNvTUK2ycAqzBghJxkZiGNJnimJbmkKFQ3luVqVxTKVmqKrEUyaZplAd27O027pksrRPFHNOQ2KrrhdXqMfkoJHg2+dt7KFdTS5tl2UbaqDLYXdnf1SJaMs33/D2lMaTvHo2r1URqlVaOUQAkvUIwi/ixHoktlpmK7tbVO4rNQ2Ljneeo1Gou1RQjVQMFKm7ccqy5wcZz1SIRjmZjn1fOrmkS/O0qpqGst1dkbSVFHNi4YU8MVwRslcYPCSjHaZ3ifi1NNaTuEvaIppWNtT2BcFU2kfn2KDJ4+JhW3A7m34hje1ovG3T/KR1humpCg4LhfldMVdhWc7BV85CgnGcRLZedtknb1g6q652WAYZBU4PYQCPxhlE7ovWx6wtX5jb501LdV2SQ2Gr0w28A7I2ScnBwMnokSwyzPDybWjqVVKIV99UBic1GrbySQNtlUsPwEllWJiOaC1Lubly3PNcMPktq1TnkamUuTznyimuVG4YTcMgdEiGrDNvP8A2fNi9urkXwQNcY5+3CIEY0GoGmxrOzbOMhs8WyCFHTvktNuP/ejb1srunybD16dJrlxXaiHZwnyasV8lScc4KfR1SJZZJnkkdX3rNa0GuARXNvSNXI2W2yo2sjoOeiSyx78Mb9XzrG7i2qGm5pv4uGCvUI8cZGEViMjI2gDs5z0RJffh5PjVq4epbozpURtqouKjM7MFcgMGZVJUgZBKg4IhGOZmvNF6lXNaoKnPNVLgnc7Vju5xxnZemoXcB5LNIhji38346RrXg0guwaotudtUZgWKKGSoXBp7PjAlVXa2hsll6I82Npvx8uiS1sr3NKkta2V6j03waS7+dFRGpqD2B2Rs9AUxLZlm0RvBp9K9LR1YU3qvcJZsEdcmq9RUxtDH7xO/dItvtOxbeKcur99PVay2lRqO3zoprgqu3UAyu2yrg5YLkgYO8cDMk334Z2fegagallXr1E5xwjVlKOVzw3gErxwxGSOvjEFOiI1Ruaz1a4rNVLCtchAzVsbAuXCeI1MKvihMFWbIOd0irDFM7zutUluICAgICAgIDEDEDMBAQEBAQEBAQEBAQ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f/2Q=="/>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p>
        </p:txBody>
      </p:sp>
      <p:pic>
        <p:nvPicPr>
          <p:cNvPr id="2065" name="Picture 17" descr="D:\Work\8villages\LISA\Lapor Panen\index.jpg"/>
          <p:cNvPicPr>
            <a:picLocks noChangeAspect="1" noChangeArrowheads="1"/>
          </p:cNvPicPr>
          <p:nvPr/>
        </p:nvPicPr>
        <p:blipFill rotWithShape="1">
          <a:blip r:embed="rId10">
            <a:extLst>
              <a:ext uri="{28A0092B-C50C-407E-A947-70E740481C1C}">
                <a14:useLocalDpi xmlns:a14="http://schemas.microsoft.com/office/drawing/2010/main" xmlns="" val="0"/>
              </a:ext>
            </a:extLst>
          </a:blip>
          <a:srcRect t="18320" b="38277"/>
          <a:stretch/>
        </p:blipFill>
        <p:spPr bwMode="auto">
          <a:xfrm>
            <a:off x="6082450" y="3863564"/>
            <a:ext cx="2133600" cy="93016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957976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257278" y="457490"/>
            <a:ext cx="3901517" cy="769441"/>
          </a:xfrm>
          <a:prstGeom prst="rect">
            <a:avLst/>
          </a:prstGeom>
          <a:noFill/>
        </p:spPr>
        <p:txBody>
          <a:bodyPr wrap="none" rtlCol="0">
            <a:spAutoFit/>
          </a:bodyPr>
          <a:lstStyle/>
          <a:p>
            <a:r>
              <a:rPr lang="en-US" sz="4400" b="1" dirty="0" err="1" smtClean="0">
                <a:solidFill>
                  <a:srgbClr val="0070C0"/>
                </a:solidFill>
              </a:rPr>
              <a:t>Informasi</a:t>
            </a:r>
            <a:r>
              <a:rPr lang="en-US" sz="4400" b="1" dirty="0" smtClean="0">
                <a:solidFill>
                  <a:srgbClr val="0070C0"/>
                </a:solidFill>
              </a:rPr>
              <a:t> </a:t>
            </a:r>
            <a:r>
              <a:rPr lang="id-ID" sz="4400" b="1" dirty="0" smtClean="0">
                <a:solidFill>
                  <a:srgbClr val="0070C0"/>
                </a:solidFill>
              </a:rPr>
              <a:t>H</a:t>
            </a:r>
            <a:r>
              <a:rPr lang="en-US" sz="4400" b="1" dirty="0" err="1" smtClean="0">
                <a:solidFill>
                  <a:srgbClr val="0070C0"/>
                </a:solidFill>
              </a:rPr>
              <a:t>arga</a:t>
            </a:r>
            <a:endParaRPr lang="en-US" sz="4400" b="1" dirty="0">
              <a:solidFill>
                <a:srgbClr val="0070C0"/>
              </a:solidFill>
            </a:endParaRPr>
          </a:p>
        </p:txBody>
      </p:sp>
      <p:pic>
        <p:nvPicPr>
          <p:cNvPr id="2" name="Picture 1" descr="Screen Shot 2016-03-11 at 6.16.53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65650" y="2026532"/>
            <a:ext cx="3949700" cy="3987800"/>
          </a:xfrm>
          <a:prstGeom prst="rect">
            <a:avLst/>
          </a:prstGeom>
        </p:spPr>
      </p:pic>
      <p:sp>
        <p:nvSpPr>
          <p:cNvPr id="5" name="TextBox 4"/>
          <p:cNvSpPr txBox="1"/>
          <p:nvPr/>
        </p:nvSpPr>
        <p:spPr>
          <a:xfrm>
            <a:off x="4793000" y="1165376"/>
            <a:ext cx="2826351" cy="369332"/>
          </a:xfrm>
          <a:prstGeom prst="rect">
            <a:avLst/>
          </a:prstGeom>
          <a:noFill/>
        </p:spPr>
        <p:txBody>
          <a:bodyPr wrap="none" rtlCol="0">
            <a:spAutoFit/>
          </a:bodyPr>
          <a:lstStyle/>
          <a:p>
            <a:r>
              <a:rPr lang="en-US" dirty="0"/>
              <a:t>http://ews.kemendag.go.id/</a:t>
            </a:r>
          </a:p>
        </p:txBody>
      </p:sp>
      <p:pic>
        <p:nvPicPr>
          <p:cNvPr id="2050" name="Picture 2" descr="D:\Work\8villages\LISA\PETANI App\Screenshot\Screenshot_2016-05-02-14-06-19.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0362" y="110362"/>
            <a:ext cx="3562140" cy="63326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237759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Work\8villages\LISA\PETANI App\Screenshot\Screenshot_2016-05-02-14-06-53.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067089" y="82360"/>
            <a:ext cx="3768373" cy="6699330"/>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39860" y="2852855"/>
            <a:ext cx="3927229" cy="769441"/>
          </a:xfrm>
          <a:prstGeom prst="rect">
            <a:avLst/>
          </a:prstGeom>
          <a:noFill/>
        </p:spPr>
        <p:txBody>
          <a:bodyPr wrap="none" rtlCol="0">
            <a:spAutoFit/>
          </a:bodyPr>
          <a:lstStyle/>
          <a:p>
            <a:r>
              <a:rPr lang="id-ID" sz="4400" b="1" dirty="0" smtClean="0">
                <a:solidFill>
                  <a:srgbClr val="0070C0"/>
                </a:solidFill>
              </a:rPr>
              <a:t>Informasi Cuaca</a:t>
            </a:r>
            <a:endParaRPr lang="id-ID" sz="4400" b="1" dirty="0">
              <a:solidFill>
                <a:srgbClr val="0070C0"/>
              </a:solidFill>
            </a:endParaRPr>
          </a:p>
        </p:txBody>
      </p:sp>
      <p:sp>
        <p:nvSpPr>
          <p:cNvPr id="6" name="TextBox 5"/>
          <p:cNvSpPr txBox="1"/>
          <p:nvPr/>
        </p:nvSpPr>
        <p:spPr>
          <a:xfrm>
            <a:off x="139860" y="3681457"/>
            <a:ext cx="3474461" cy="369332"/>
          </a:xfrm>
          <a:prstGeom prst="rect">
            <a:avLst/>
          </a:prstGeom>
          <a:noFill/>
        </p:spPr>
        <p:txBody>
          <a:bodyPr wrap="square" rtlCol="0">
            <a:spAutoFit/>
          </a:bodyPr>
          <a:lstStyle/>
          <a:p>
            <a:r>
              <a:rPr lang="id-ID" dirty="0" smtClean="0"/>
              <a:t>Sumber: http://bmkg.go.id/</a:t>
            </a:r>
            <a:endParaRPr lang="id-ID" dirty="0"/>
          </a:p>
        </p:txBody>
      </p:sp>
    </p:spTree>
    <p:extLst>
      <p:ext uri="{BB962C8B-B14F-4D97-AF65-F5344CB8AC3E}">
        <p14:creationId xmlns:p14="http://schemas.microsoft.com/office/powerpoint/2010/main" xmlns="" val="24882554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8922" y="215779"/>
            <a:ext cx="4015523" cy="769441"/>
          </a:xfrm>
          <a:prstGeom prst="rect">
            <a:avLst/>
          </a:prstGeom>
          <a:noFill/>
        </p:spPr>
        <p:txBody>
          <a:bodyPr wrap="none" rtlCol="0">
            <a:spAutoFit/>
          </a:bodyPr>
          <a:lstStyle/>
          <a:p>
            <a:r>
              <a:rPr lang="id-ID" sz="4400" b="1" dirty="0" smtClean="0">
                <a:solidFill>
                  <a:srgbClr val="0070C0"/>
                </a:solidFill>
              </a:rPr>
              <a:t>Informasi Pupuk</a:t>
            </a:r>
            <a:endParaRPr lang="id-ID" sz="4400" b="1" dirty="0">
              <a:solidFill>
                <a:srgbClr val="0070C0"/>
              </a:solidFill>
            </a:endParaRPr>
          </a:p>
        </p:txBody>
      </p:sp>
      <p:sp>
        <p:nvSpPr>
          <p:cNvPr id="3" name="TextBox 2"/>
          <p:cNvSpPr txBox="1"/>
          <p:nvPr/>
        </p:nvSpPr>
        <p:spPr>
          <a:xfrm>
            <a:off x="2488922" y="800554"/>
            <a:ext cx="3474461" cy="369332"/>
          </a:xfrm>
          <a:prstGeom prst="rect">
            <a:avLst/>
          </a:prstGeom>
          <a:noFill/>
        </p:spPr>
        <p:txBody>
          <a:bodyPr wrap="square" rtlCol="0">
            <a:spAutoFit/>
          </a:bodyPr>
          <a:lstStyle/>
          <a:p>
            <a:r>
              <a:rPr lang="id-ID" dirty="0" smtClean="0"/>
              <a:t>Sumber: http://kemendag.go.id/</a:t>
            </a:r>
            <a:endParaRPr lang="id-ID" dirty="0"/>
          </a:p>
        </p:txBody>
      </p:sp>
      <p:pic>
        <p:nvPicPr>
          <p:cNvPr id="5" name="Picture 2" descr="D:\Work\8villages\LISA\PETANI App\Screenshot\Screenshot_2016-06-26-00-47-20.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73122" y="1462687"/>
            <a:ext cx="2892972" cy="5143062"/>
          </a:xfrm>
          <a:prstGeom prst="rect">
            <a:avLst/>
          </a:prstGeom>
          <a:noFill/>
          <a:extLst>
            <a:ext uri="{909E8E84-426E-40DD-AFC4-6F175D3DCCD1}">
              <a14:hiddenFill xmlns:a14="http://schemas.microsoft.com/office/drawing/2010/main" xmlns="">
                <a:solidFill>
                  <a:srgbClr val="FFFFFF"/>
                </a:solidFill>
              </a14:hiddenFill>
            </a:ext>
          </a:extLst>
        </p:spPr>
      </p:pic>
      <p:pic>
        <p:nvPicPr>
          <p:cNvPr id="8195" name="Picture 3" descr="D:\Work\8villages\LISA\PETANI App\Screenshot\Screenshot_2016-06-16-00-01-40.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10985" y="1476700"/>
            <a:ext cx="2877207" cy="5115035"/>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ight Arrow 7"/>
          <p:cNvSpPr/>
          <p:nvPr/>
        </p:nvSpPr>
        <p:spPr>
          <a:xfrm rot="20169064">
            <a:off x="4180412" y="2426186"/>
            <a:ext cx="1311462" cy="17681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xmlns="" val="16901119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090" y="-17970"/>
            <a:ext cx="6705022" cy="1143000"/>
          </a:xfrm>
        </p:spPr>
        <p:txBody>
          <a:bodyPr/>
          <a:lstStyle/>
          <a:p>
            <a:r>
              <a:rPr lang="id-ID" dirty="0" smtClean="0"/>
              <a:t>Pihak yang mendukung</a:t>
            </a:r>
            <a:endParaRPr lang="en-US" dirty="0"/>
          </a:p>
        </p:txBody>
      </p:sp>
      <p:pic>
        <p:nvPicPr>
          <p:cNvPr id="14" name="Picture 13" descr="photo 1s.JPG"/>
          <p:cNvPicPr>
            <a:picLocks noChangeAspect="1"/>
          </p:cNvPicPr>
          <p:nvPr/>
        </p:nvPicPr>
        <p:blipFill>
          <a:blip r:embed="rId3">
            <a:extLst>
              <a:ext uri="{28A0092B-C50C-407E-A947-70E740481C1C}">
                <a14:useLocalDpi xmlns="" xmlns:a14="http://schemas.microsoft.com/office/drawing/2010/main"/>
              </a:ext>
            </a:extLst>
          </a:blip>
          <a:stretch>
            <a:fillRect/>
          </a:stretch>
        </p:blipFill>
        <p:spPr>
          <a:xfrm>
            <a:off x="73152" y="3432760"/>
            <a:ext cx="4463772" cy="3333800"/>
          </a:xfrm>
          <a:prstGeom prst="rect">
            <a:avLst/>
          </a:prstGeom>
        </p:spPr>
      </p:pic>
      <p:pic>
        <p:nvPicPr>
          <p:cNvPr id="15" name="Picture 14" descr="photo 3-1.JPG"/>
          <p:cNvPicPr>
            <a:picLocks noChangeAspect="1"/>
          </p:cNvPicPr>
          <p:nvPr/>
        </p:nvPicPr>
        <p:blipFill>
          <a:blip r:embed="rId4">
            <a:extLst>
              <a:ext uri="{28A0092B-C50C-407E-A947-70E740481C1C}">
                <a14:useLocalDpi xmlns="" xmlns:a14="http://schemas.microsoft.com/office/drawing/2010/main"/>
              </a:ext>
            </a:extLst>
          </a:blip>
          <a:stretch>
            <a:fillRect/>
          </a:stretch>
        </p:blipFill>
        <p:spPr>
          <a:xfrm>
            <a:off x="4610006" y="3450988"/>
            <a:ext cx="4445146" cy="3333860"/>
          </a:xfrm>
          <a:prstGeom prst="rect">
            <a:avLst/>
          </a:prstGeom>
        </p:spPr>
      </p:pic>
      <p:grpSp>
        <p:nvGrpSpPr>
          <p:cNvPr id="8" name="Group 10"/>
          <p:cNvGrpSpPr/>
          <p:nvPr/>
        </p:nvGrpSpPr>
        <p:grpSpPr>
          <a:xfrm>
            <a:off x="5809866" y="1485412"/>
            <a:ext cx="1856861" cy="1668022"/>
            <a:chOff x="1027019" y="1613642"/>
            <a:chExt cx="1856861" cy="1668022"/>
          </a:xfrm>
        </p:grpSpPr>
        <p:pic>
          <p:nvPicPr>
            <p:cNvPr id="5" name="Picture 4"/>
            <p:cNvPicPr>
              <a:picLocks noChangeAspect="1"/>
            </p:cNvPicPr>
            <p:nvPr/>
          </p:nvPicPr>
          <p:blipFill>
            <a:blip r:embed="rId5"/>
            <a:stretch>
              <a:fillRect/>
            </a:stretch>
          </p:blipFill>
          <p:spPr>
            <a:xfrm>
              <a:off x="1348365" y="1613642"/>
              <a:ext cx="1336992" cy="1336992"/>
            </a:xfrm>
            <a:prstGeom prst="rect">
              <a:avLst/>
            </a:prstGeom>
          </p:spPr>
        </p:pic>
        <p:sp>
          <p:nvSpPr>
            <p:cNvPr id="4" name="TextBox 3"/>
            <p:cNvSpPr txBox="1"/>
            <p:nvPr/>
          </p:nvSpPr>
          <p:spPr>
            <a:xfrm>
              <a:off x="1027019" y="2881554"/>
              <a:ext cx="1856861" cy="400110"/>
            </a:xfrm>
            <a:prstGeom prst="rect">
              <a:avLst/>
            </a:prstGeom>
            <a:noFill/>
          </p:spPr>
          <p:txBody>
            <a:bodyPr wrap="none" rtlCol="0">
              <a:spAutoFit/>
            </a:bodyPr>
            <a:lstStyle/>
            <a:p>
              <a:pPr algn="ctr"/>
              <a:r>
                <a:rPr lang="en-US" sz="1000" dirty="0" smtClean="0"/>
                <a:t>Ministry of</a:t>
              </a:r>
            </a:p>
            <a:p>
              <a:pPr algn="ctr"/>
              <a:r>
                <a:rPr lang="en-US" sz="1000" dirty="0" smtClean="0"/>
                <a:t>Communication and</a:t>
              </a:r>
              <a:r>
                <a:rPr lang="en-US" sz="1000" dirty="0"/>
                <a:t> </a:t>
              </a:r>
              <a:r>
                <a:rPr lang="en-US" sz="1000" dirty="0" smtClean="0"/>
                <a:t>Informatics</a:t>
              </a:r>
              <a:endParaRPr lang="en-US" sz="1000" dirty="0"/>
            </a:p>
          </p:txBody>
        </p:sp>
      </p:grpSp>
      <p:grpSp>
        <p:nvGrpSpPr>
          <p:cNvPr id="9" name="Group 11"/>
          <p:cNvGrpSpPr/>
          <p:nvPr/>
        </p:nvGrpSpPr>
        <p:grpSpPr>
          <a:xfrm>
            <a:off x="3027712" y="1510856"/>
            <a:ext cx="1257221" cy="1642578"/>
            <a:chOff x="2839277" y="1639086"/>
            <a:chExt cx="1257221" cy="1642578"/>
          </a:xfrm>
        </p:grpSpPr>
        <p:pic>
          <p:nvPicPr>
            <p:cNvPr id="22" name="Picture 27" descr="http://upload.wikimedia.org/wikipedia/id/thumb/f/f4/Dept.Pertanian-SK_206-1978.svg/220px-Dept.Pertanian-SK_206-1978.svg.png"/>
            <p:cNvPicPr>
              <a:picLocks noChangeAspect="1" noChangeArrowheads="1"/>
            </p:cNvPicPr>
            <p:nvPr/>
          </p:nvPicPr>
          <p:blipFill rotWithShape="1">
            <a:blip r:embed="rId6" cstate="screen">
              <a:extLst>
                <a:ext uri="{28A0092B-C50C-407E-A947-70E740481C1C}">
                  <a14:useLocalDpi xmlns="" xmlns:a14="http://schemas.microsoft.com/office/drawing/2010/main"/>
                </a:ext>
              </a:extLst>
            </a:blip>
            <a:srcRect b="8563"/>
            <a:stretch/>
          </p:blipFill>
          <p:spPr bwMode="auto">
            <a:xfrm>
              <a:off x="2839277" y="1639086"/>
              <a:ext cx="1257221" cy="131154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3075542" y="2881554"/>
              <a:ext cx="763250" cy="400110"/>
            </a:xfrm>
            <a:prstGeom prst="rect">
              <a:avLst/>
            </a:prstGeom>
            <a:noFill/>
          </p:spPr>
          <p:txBody>
            <a:bodyPr wrap="none" rtlCol="0">
              <a:spAutoFit/>
            </a:bodyPr>
            <a:lstStyle/>
            <a:p>
              <a:pPr algn="ctr"/>
              <a:r>
                <a:rPr lang="en-US" sz="1000" dirty="0" smtClean="0"/>
                <a:t>Ministry of</a:t>
              </a:r>
            </a:p>
            <a:p>
              <a:pPr algn="ctr"/>
              <a:r>
                <a:rPr lang="en-US" sz="1000" dirty="0" smtClean="0"/>
                <a:t>Agriculture</a:t>
              </a:r>
              <a:endParaRPr lang="en-US" sz="1000" dirty="0"/>
            </a:p>
          </p:txBody>
        </p:sp>
      </p:grpSp>
      <p:grpSp>
        <p:nvGrpSpPr>
          <p:cNvPr id="11" name="Group 16"/>
          <p:cNvGrpSpPr/>
          <p:nvPr/>
        </p:nvGrpSpPr>
        <p:grpSpPr>
          <a:xfrm>
            <a:off x="4513743" y="1547432"/>
            <a:ext cx="1341632" cy="1642578"/>
            <a:chOff x="4267824" y="1639086"/>
            <a:chExt cx="1341632" cy="1642578"/>
          </a:xfrm>
        </p:grpSpPr>
        <p:pic>
          <p:nvPicPr>
            <p:cNvPr id="3" name="Picture 2"/>
            <p:cNvPicPr>
              <a:picLocks noChangeAspect="1"/>
            </p:cNvPicPr>
            <p:nvPr/>
          </p:nvPicPr>
          <p:blipFill rotWithShape="1">
            <a:blip r:embed="rId7"/>
            <a:srcRect b="8563"/>
            <a:stretch/>
          </p:blipFill>
          <p:spPr>
            <a:xfrm>
              <a:off x="4267824" y="1639086"/>
              <a:ext cx="1341632" cy="1311548"/>
            </a:xfrm>
            <a:prstGeom prst="rect">
              <a:avLst/>
            </a:prstGeom>
          </p:spPr>
        </p:pic>
        <p:sp>
          <p:nvSpPr>
            <p:cNvPr id="7" name="TextBox 6"/>
            <p:cNvSpPr txBox="1"/>
            <p:nvPr/>
          </p:nvSpPr>
          <p:spPr>
            <a:xfrm>
              <a:off x="4564755" y="2881554"/>
              <a:ext cx="752167" cy="400110"/>
            </a:xfrm>
            <a:prstGeom prst="rect">
              <a:avLst/>
            </a:prstGeom>
            <a:noFill/>
          </p:spPr>
          <p:txBody>
            <a:bodyPr wrap="none" rtlCol="0">
              <a:spAutoFit/>
            </a:bodyPr>
            <a:lstStyle/>
            <a:p>
              <a:pPr algn="ctr"/>
              <a:r>
                <a:rPr lang="en-US" sz="1000" dirty="0" smtClean="0"/>
                <a:t>Ministry of</a:t>
              </a:r>
            </a:p>
            <a:p>
              <a:pPr algn="ctr"/>
              <a:r>
                <a:rPr lang="en-US" sz="1000" dirty="0" smtClean="0"/>
                <a:t>Trade</a:t>
              </a:r>
              <a:endParaRPr lang="en-US" sz="1000" dirty="0"/>
            </a:p>
          </p:txBody>
        </p:sp>
      </p:grpSp>
      <p:grpSp>
        <p:nvGrpSpPr>
          <p:cNvPr id="12" name="Group 18"/>
          <p:cNvGrpSpPr/>
          <p:nvPr/>
        </p:nvGrpSpPr>
        <p:grpSpPr>
          <a:xfrm>
            <a:off x="1403090" y="1510856"/>
            <a:ext cx="1505540" cy="1697656"/>
            <a:chOff x="5798530" y="432542"/>
            <a:chExt cx="1505540" cy="1697656"/>
          </a:xfrm>
        </p:grpSpPr>
        <p:pic>
          <p:nvPicPr>
            <p:cNvPr id="10" name="Picture 9" descr="url.jpg"/>
            <p:cNvPicPr>
              <a:picLocks noChangeAspect="1"/>
            </p:cNvPicPr>
            <p:nvPr/>
          </p:nvPicPr>
          <p:blipFill>
            <a:blip r:embed="rId8">
              <a:extLst>
                <a:ext uri="{28A0092B-C50C-407E-A947-70E740481C1C}">
                  <a14:useLocalDpi xmlns="" xmlns:a14="http://schemas.microsoft.com/office/drawing/2010/main" val="0"/>
                </a:ext>
              </a:extLst>
            </a:blip>
            <a:stretch>
              <a:fillRect/>
            </a:stretch>
          </p:blipFill>
          <p:spPr>
            <a:xfrm>
              <a:off x="5882109" y="432542"/>
              <a:ext cx="1336992" cy="1336992"/>
            </a:xfrm>
            <a:prstGeom prst="rect">
              <a:avLst/>
            </a:prstGeom>
          </p:spPr>
        </p:pic>
        <p:sp>
          <p:nvSpPr>
            <p:cNvPr id="18" name="TextBox 17"/>
            <p:cNvSpPr txBox="1"/>
            <p:nvPr/>
          </p:nvSpPr>
          <p:spPr>
            <a:xfrm>
              <a:off x="5798530" y="1730088"/>
              <a:ext cx="1505540" cy="400110"/>
            </a:xfrm>
            <a:prstGeom prst="rect">
              <a:avLst/>
            </a:prstGeom>
            <a:noFill/>
          </p:spPr>
          <p:txBody>
            <a:bodyPr wrap="none" rtlCol="0">
              <a:spAutoFit/>
            </a:bodyPr>
            <a:lstStyle/>
            <a:p>
              <a:pPr algn="ctr"/>
              <a:r>
                <a:rPr lang="en-US" sz="1000" dirty="0"/>
                <a:t>Coordinating Ministry </a:t>
              </a:r>
              <a:r>
                <a:rPr lang="en-US" sz="1000" dirty="0" smtClean="0"/>
                <a:t>for</a:t>
              </a:r>
            </a:p>
            <a:p>
              <a:pPr algn="ctr"/>
              <a:r>
                <a:rPr lang="en-US" sz="1000" dirty="0" smtClean="0"/>
                <a:t>Economic </a:t>
              </a:r>
              <a:r>
                <a:rPr lang="en-US" sz="1000" dirty="0"/>
                <a:t>Affairs</a:t>
              </a:r>
            </a:p>
          </p:txBody>
        </p:sp>
      </p:grpSp>
    </p:spTree>
    <p:extLst>
      <p:ext uri="{BB962C8B-B14F-4D97-AF65-F5344CB8AC3E}">
        <p14:creationId xmlns="" xmlns:p14="http://schemas.microsoft.com/office/powerpoint/2010/main" val="37242045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0382" y="274638"/>
            <a:ext cx="6705022" cy="1143000"/>
          </a:xfrm>
        </p:spPr>
        <p:txBody>
          <a:bodyPr/>
          <a:lstStyle/>
          <a:p>
            <a:r>
              <a:rPr lang="id-ID" dirty="0" smtClean="0"/>
              <a:t>......Lanjutan</a:t>
            </a:r>
            <a:endParaRPr lang="id-ID" dirty="0"/>
          </a:p>
        </p:txBody>
      </p:sp>
      <p:pic>
        <p:nvPicPr>
          <p:cNvPr id="4" name="Picture 2" descr="D:\Work\8villages\LISA\PETANI App\Screenshot\Screenshot_2016-06-26-00-50-09.pn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b="6650"/>
          <a:stretch/>
        </p:blipFill>
        <p:spPr bwMode="auto">
          <a:xfrm>
            <a:off x="5726901" y="1651870"/>
            <a:ext cx="3082157" cy="5115035"/>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descr="D:\Work\8villages\LISA\PETANI App\Screenshot\Screenshot_2016-06-16-00-31-18.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103541" y="1651871"/>
            <a:ext cx="2877207" cy="511503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ight Arrow 2"/>
          <p:cNvSpPr/>
          <p:nvPr/>
        </p:nvSpPr>
        <p:spPr>
          <a:xfrm rot="20438158">
            <a:off x="4106876" y="4288211"/>
            <a:ext cx="1505652" cy="1891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xmlns="" val="11908582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47595" y="120244"/>
            <a:ext cx="3116559" cy="769441"/>
          </a:xfrm>
          <a:prstGeom prst="rect">
            <a:avLst/>
          </a:prstGeom>
          <a:noFill/>
        </p:spPr>
        <p:txBody>
          <a:bodyPr wrap="none" rtlCol="0">
            <a:spAutoFit/>
          </a:bodyPr>
          <a:lstStyle/>
          <a:p>
            <a:r>
              <a:rPr lang="id-ID" sz="4400" b="1" dirty="0" smtClean="0">
                <a:solidFill>
                  <a:srgbClr val="0070C0"/>
                </a:solidFill>
              </a:rPr>
              <a:t>Lapor Pupuk</a:t>
            </a:r>
            <a:endParaRPr lang="id-ID" sz="4400" b="1" dirty="0">
              <a:solidFill>
                <a:srgbClr val="0070C0"/>
              </a:solidFill>
            </a:endParaRPr>
          </a:p>
        </p:txBody>
      </p:sp>
      <p:pic>
        <p:nvPicPr>
          <p:cNvPr id="2050" name="Picture 2" descr="D:\Work\8villages\LISA\PETANI App\Screenshot\Lapor pupuk.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824314" y="1105466"/>
            <a:ext cx="3139840" cy="558193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785096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1 at 6.52.24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290286"/>
            <a:ext cx="9144000" cy="6440714"/>
          </a:xfrm>
          <a:prstGeom prst="rect">
            <a:avLst/>
          </a:prstGeom>
        </p:spPr>
      </p:pic>
    </p:spTree>
    <p:extLst>
      <p:ext uri="{BB962C8B-B14F-4D97-AF65-F5344CB8AC3E}">
        <p14:creationId xmlns:p14="http://schemas.microsoft.com/office/powerpoint/2010/main" xmlns="" val="381202844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3898" y="223576"/>
            <a:ext cx="6705022" cy="1143000"/>
          </a:xfrm>
        </p:spPr>
        <p:txBody>
          <a:bodyPr/>
          <a:lstStyle/>
          <a:p>
            <a:pPr algn="ctr"/>
            <a:r>
              <a:rPr lang="id-ID" b="1" dirty="0" smtClean="0"/>
              <a:t>Pinjaman KUR</a:t>
            </a:r>
            <a:endParaRPr lang="id-ID" b="1" dirty="0"/>
          </a:p>
        </p:txBody>
      </p:sp>
      <p:pic>
        <p:nvPicPr>
          <p:cNvPr id="10242" name="Picture 2" descr="D:\Work\8villages\LISA\PETANI App\Screenshot\Screenshot_2016-06-26-00-34-59.pn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13898" y="1594775"/>
            <a:ext cx="2916620" cy="5185101"/>
          </a:xfrm>
          <a:prstGeom prst="rect">
            <a:avLst/>
          </a:prstGeom>
          <a:noFill/>
          <a:extLst>
            <a:ext uri="{909E8E84-426E-40DD-AFC4-6F175D3DCCD1}">
              <a14:hiddenFill xmlns:a14="http://schemas.microsoft.com/office/drawing/2010/main" xmlns="">
                <a:solidFill>
                  <a:srgbClr val="FFFFFF"/>
                </a:solidFill>
              </a14:hiddenFill>
            </a:ext>
          </a:extLst>
        </p:spPr>
      </p:pic>
      <p:pic>
        <p:nvPicPr>
          <p:cNvPr id="10243" name="Picture 3" descr="D:\Work\8villages\LISA\PETANI App\Screenshot\Screenshot_2016-06-26-00-34-17.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89105" y="1594774"/>
            <a:ext cx="2950398" cy="524515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ight Arrow 4"/>
          <p:cNvSpPr/>
          <p:nvPr/>
        </p:nvSpPr>
        <p:spPr>
          <a:xfrm rot="20438158">
            <a:off x="4119296" y="3610498"/>
            <a:ext cx="1505652" cy="18918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xmlns="" val="17716825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d-ID" dirty="0" smtClean="0"/>
              <a:t>Gerakan Petani </a:t>
            </a:r>
            <a:r>
              <a:rPr lang="en-US" dirty="0" smtClean="0"/>
              <a:t>Go Digital</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xmlns=""/>
              </a:ext>
            </a:extLst>
          </a:blip>
          <a:stretch>
            <a:fillRect/>
          </a:stretch>
        </p:blipFill>
        <p:spPr>
          <a:xfrm>
            <a:off x="442144" y="2404533"/>
            <a:ext cx="2946399" cy="2946399"/>
          </a:xfrm>
          <a:prstGeom prst="rect">
            <a:avLst/>
          </a:prstGeom>
        </p:spPr>
      </p:pic>
      <p:pic>
        <p:nvPicPr>
          <p:cNvPr id="5" name="Picture 4"/>
          <p:cNvPicPr>
            <a:picLocks noChangeAspect="1"/>
          </p:cNvPicPr>
          <p:nvPr/>
        </p:nvPicPr>
        <p:blipFill>
          <a:blip r:embed="rId3"/>
          <a:stretch>
            <a:fillRect/>
          </a:stretch>
        </p:blipFill>
        <p:spPr>
          <a:xfrm>
            <a:off x="3388543" y="2404533"/>
            <a:ext cx="5238045" cy="2946400"/>
          </a:xfrm>
          <a:prstGeom prst="rect">
            <a:avLst/>
          </a:prstGeom>
        </p:spPr>
      </p:pic>
    </p:spTree>
    <p:extLst>
      <p:ext uri="{BB962C8B-B14F-4D97-AF65-F5344CB8AC3E}">
        <p14:creationId xmlns:p14="http://schemas.microsoft.com/office/powerpoint/2010/main" xmlns="" val="5754860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090" y="274638"/>
            <a:ext cx="6705022" cy="1143000"/>
          </a:xfrm>
        </p:spPr>
        <p:txBody>
          <a:bodyPr/>
          <a:lstStyle/>
          <a:p>
            <a:r>
              <a:rPr lang="id-ID" dirty="0" smtClean="0"/>
              <a:t>Pihak yang mendukung</a:t>
            </a:r>
            <a:endParaRPr lang="en-US" dirty="0"/>
          </a:p>
        </p:txBody>
      </p:sp>
      <p:pic>
        <p:nvPicPr>
          <p:cNvPr id="14" name="Picture 13" descr="photo 1s.JP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0" y="3524200"/>
            <a:ext cx="4463772" cy="3333800"/>
          </a:xfrm>
          <a:prstGeom prst="rect">
            <a:avLst/>
          </a:prstGeom>
        </p:spPr>
      </p:pic>
      <p:pic>
        <p:nvPicPr>
          <p:cNvPr id="15" name="Picture 14" descr="photo 3-1.JPG"/>
          <p:cNvPicPr>
            <a:picLocks noChangeAspect="1"/>
          </p:cNvPicPr>
          <p:nvPr/>
        </p:nvPicPr>
        <p:blipFill>
          <a:blip r:embed="rId4">
            <a:extLst>
              <a:ext uri="{28A0092B-C50C-407E-A947-70E740481C1C}">
                <a14:useLocalDpi xmlns:a14="http://schemas.microsoft.com/office/drawing/2010/main" xmlns=""/>
              </a:ext>
            </a:extLst>
          </a:blip>
          <a:stretch>
            <a:fillRect/>
          </a:stretch>
        </p:blipFill>
        <p:spPr>
          <a:xfrm>
            <a:off x="4463702" y="3524140"/>
            <a:ext cx="4680298" cy="3510224"/>
          </a:xfrm>
          <a:prstGeom prst="rect">
            <a:avLst/>
          </a:prstGeom>
        </p:spPr>
      </p:pic>
      <p:grpSp>
        <p:nvGrpSpPr>
          <p:cNvPr id="11" name="Group 10"/>
          <p:cNvGrpSpPr/>
          <p:nvPr/>
        </p:nvGrpSpPr>
        <p:grpSpPr>
          <a:xfrm>
            <a:off x="4681025" y="1613642"/>
            <a:ext cx="1856861" cy="1668022"/>
            <a:chOff x="1027019" y="1613642"/>
            <a:chExt cx="1856861" cy="1668022"/>
          </a:xfrm>
        </p:grpSpPr>
        <p:pic>
          <p:nvPicPr>
            <p:cNvPr id="5" name="Picture 4"/>
            <p:cNvPicPr>
              <a:picLocks noChangeAspect="1"/>
            </p:cNvPicPr>
            <p:nvPr/>
          </p:nvPicPr>
          <p:blipFill>
            <a:blip r:embed="rId5"/>
            <a:stretch>
              <a:fillRect/>
            </a:stretch>
          </p:blipFill>
          <p:spPr>
            <a:xfrm>
              <a:off x="1348365" y="1613642"/>
              <a:ext cx="1336992" cy="1336992"/>
            </a:xfrm>
            <a:prstGeom prst="rect">
              <a:avLst/>
            </a:prstGeom>
          </p:spPr>
        </p:pic>
        <p:sp>
          <p:nvSpPr>
            <p:cNvPr id="4" name="TextBox 3"/>
            <p:cNvSpPr txBox="1"/>
            <p:nvPr/>
          </p:nvSpPr>
          <p:spPr>
            <a:xfrm>
              <a:off x="1027019" y="2881554"/>
              <a:ext cx="1856861" cy="400110"/>
            </a:xfrm>
            <a:prstGeom prst="rect">
              <a:avLst/>
            </a:prstGeom>
            <a:noFill/>
          </p:spPr>
          <p:txBody>
            <a:bodyPr wrap="none" rtlCol="0">
              <a:spAutoFit/>
            </a:bodyPr>
            <a:lstStyle/>
            <a:p>
              <a:pPr algn="ctr"/>
              <a:r>
                <a:rPr lang="en-US" sz="1000" dirty="0" smtClean="0"/>
                <a:t>Ministry of</a:t>
              </a:r>
            </a:p>
            <a:p>
              <a:pPr algn="ctr"/>
              <a:r>
                <a:rPr lang="en-US" sz="1000" dirty="0" smtClean="0"/>
                <a:t>Communication and</a:t>
              </a:r>
              <a:r>
                <a:rPr lang="en-US" sz="1000" dirty="0"/>
                <a:t> </a:t>
              </a:r>
              <a:r>
                <a:rPr lang="en-US" sz="1000" dirty="0" smtClean="0"/>
                <a:t>Informatics</a:t>
              </a:r>
              <a:endParaRPr lang="en-US" sz="1000" dirty="0"/>
            </a:p>
          </p:txBody>
        </p:sp>
      </p:grpSp>
      <p:grpSp>
        <p:nvGrpSpPr>
          <p:cNvPr id="12" name="Group 11"/>
          <p:cNvGrpSpPr/>
          <p:nvPr/>
        </p:nvGrpSpPr>
        <p:grpSpPr>
          <a:xfrm>
            <a:off x="1880583" y="1639086"/>
            <a:ext cx="1257221" cy="1642578"/>
            <a:chOff x="2839277" y="1639086"/>
            <a:chExt cx="1257221" cy="1642578"/>
          </a:xfrm>
        </p:grpSpPr>
        <p:pic>
          <p:nvPicPr>
            <p:cNvPr id="22" name="Picture 27" descr="http://upload.wikimedia.org/wikipedia/id/thumb/f/f4/Dept.Pertanian-SK_206-1978.svg/220px-Dept.Pertanian-SK_206-1978.svg.png"/>
            <p:cNvPicPr>
              <a:picLocks noChangeAspect="1" noChangeArrowheads="1"/>
            </p:cNvPicPr>
            <p:nvPr/>
          </p:nvPicPr>
          <p:blipFill rotWithShape="1">
            <a:blip r:embed="rId6" cstate="screen">
              <a:extLst>
                <a:ext uri="{28A0092B-C50C-407E-A947-70E740481C1C}">
                  <a14:useLocalDpi xmlns:a14="http://schemas.microsoft.com/office/drawing/2010/main" xmlns=""/>
                </a:ext>
              </a:extLst>
            </a:blip>
            <a:srcRect b="8563"/>
            <a:stretch/>
          </p:blipFill>
          <p:spPr bwMode="auto">
            <a:xfrm>
              <a:off x="2839277" y="1639086"/>
              <a:ext cx="1257221" cy="131154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3075542" y="2881554"/>
              <a:ext cx="763250" cy="400110"/>
            </a:xfrm>
            <a:prstGeom prst="rect">
              <a:avLst/>
            </a:prstGeom>
            <a:noFill/>
          </p:spPr>
          <p:txBody>
            <a:bodyPr wrap="none" rtlCol="0">
              <a:spAutoFit/>
            </a:bodyPr>
            <a:lstStyle/>
            <a:p>
              <a:pPr algn="ctr"/>
              <a:r>
                <a:rPr lang="en-US" sz="1000" dirty="0" smtClean="0"/>
                <a:t>Ministry of</a:t>
              </a:r>
            </a:p>
            <a:p>
              <a:pPr algn="ctr"/>
              <a:r>
                <a:rPr lang="en-US" sz="1000" dirty="0" smtClean="0"/>
                <a:t>Agriculture</a:t>
              </a:r>
              <a:endParaRPr lang="en-US" sz="1000" dirty="0"/>
            </a:p>
          </p:txBody>
        </p:sp>
      </p:grpSp>
      <p:grpSp>
        <p:nvGrpSpPr>
          <p:cNvPr id="17" name="Group 16"/>
          <p:cNvGrpSpPr/>
          <p:nvPr/>
        </p:nvGrpSpPr>
        <p:grpSpPr>
          <a:xfrm>
            <a:off x="3238598" y="1639086"/>
            <a:ext cx="1341632" cy="1642578"/>
            <a:chOff x="4267824" y="1639086"/>
            <a:chExt cx="1341632" cy="1642578"/>
          </a:xfrm>
        </p:grpSpPr>
        <p:pic>
          <p:nvPicPr>
            <p:cNvPr id="3" name="Picture 2"/>
            <p:cNvPicPr>
              <a:picLocks noChangeAspect="1"/>
            </p:cNvPicPr>
            <p:nvPr/>
          </p:nvPicPr>
          <p:blipFill rotWithShape="1">
            <a:blip r:embed="rId7"/>
            <a:srcRect b="8563"/>
            <a:stretch/>
          </p:blipFill>
          <p:spPr>
            <a:xfrm>
              <a:off x="4267824" y="1639086"/>
              <a:ext cx="1341632" cy="1311548"/>
            </a:xfrm>
            <a:prstGeom prst="rect">
              <a:avLst/>
            </a:prstGeom>
          </p:spPr>
        </p:pic>
        <p:sp>
          <p:nvSpPr>
            <p:cNvPr id="7" name="TextBox 6"/>
            <p:cNvSpPr txBox="1"/>
            <p:nvPr/>
          </p:nvSpPr>
          <p:spPr>
            <a:xfrm>
              <a:off x="4564755" y="2881554"/>
              <a:ext cx="752167" cy="400110"/>
            </a:xfrm>
            <a:prstGeom prst="rect">
              <a:avLst/>
            </a:prstGeom>
            <a:noFill/>
          </p:spPr>
          <p:txBody>
            <a:bodyPr wrap="none" rtlCol="0">
              <a:spAutoFit/>
            </a:bodyPr>
            <a:lstStyle/>
            <a:p>
              <a:pPr algn="ctr"/>
              <a:r>
                <a:rPr lang="en-US" sz="1000" dirty="0" smtClean="0"/>
                <a:t>Ministry of</a:t>
              </a:r>
            </a:p>
            <a:p>
              <a:pPr algn="ctr"/>
              <a:r>
                <a:rPr lang="en-US" sz="1000" dirty="0" smtClean="0"/>
                <a:t>Trade</a:t>
              </a:r>
              <a:endParaRPr lang="en-US" sz="1000" dirty="0"/>
            </a:p>
          </p:txBody>
        </p:sp>
      </p:grpSp>
      <p:grpSp>
        <p:nvGrpSpPr>
          <p:cNvPr id="20" name="Group 19"/>
          <p:cNvGrpSpPr/>
          <p:nvPr/>
        </p:nvGrpSpPr>
        <p:grpSpPr>
          <a:xfrm>
            <a:off x="7256782" y="1516262"/>
            <a:ext cx="1403689" cy="1834482"/>
            <a:chOff x="7256782" y="1516262"/>
            <a:chExt cx="1403689" cy="1834482"/>
          </a:xfrm>
        </p:grpSpPr>
        <p:pic>
          <p:nvPicPr>
            <p:cNvPr id="26" name="Picture 35" descr="http://fairuzelsaid.files.wordpress.com/2009/12/logo-ugm-warna.jpg"/>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xmlns=""/>
                </a:ext>
              </a:extLst>
            </a:blip>
            <a:srcRect/>
            <a:stretch>
              <a:fillRect/>
            </a:stretch>
          </p:blipFill>
          <p:spPr bwMode="auto">
            <a:xfrm>
              <a:off x="7256782" y="1516262"/>
              <a:ext cx="1403689" cy="1434372"/>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7513612" y="2950634"/>
              <a:ext cx="882724" cy="400110"/>
            </a:xfrm>
            <a:prstGeom prst="rect">
              <a:avLst/>
            </a:prstGeom>
            <a:noFill/>
          </p:spPr>
          <p:txBody>
            <a:bodyPr wrap="none" rtlCol="0">
              <a:spAutoFit/>
            </a:bodyPr>
            <a:lstStyle/>
            <a:p>
              <a:pPr algn="ctr"/>
              <a:r>
                <a:rPr lang="en-US" sz="1000" dirty="0" smtClean="0"/>
                <a:t>University of</a:t>
              </a:r>
            </a:p>
            <a:p>
              <a:pPr algn="ctr"/>
              <a:r>
                <a:rPr lang="en-US" sz="1000" dirty="0" err="1" smtClean="0"/>
                <a:t>Gadjah</a:t>
              </a:r>
              <a:r>
                <a:rPr lang="en-US" sz="1000" dirty="0" smtClean="0"/>
                <a:t> </a:t>
              </a:r>
              <a:r>
                <a:rPr lang="en-US" sz="1000" dirty="0" err="1" smtClean="0"/>
                <a:t>Mada</a:t>
              </a:r>
              <a:endParaRPr lang="en-US" sz="1000" dirty="0"/>
            </a:p>
          </p:txBody>
        </p:sp>
      </p:grpSp>
      <p:grpSp>
        <p:nvGrpSpPr>
          <p:cNvPr id="19" name="Group 18"/>
          <p:cNvGrpSpPr/>
          <p:nvPr/>
        </p:nvGrpSpPr>
        <p:grpSpPr>
          <a:xfrm>
            <a:off x="274249" y="1639086"/>
            <a:ext cx="1505540" cy="1697656"/>
            <a:chOff x="5798530" y="432542"/>
            <a:chExt cx="1505540" cy="1697656"/>
          </a:xfrm>
        </p:grpSpPr>
        <p:pic>
          <p:nvPicPr>
            <p:cNvPr id="10" name="Picture 9" descr="url.jpg"/>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5882109" y="432542"/>
              <a:ext cx="1336992" cy="1336992"/>
            </a:xfrm>
            <a:prstGeom prst="rect">
              <a:avLst/>
            </a:prstGeom>
          </p:spPr>
        </p:pic>
        <p:sp>
          <p:nvSpPr>
            <p:cNvPr id="18" name="TextBox 17"/>
            <p:cNvSpPr txBox="1"/>
            <p:nvPr/>
          </p:nvSpPr>
          <p:spPr>
            <a:xfrm>
              <a:off x="5798530" y="1730088"/>
              <a:ext cx="1505540" cy="400110"/>
            </a:xfrm>
            <a:prstGeom prst="rect">
              <a:avLst/>
            </a:prstGeom>
            <a:noFill/>
          </p:spPr>
          <p:txBody>
            <a:bodyPr wrap="none" rtlCol="0">
              <a:spAutoFit/>
            </a:bodyPr>
            <a:lstStyle/>
            <a:p>
              <a:pPr algn="ctr"/>
              <a:r>
                <a:rPr lang="en-US" sz="1000" dirty="0"/>
                <a:t>Coordinating Ministry </a:t>
              </a:r>
              <a:r>
                <a:rPr lang="en-US" sz="1000" dirty="0" smtClean="0"/>
                <a:t>for</a:t>
              </a:r>
            </a:p>
            <a:p>
              <a:pPr algn="ctr"/>
              <a:r>
                <a:rPr lang="en-US" sz="1000" dirty="0" smtClean="0"/>
                <a:t>Economic </a:t>
              </a:r>
              <a:r>
                <a:rPr lang="en-US" sz="1000" dirty="0"/>
                <a:t>Affairs</a:t>
              </a:r>
            </a:p>
          </p:txBody>
        </p:sp>
      </p:grpSp>
    </p:spTree>
    <p:extLst>
      <p:ext uri="{BB962C8B-B14F-4D97-AF65-F5344CB8AC3E}">
        <p14:creationId xmlns:p14="http://schemas.microsoft.com/office/powerpoint/2010/main" xmlns="" val="37242045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534628" y="2490928"/>
            <a:ext cx="4316547" cy="830997"/>
          </a:xfrm>
          <a:prstGeom prst="rect">
            <a:avLst/>
          </a:prstGeom>
          <a:noFill/>
        </p:spPr>
        <p:txBody>
          <a:bodyPr wrap="square" rtlCol="0">
            <a:spAutoFit/>
          </a:bodyPr>
          <a:lstStyle/>
          <a:p>
            <a:r>
              <a:rPr lang="en-US" sz="4800" b="1" spc="50" dirty="0" smtClean="0">
                <a:ln w="12700" cmpd="sng">
                  <a:solidFill>
                    <a:schemeClr val="accent6">
                      <a:satMod val="120000"/>
                      <a:shade val="80000"/>
                    </a:schemeClr>
                  </a:solidFill>
                  <a:prstDash val="solid"/>
                </a:ln>
                <a:solidFill>
                  <a:srgbClr val="000000"/>
                </a:solidFill>
                <a:effectLst>
                  <a:glow rad="53100">
                    <a:schemeClr val="accent6">
                      <a:satMod val="180000"/>
                      <a:alpha val="30000"/>
                    </a:schemeClr>
                  </a:glow>
                </a:effectLst>
              </a:rPr>
              <a:t>TERIMA</a:t>
            </a:r>
            <a:r>
              <a:rPr lang="id-ID" sz="4800" b="1" spc="50" dirty="0" smtClean="0">
                <a:ln w="12700" cmpd="sng">
                  <a:solidFill>
                    <a:schemeClr val="accent6">
                      <a:satMod val="120000"/>
                      <a:shade val="80000"/>
                    </a:schemeClr>
                  </a:solidFill>
                  <a:prstDash val="solid"/>
                </a:ln>
                <a:solidFill>
                  <a:srgbClr val="000000"/>
                </a:solidFill>
                <a:effectLst>
                  <a:glow rad="53100">
                    <a:schemeClr val="accent6">
                      <a:satMod val="180000"/>
                      <a:alpha val="30000"/>
                    </a:schemeClr>
                  </a:glow>
                </a:effectLst>
              </a:rPr>
              <a:t> </a:t>
            </a:r>
            <a:r>
              <a:rPr lang="en-US" sz="4800" b="1" spc="50" dirty="0" smtClean="0">
                <a:ln w="12700" cmpd="sng">
                  <a:solidFill>
                    <a:schemeClr val="accent6">
                      <a:satMod val="120000"/>
                      <a:shade val="80000"/>
                    </a:schemeClr>
                  </a:solidFill>
                  <a:prstDash val="solid"/>
                </a:ln>
                <a:solidFill>
                  <a:srgbClr val="000000"/>
                </a:solidFill>
                <a:effectLst>
                  <a:glow rad="53100">
                    <a:schemeClr val="accent6">
                      <a:satMod val="180000"/>
                      <a:alpha val="30000"/>
                    </a:schemeClr>
                  </a:glow>
                </a:effectLst>
              </a:rPr>
              <a:t>KASIH</a:t>
            </a:r>
            <a:endParaRPr lang="en-US" sz="4800" b="1" spc="50" dirty="0">
              <a:ln w="12700" cmpd="sng">
                <a:solidFill>
                  <a:schemeClr val="accent6">
                    <a:satMod val="120000"/>
                    <a:shade val="80000"/>
                  </a:schemeClr>
                </a:solidFill>
                <a:prstDash val="solid"/>
              </a:ln>
              <a:solidFill>
                <a:srgbClr val="000000"/>
              </a:solidFill>
              <a:effectLst>
                <a:glow rad="53100">
                  <a:schemeClr val="accent6">
                    <a:satMod val="180000"/>
                    <a:alpha val="30000"/>
                  </a:schemeClr>
                </a:glow>
              </a:effectLst>
            </a:endParaRPr>
          </a:p>
        </p:txBody>
      </p:sp>
      <p:pic>
        <p:nvPicPr>
          <p:cNvPr id="3" name="Picture 2" descr="Screen Shot 2016-03-01 at 12.37.42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4558" y="0"/>
            <a:ext cx="1523871" cy="1322034"/>
          </a:xfrm>
          <a:prstGeom prst="rect">
            <a:avLst/>
          </a:prstGeom>
        </p:spPr>
      </p:pic>
      <p:pic>
        <p:nvPicPr>
          <p:cNvPr id="8" name="Picture 2" descr="D:\Work\8villages\Logo 8villages.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908477" y="5186149"/>
            <a:ext cx="1691431" cy="150902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D:\Work\Logo\Logo-kemkominfo-id.svg.p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534628" y="5137718"/>
            <a:ext cx="1719043" cy="15574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912147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id-ID"/>
          </a:p>
        </p:txBody>
      </p:sp>
      <p:sp>
        <p:nvSpPr>
          <p:cNvPr id="3" name="Content Placeholder 2"/>
          <p:cNvSpPr>
            <a:spLocks noGrp="1"/>
          </p:cNvSpPr>
          <p:nvPr>
            <p:ph idx="1"/>
          </p:nvPr>
        </p:nvSpPr>
        <p:spPr/>
        <p:txBody>
          <a:bodyPr>
            <a:normAutofit/>
          </a:bodyPr>
          <a:lstStyle/>
          <a:p>
            <a:r>
              <a:rPr lang="id-ID" sz="4400" dirty="0" smtClean="0"/>
              <a:t>085692209526</a:t>
            </a:r>
          </a:p>
          <a:p>
            <a:r>
              <a:rPr lang="id-ID" sz="4400" dirty="0" smtClean="0"/>
              <a:t>081318813563</a:t>
            </a:r>
          </a:p>
          <a:p>
            <a:endParaRPr lang="id-ID" sz="4400" dirty="0"/>
          </a:p>
          <a:p>
            <a:r>
              <a:rPr lang="id-ID" sz="4400" dirty="0" smtClean="0"/>
              <a:t>An. Latip</a:t>
            </a:r>
            <a:endParaRPr lang="id-ID" sz="4400" dirty="0"/>
          </a:p>
        </p:txBody>
      </p:sp>
    </p:spTree>
    <p:extLst>
      <p:ext uri="{BB962C8B-B14F-4D97-AF65-F5344CB8AC3E}">
        <p14:creationId xmlns:p14="http://schemas.microsoft.com/office/powerpoint/2010/main" xmlns="" val="15617935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03090" y="-36258"/>
            <a:ext cx="6705022" cy="114300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id-ID" sz="4000" b="0" i="0" u="none" strike="noStrike" kern="1200" cap="none" spc="0" normalizeH="0" baseline="0" noProof="0" dirty="0" smtClean="0">
                <a:ln>
                  <a:noFill/>
                </a:ln>
                <a:solidFill>
                  <a:srgbClr val="015B7E"/>
                </a:solidFill>
                <a:effectLst/>
                <a:uLnTx/>
                <a:uFillTx/>
                <a:latin typeface="+mj-lt"/>
                <a:ea typeface="+mj-ea"/>
                <a:cs typeface="+mj-cs"/>
              </a:rPr>
              <a:t>Pihak yang mendukung</a:t>
            </a:r>
            <a:endParaRPr kumimoji="0" lang="en-US" sz="4000" b="0" i="0" u="none" strike="noStrike" kern="1200" cap="none" spc="0" normalizeH="0" baseline="0" noProof="0" dirty="0">
              <a:ln>
                <a:noFill/>
              </a:ln>
              <a:solidFill>
                <a:srgbClr val="015B7E"/>
              </a:solidFill>
              <a:effectLst/>
              <a:uLnTx/>
              <a:uFillTx/>
              <a:latin typeface="+mj-lt"/>
              <a:ea typeface="+mj-ea"/>
              <a:cs typeface="+mj-cs"/>
            </a:endParaRPr>
          </a:p>
        </p:txBody>
      </p:sp>
      <p:pic>
        <p:nvPicPr>
          <p:cNvPr id="1027" name="Picture 3" descr="D:\Smart Phone\Lenovo\Camera\IMG_20150904_092200.jpg"/>
          <p:cNvPicPr>
            <a:picLocks noChangeAspect="1" noChangeArrowheads="1"/>
          </p:cNvPicPr>
          <p:nvPr/>
        </p:nvPicPr>
        <p:blipFill>
          <a:blip r:embed="rId2"/>
          <a:srcRect/>
          <a:stretch>
            <a:fillRect/>
          </a:stretch>
        </p:blipFill>
        <p:spPr bwMode="auto">
          <a:xfrm>
            <a:off x="1439666" y="894045"/>
            <a:ext cx="2456021" cy="3274694"/>
          </a:xfrm>
          <a:prstGeom prst="rect">
            <a:avLst/>
          </a:prstGeom>
          <a:noFill/>
        </p:spPr>
      </p:pic>
      <p:pic>
        <p:nvPicPr>
          <p:cNvPr id="1029" name="Picture 5" descr="D:\8villages\Petani Apps\WhatsApp Image 2016-09-19 at 10.48.04.jpeg"/>
          <p:cNvPicPr>
            <a:picLocks noChangeAspect="1" noChangeArrowheads="1"/>
          </p:cNvPicPr>
          <p:nvPr/>
        </p:nvPicPr>
        <p:blipFill>
          <a:blip r:embed="rId3"/>
          <a:srcRect/>
          <a:stretch>
            <a:fillRect/>
          </a:stretch>
        </p:blipFill>
        <p:spPr bwMode="auto">
          <a:xfrm>
            <a:off x="4463845" y="1399350"/>
            <a:ext cx="4113227" cy="5176647"/>
          </a:xfrm>
          <a:prstGeom prst="rect">
            <a:avLst/>
          </a:prstGeom>
          <a:noFill/>
        </p:spPr>
      </p:pic>
      <p:pic>
        <p:nvPicPr>
          <p:cNvPr id="1026" name="Picture 2" descr="D:\Smart Phone\Lenovo\Camera\IMG_20151004_131309.jpg"/>
          <p:cNvPicPr>
            <a:picLocks noChangeAspect="1" noChangeArrowheads="1"/>
          </p:cNvPicPr>
          <p:nvPr/>
        </p:nvPicPr>
        <p:blipFill>
          <a:blip r:embed="rId4"/>
          <a:srcRect/>
          <a:stretch>
            <a:fillRect/>
          </a:stretch>
        </p:blipFill>
        <p:spPr bwMode="auto">
          <a:xfrm>
            <a:off x="891027" y="4223603"/>
            <a:ext cx="3380366" cy="2535274"/>
          </a:xfrm>
          <a:prstGeom prst="rect">
            <a:avLst/>
          </a:prstGeom>
          <a:noFill/>
        </p:spPr>
      </p:pic>
      <p:grpSp>
        <p:nvGrpSpPr>
          <p:cNvPr id="2" name="Group 8"/>
          <p:cNvGrpSpPr/>
          <p:nvPr/>
        </p:nvGrpSpPr>
        <p:grpSpPr>
          <a:xfrm>
            <a:off x="7827689" y="226077"/>
            <a:ext cx="1146859" cy="1434372"/>
            <a:chOff x="7256782" y="1516262"/>
            <a:chExt cx="1403689" cy="1834482"/>
          </a:xfrm>
        </p:grpSpPr>
        <p:pic>
          <p:nvPicPr>
            <p:cNvPr id="10" name="Picture 35" descr="http://fairuzelsaid.files.wordpress.com/2009/12/logo-ugm-warna.jpg"/>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 xmlns:a14="http://schemas.microsoft.com/office/drawing/2010/main"/>
                </a:ext>
              </a:extLst>
            </a:blip>
            <a:srcRect/>
            <a:stretch>
              <a:fillRect/>
            </a:stretch>
          </p:blipFill>
          <p:spPr bwMode="auto">
            <a:xfrm>
              <a:off x="7256782" y="1516262"/>
              <a:ext cx="1403689" cy="1434372"/>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7513612" y="2950634"/>
              <a:ext cx="882724" cy="400110"/>
            </a:xfrm>
            <a:prstGeom prst="rect">
              <a:avLst/>
            </a:prstGeom>
            <a:noFill/>
          </p:spPr>
          <p:txBody>
            <a:bodyPr wrap="none" rtlCol="0">
              <a:spAutoFit/>
            </a:bodyPr>
            <a:lstStyle/>
            <a:p>
              <a:pPr algn="ctr"/>
              <a:r>
                <a:rPr lang="en-US" sz="1000" dirty="0" smtClean="0"/>
                <a:t>University of</a:t>
              </a:r>
            </a:p>
            <a:p>
              <a:pPr algn="ctr"/>
              <a:r>
                <a:rPr lang="en-US" sz="1000" dirty="0" err="1" smtClean="0"/>
                <a:t>Gadjah</a:t>
              </a:r>
              <a:r>
                <a:rPr lang="en-US" sz="1000" dirty="0" smtClean="0"/>
                <a:t> </a:t>
              </a:r>
              <a:r>
                <a:rPr lang="en-US" sz="1000" dirty="0" err="1" smtClean="0"/>
                <a:t>Mada</a:t>
              </a:r>
              <a:endParaRPr lang="en-US" sz="1000" dirty="0"/>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78340" y="-15867"/>
            <a:ext cx="7520940" cy="835493"/>
          </a:xfrm>
        </p:spPr>
        <p:txBody>
          <a:bodyPr/>
          <a:lstStyle/>
          <a:p>
            <a:r>
              <a:rPr lang="id-ID" sz="4600" b="1" dirty="0">
                <a:solidFill>
                  <a:srgbClr val="0070C0"/>
                </a:solidFill>
              </a:rPr>
              <a:t>B</a:t>
            </a:r>
            <a:r>
              <a:rPr lang="id-ID" sz="4600" b="1" dirty="0" smtClean="0">
                <a:solidFill>
                  <a:srgbClr val="0070C0"/>
                </a:solidFill>
              </a:rPr>
              <a:t>ackground</a:t>
            </a:r>
            <a:endParaRPr lang="id-ID" sz="4600" b="1" dirty="0">
              <a:solidFill>
                <a:srgbClr val="0070C0"/>
              </a:solidFill>
            </a:endParaRPr>
          </a:p>
        </p:txBody>
      </p:sp>
      <p:sp>
        <p:nvSpPr>
          <p:cNvPr id="5" name="Content Placeholder 4"/>
          <p:cNvSpPr>
            <a:spLocks noGrp="1"/>
          </p:cNvSpPr>
          <p:nvPr>
            <p:ph idx="1"/>
          </p:nvPr>
        </p:nvSpPr>
        <p:spPr>
          <a:xfrm>
            <a:off x="899326" y="1366940"/>
            <a:ext cx="7520940" cy="3696036"/>
          </a:xfrm>
        </p:spPr>
        <p:txBody>
          <a:bodyPr>
            <a:normAutofit fontScale="92500" lnSpcReduction="10000"/>
          </a:bodyPr>
          <a:lstStyle/>
          <a:p>
            <a:pPr marL="522130" indent="-522130">
              <a:buFont typeface="+mj-lt"/>
              <a:buAutoNum type="arabicPeriod"/>
            </a:pPr>
            <a:r>
              <a:rPr lang="id-ID" sz="3400" dirty="0"/>
              <a:t>Jumlah penyuluh pertanian semakin sedikit dan usianya relatif tua – kurang menunjang sistem penyuluhan Laku (Latihan dan Kunjungan)</a:t>
            </a:r>
          </a:p>
          <a:p>
            <a:pPr marL="522130" indent="-522130">
              <a:buFont typeface="+mj-lt"/>
              <a:buAutoNum type="arabicPeriod"/>
            </a:pPr>
            <a:r>
              <a:rPr lang="id-ID" sz="3400" dirty="0"/>
              <a:t>Hilirisasi teknologi baru berjalan relatif lambat </a:t>
            </a:r>
          </a:p>
          <a:p>
            <a:pPr marL="522130" indent="-522130">
              <a:buFont typeface="+mj-lt"/>
              <a:buAutoNum type="arabicPeriod"/>
            </a:pPr>
            <a:r>
              <a:rPr lang="id-ID" sz="3400" dirty="0"/>
              <a:t>Jumlah petani yang memiliki HP relatif banyak</a:t>
            </a:r>
          </a:p>
        </p:txBody>
      </p:sp>
      <p:pic>
        <p:nvPicPr>
          <p:cNvPr id="2" name="Picture 1" descr="Screen Shot 2016-02-25 at 12.32.04 P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924046" y="4779391"/>
            <a:ext cx="1990244" cy="1922336"/>
          </a:xfrm>
          <a:prstGeom prst="rect">
            <a:avLst/>
          </a:prstGeom>
        </p:spPr>
      </p:pic>
      <p:pic>
        <p:nvPicPr>
          <p:cNvPr id="3" name="Picture 2" descr="Screen Shot 2016-02-25 at 12.32.16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711384" y="4845682"/>
            <a:ext cx="1711954" cy="1889820"/>
          </a:xfrm>
          <a:prstGeom prst="rect">
            <a:avLst/>
          </a:prstGeom>
        </p:spPr>
      </p:pic>
    </p:spTree>
    <p:extLst>
      <p:ext uri="{BB962C8B-B14F-4D97-AF65-F5344CB8AC3E}">
        <p14:creationId xmlns:p14="http://schemas.microsoft.com/office/powerpoint/2010/main" xmlns="" val="273547587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458" y="274638"/>
            <a:ext cx="6705022" cy="1143000"/>
          </a:xfrm>
        </p:spPr>
        <p:txBody>
          <a:bodyPr/>
          <a:lstStyle/>
          <a:p>
            <a:r>
              <a:rPr lang="id-ID" b="1" dirty="0" smtClean="0">
                <a:solidFill>
                  <a:srgbClr val="0070C0"/>
                </a:solidFill>
              </a:rPr>
              <a:t>Jumlah RT tani pemilik hp</a:t>
            </a:r>
            <a:endParaRPr lang="id-ID" b="1" dirty="0">
              <a:solidFill>
                <a:srgbClr val="0070C0"/>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521550" y="1606300"/>
            <a:ext cx="8365937" cy="36454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Content Placeholder 2"/>
          <p:cNvSpPr>
            <a:spLocks noGrp="1"/>
          </p:cNvSpPr>
          <p:nvPr>
            <p:ph idx="1"/>
          </p:nvPr>
        </p:nvSpPr>
        <p:spPr>
          <a:xfrm>
            <a:off x="774703" y="5251704"/>
            <a:ext cx="7520940" cy="1454000"/>
          </a:xfrm>
        </p:spPr>
        <p:txBody>
          <a:bodyPr>
            <a:normAutofit fontScale="92500"/>
          </a:bodyPr>
          <a:lstStyle/>
          <a:p>
            <a:r>
              <a:rPr lang="id-ID" sz="3400" dirty="0"/>
              <a:t>Tantangan </a:t>
            </a:r>
            <a:r>
              <a:rPr lang="id-ID" sz="3400" dirty="0">
                <a:sym typeface="Wingdings" pitchFamily="2" charset="2"/>
              </a:rPr>
              <a:t> Bagaimana </a:t>
            </a:r>
            <a:r>
              <a:rPr lang="id-ID" sz="3400" dirty="0"/>
              <a:t>menggunakan HP untuk tujuan produktif bukan konsumtif  </a:t>
            </a:r>
          </a:p>
        </p:txBody>
      </p:sp>
      <p:cxnSp>
        <p:nvCxnSpPr>
          <p:cNvPr id="7" name="Straight Arrow Connector 6"/>
          <p:cNvCxnSpPr/>
          <p:nvPr/>
        </p:nvCxnSpPr>
        <p:spPr>
          <a:xfrm>
            <a:off x="3461890" y="2511699"/>
            <a:ext cx="14613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5962389" y="2185806"/>
            <a:ext cx="876822" cy="58872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xmlns="" val="17661076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id-ID" b="1" dirty="0" smtClean="0">
                <a:solidFill>
                  <a:srgbClr val="0070C0"/>
                </a:solidFill>
              </a:rPr>
              <a:t>Jumlah hp aktif per rumah tangga</a:t>
            </a:r>
            <a:endParaRPr lang="id-ID" b="1" dirty="0">
              <a:solidFill>
                <a:srgbClr val="0070C0"/>
              </a:solidFill>
            </a:endParaRP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xmlns=""/>
              </a:ext>
            </a:extLst>
          </a:blip>
          <a:srcRect/>
          <a:stretch>
            <a:fillRect/>
          </a:stretch>
        </p:blipFill>
        <p:spPr bwMode="auto">
          <a:xfrm>
            <a:off x="470920" y="1487343"/>
            <a:ext cx="8202161" cy="35644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descr="Screen Shot 2016-02-25 at 12.32.42 PM.png"/>
          <p:cNvPicPr>
            <a:picLocks noChangeAspect="1"/>
          </p:cNvPicPr>
          <p:nvPr/>
        </p:nvPicPr>
        <p:blipFill>
          <a:blip r:embed="rId3">
            <a:extLst>
              <a:ext uri="{28A0092B-C50C-407E-A947-70E740481C1C}">
                <a14:useLocalDpi xmlns:a14="http://schemas.microsoft.com/office/drawing/2010/main" xmlns=""/>
              </a:ext>
            </a:extLst>
          </a:blip>
          <a:stretch>
            <a:fillRect/>
          </a:stretch>
        </p:blipFill>
        <p:spPr>
          <a:xfrm>
            <a:off x="1791828" y="5301758"/>
            <a:ext cx="1377444" cy="1521451"/>
          </a:xfrm>
          <a:prstGeom prst="rect">
            <a:avLst/>
          </a:prstGeom>
        </p:spPr>
      </p:pic>
      <p:pic>
        <p:nvPicPr>
          <p:cNvPr id="3" name="Picture 2" descr="Screen Shot 2016-03-01 at 12.50.27 PM.png"/>
          <p:cNvPicPr>
            <a:picLocks noChangeAspect="1"/>
          </p:cNvPicPr>
          <p:nvPr/>
        </p:nvPicPr>
        <p:blipFill>
          <a:blip r:embed="rId4" cstate="print">
            <a:extLst>
              <a:ext uri="{28A0092B-C50C-407E-A947-70E740481C1C}">
                <a14:useLocalDpi xmlns:a14="http://schemas.microsoft.com/office/drawing/2010/main" xmlns=""/>
              </a:ext>
            </a:extLst>
          </a:blip>
          <a:stretch>
            <a:fillRect/>
          </a:stretch>
        </p:blipFill>
        <p:spPr>
          <a:xfrm>
            <a:off x="4001206" y="5214650"/>
            <a:ext cx="1565681" cy="1660743"/>
          </a:xfrm>
          <a:prstGeom prst="rect">
            <a:avLst/>
          </a:prstGeom>
        </p:spPr>
      </p:pic>
      <p:pic>
        <p:nvPicPr>
          <p:cNvPr id="4" name="Picture 3" descr="Screen Shot 2016-03-01 at 12.50.50 PM.png"/>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6297509" y="5248654"/>
            <a:ext cx="1668710" cy="1456945"/>
          </a:xfrm>
          <a:prstGeom prst="rect">
            <a:avLst/>
          </a:prstGeom>
        </p:spPr>
      </p:pic>
      <p:cxnSp>
        <p:nvCxnSpPr>
          <p:cNvPr id="7" name="Straight Arrow Connector 6"/>
          <p:cNvCxnSpPr/>
          <p:nvPr/>
        </p:nvCxnSpPr>
        <p:spPr>
          <a:xfrm>
            <a:off x="3841350" y="2266131"/>
            <a:ext cx="14613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5962389" y="1902018"/>
            <a:ext cx="876822" cy="588723"/>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spTree>
    <p:extLst>
      <p:ext uri="{BB962C8B-B14F-4D97-AF65-F5344CB8AC3E}">
        <p14:creationId xmlns:p14="http://schemas.microsoft.com/office/powerpoint/2010/main" xmlns="" val="16131967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79740" y="365760"/>
            <a:ext cx="3769698" cy="1139276"/>
          </a:xfrm>
        </p:spPr>
        <p:txBody>
          <a:bodyPr/>
          <a:lstStyle/>
          <a:p>
            <a:r>
              <a:rPr lang="id-ID" sz="4600" b="1" dirty="0">
                <a:solidFill>
                  <a:srgbClr val="0070C0"/>
                </a:solidFill>
              </a:rPr>
              <a:t>M</a:t>
            </a:r>
            <a:r>
              <a:rPr lang="id-ID" sz="4600" b="1" dirty="0" smtClean="0">
                <a:solidFill>
                  <a:srgbClr val="0070C0"/>
                </a:solidFill>
              </a:rPr>
              <a:t>ilestone</a:t>
            </a:r>
            <a:endParaRPr lang="id-ID" sz="4600" b="1" dirty="0">
              <a:solidFill>
                <a:srgbClr val="0070C0"/>
              </a:solidFill>
            </a:endParaRPr>
          </a:p>
        </p:txBody>
      </p:sp>
      <p:sp>
        <p:nvSpPr>
          <p:cNvPr id="5" name="Content Placeholder 4"/>
          <p:cNvSpPr>
            <a:spLocks noGrp="1"/>
          </p:cNvSpPr>
          <p:nvPr>
            <p:ph idx="1"/>
          </p:nvPr>
        </p:nvSpPr>
        <p:spPr>
          <a:xfrm>
            <a:off x="822960" y="1656938"/>
            <a:ext cx="7520940" cy="4330205"/>
          </a:xfrm>
        </p:spPr>
        <p:txBody>
          <a:bodyPr>
            <a:normAutofit fontScale="92500" lnSpcReduction="10000"/>
          </a:bodyPr>
          <a:lstStyle/>
          <a:p>
            <a:pPr marL="522130" indent="-522130">
              <a:buFont typeface="+mj-lt"/>
              <a:buAutoNum type="arabicPeriod"/>
            </a:pPr>
            <a:r>
              <a:rPr lang="id-ID" sz="3400" dirty="0" smtClean="0"/>
              <a:t>Layanan Informasi Desa </a:t>
            </a:r>
            <a:r>
              <a:rPr lang="id-ID" sz="3400" b="1" dirty="0" smtClean="0"/>
              <a:t>lisa.co.id </a:t>
            </a:r>
            <a:r>
              <a:rPr lang="id-ID" sz="3400" dirty="0" smtClean="0"/>
              <a:t>– </a:t>
            </a:r>
            <a:r>
              <a:rPr lang="id-ID" sz="3400" b="1" dirty="0" smtClean="0"/>
              <a:t>2012</a:t>
            </a:r>
            <a:r>
              <a:rPr lang="id-ID" sz="3400" dirty="0" smtClean="0"/>
              <a:t> berawal edukasi kepada petani berbasis SMS</a:t>
            </a:r>
            <a:endParaRPr lang="id-ID" sz="3400" dirty="0"/>
          </a:p>
          <a:p>
            <a:pPr marL="522130" indent="-522130">
              <a:buFont typeface="+mj-lt"/>
              <a:buAutoNum type="arabicPeriod"/>
            </a:pPr>
            <a:r>
              <a:rPr lang="id-ID" sz="3400" dirty="0" smtClean="0"/>
              <a:t>Petani ber basis Android terintegrasi SMS, WAP, WEB, HTML5 : tanya jawab, artikel, survei, profiling petani, tracebility – cikal bakal marketplace : </a:t>
            </a:r>
            <a:r>
              <a:rPr lang="id-ID" sz="3400" b="1" dirty="0" smtClean="0"/>
              <a:t>2014</a:t>
            </a:r>
          </a:p>
          <a:p>
            <a:pPr marL="522130" indent="-522130">
              <a:buFont typeface="+mj-lt"/>
              <a:buAutoNum type="arabicPeriod"/>
            </a:pPr>
            <a:r>
              <a:rPr lang="id-ID" sz="3400" dirty="0" smtClean="0"/>
              <a:t>Melengkapi fitur toko pada petani apps dan lapor panen berbasis digital : </a:t>
            </a:r>
            <a:r>
              <a:rPr lang="id-ID" sz="3400" b="1" dirty="0" smtClean="0"/>
              <a:t>2016</a:t>
            </a:r>
          </a:p>
          <a:p>
            <a:pPr marL="522130" indent="-522130">
              <a:buFont typeface="+mj-lt"/>
              <a:buAutoNum type="arabicPeriod"/>
            </a:pPr>
            <a:endParaRPr lang="id-ID" sz="3400" dirty="0" smtClean="0"/>
          </a:p>
          <a:p>
            <a:pPr marL="522130" indent="-522130">
              <a:buFont typeface="+mj-lt"/>
              <a:buAutoNum type="arabicPeriod"/>
            </a:pPr>
            <a:endParaRPr lang="id-ID" sz="3400" dirty="0"/>
          </a:p>
          <a:p>
            <a:pPr marL="522130" indent="-522130">
              <a:buFont typeface="+mj-lt"/>
              <a:buAutoNum type="arabicPeriod"/>
            </a:pPr>
            <a:endParaRPr lang="id-ID" sz="3400" dirty="0"/>
          </a:p>
        </p:txBody>
      </p:sp>
      <p:pic>
        <p:nvPicPr>
          <p:cNvPr id="2" name="Picture 1" descr="Screen Shot 2016-03-02 at 11.11.48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603867" y="146837"/>
            <a:ext cx="2433419" cy="1510102"/>
          </a:xfrm>
          <a:prstGeom prst="rect">
            <a:avLst/>
          </a:prstGeom>
        </p:spPr>
      </p:pic>
      <p:pic>
        <p:nvPicPr>
          <p:cNvPr id="4" name="Picture 3" descr="Screen Shot 2016-03-01 at 12.37.55 PM.png"/>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6360" y="73605"/>
            <a:ext cx="1473200" cy="1676400"/>
          </a:xfrm>
          <a:prstGeom prst="rect">
            <a:avLst/>
          </a:prstGeom>
        </p:spPr>
      </p:pic>
    </p:spTree>
    <p:extLst>
      <p:ext uri="{BB962C8B-B14F-4D97-AF65-F5344CB8AC3E}">
        <p14:creationId xmlns:p14="http://schemas.microsoft.com/office/powerpoint/2010/main" xmlns="" val="4104097144"/>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a:t>
            </a:r>
            <a:r>
              <a:rPr lang="id-ID" dirty="0" smtClean="0"/>
              <a:t>Kabupaten </a:t>
            </a:r>
            <a:r>
              <a:rPr lang="en-US" dirty="0" smtClean="0"/>
              <a:t>(December 2012)</a:t>
            </a:r>
            <a:endParaRPr lang="en-US" dirty="0"/>
          </a:p>
        </p:txBody>
      </p:sp>
      <p:pic>
        <p:nvPicPr>
          <p:cNvPr id="5" name="Picture 4" descr="Screen Shot 2016-04-01 at 9.09.44 AM.png"/>
          <p:cNvPicPr>
            <a:picLocks noChangeAspect="1"/>
          </p:cNvPicPr>
          <p:nvPr/>
        </p:nvPicPr>
        <p:blipFill rotWithShape="1">
          <a:blip r:embed="rId2">
            <a:extLst>
              <a:ext uri="{28A0092B-C50C-407E-A947-70E740481C1C}">
                <a14:useLocalDpi xmlns:a14="http://schemas.microsoft.com/office/drawing/2010/main" xmlns="" val="0"/>
              </a:ext>
            </a:extLst>
          </a:blip>
          <a:srcRect t="22658" b="16297"/>
          <a:stretch/>
        </p:blipFill>
        <p:spPr>
          <a:xfrm>
            <a:off x="0" y="1913229"/>
            <a:ext cx="9144000" cy="3488796"/>
          </a:xfrm>
          <a:prstGeom prst="rect">
            <a:avLst/>
          </a:prstGeom>
        </p:spPr>
      </p:pic>
    </p:spTree>
    <p:extLst>
      <p:ext uri="{BB962C8B-B14F-4D97-AF65-F5344CB8AC3E}">
        <p14:creationId xmlns:p14="http://schemas.microsoft.com/office/powerpoint/2010/main" xmlns="" val="114320765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t6tkgSyMFkKNVuorjWMoR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598fH3.2EUuDkhwU0NLck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598fH3.2EUuDkhwU0NLck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pTWvZ_QdokWM4vc_RbBqY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598fH3.2EUuDkhwU0NLck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598fH3.2EUuDkhwU0NLck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598fH3.2EUuDkhwU0NLck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598fH3.2EUuDkhwU0NLckA"/>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598fH3.2EUuDkhwU0NLck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598fH3.2EUuDkhwU0NLck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598fH3.2EUuDkhwU0NLckA"/>
</p:tagLst>
</file>

<file path=ppt/theme/theme1.xml><?xml version="1.0" encoding="utf-8"?>
<a:theme xmlns:a="http://schemas.openxmlformats.org/drawingml/2006/main" name="8villages">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15B7E"/>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8villages.thmx</Template>
  <TotalTime>2514</TotalTime>
  <Words>484</Words>
  <Application>Microsoft Office PowerPoint</Application>
  <PresentationFormat>On-screen Show (4:3)</PresentationFormat>
  <Paragraphs>91</Paragraphs>
  <Slides>37</Slides>
  <Notes>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8villages</vt:lpstr>
      <vt:lpstr>Slide 1</vt:lpstr>
      <vt:lpstr>Sinergi Aksi untuk Ekonomi Rakyat</vt:lpstr>
      <vt:lpstr>Pihak yang mendukung</vt:lpstr>
      <vt:lpstr>Slide 4</vt:lpstr>
      <vt:lpstr>Background</vt:lpstr>
      <vt:lpstr>Jumlah RT tani pemilik hp</vt:lpstr>
      <vt:lpstr>Jumlah hp aktif per rumah tangga</vt:lpstr>
      <vt:lpstr>Milestone</vt:lpstr>
      <vt:lpstr>1 Kabupaten (December 2012)</vt:lpstr>
      <vt:lpstr>Aplikasi SMS</vt:lpstr>
      <vt:lpstr>4 Kabupaten (2013)</vt:lpstr>
      <vt:lpstr>Android &amp; Aplikasi web (2014)</vt:lpstr>
      <vt:lpstr>29 Kabupaten (2014)</vt:lpstr>
      <vt:lpstr>250 Kabupaten (2015)</vt:lpstr>
      <vt:lpstr>Mengapa Petani Perlu Diedukasi?</vt:lpstr>
      <vt:lpstr>LISA Layanan Informasi Desa  lisa.co.id</vt:lpstr>
      <vt:lpstr>PETANI Apps Android</vt:lpstr>
      <vt:lpstr>Menu Aplikasi</vt:lpstr>
      <vt:lpstr>Slide 19</vt:lpstr>
      <vt:lpstr>Slide 20</vt:lpstr>
      <vt:lpstr>Slide 21</vt:lpstr>
      <vt:lpstr>Solusi Cepat dari Pakar</vt:lpstr>
      <vt:lpstr>Fitur Toko di Petani Android </vt:lpstr>
      <vt:lpstr>Slide 24</vt:lpstr>
      <vt:lpstr>Integrasi dengan Bisnis Agregator</vt:lpstr>
      <vt:lpstr>Filter hasil panen</vt:lpstr>
      <vt:lpstr>Slide 27</vt:lpstr>
      <vt:lpstr>Slide 28</vt:lpstr>
      <vt:lpstr>Slide 29</vt:lpstr>
      <vt:lpstr>......Lanjutan</vt:lpstr>
      <vt:lpstr>Slide 31</vt:lpstr>
      <vt:lpstr>Slide 32</vt:lpstr>
      <vt:lpstr>Pinjaman KUR</vt:lpstr>
      <vt:lpstr>Gerakan Petani Go Digital</vt:lpstr>
      <vt:lpstr>Pihak yang mendukung</vt:lpstr>
      <vt:lpstr>Slide 36</vt:lpstr>
      <vt:lpstr>Slide 37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Help Your Customer Grow with You…</dc:title>
  <dc:creator>Sanny Gaddafi</dc:creator>
  <cp:lastModifiedBy>two_ranid</cp:lastModifiedBy>
  <cp:revision>74</cp:revision>
  <cp:lastPrinted>2015-08-08T13:12:19Z</cp:lastPrinted>
  <dcterms:created xsi:type="dcterms:W3CDTF">2014-11-22T12:52:52Z</dcterms:created>
  <dcterms:modified xsi:type="dcterms:W3CDTF">2016-09-26T04:30:01Z</dcterms:modified>
</cp:coreProperties>
</file>