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1" r:id="rId3"/>
    <p:sldMasterId id="2147483680" r:id="rId4"/>
    <p:sldMasterId id="2147483699" r:id="rId5"/>
    <p:sldMasterId id="2147483710" r:id="rId6"/>
  </p:sldMasterIdLst>
  <p:notesMasterIdLst>
    <p:notesMasterId r:id="rId50"/>
  </p:notesMasterIdLst>
  <p:handoutMasterIdLst>
    <p:handoutMasterId r:id="rId51"/>
  </p:handoutMasterIdLst>
  <p:sldIdLst>
    <p:sldId id="256" r:id="rId7"/>
    <p:sldId id="294" r:id="rId8"/>
    <p:sldId id="353" r:id="rId9"/>
    <p:sldId id="370" r:id="rId10"/>
    <p:sldId id="377" r:id="rId11"/>
    <p:sldId id="378" r:id="rId12"/>
    <p:sldId id="380" r:id="rId13"/>
    <p:sldId id="379" r:id="rId14"/>
    <p:sldId id="382" r:id="rId15"/>
    <p:sldId id="376" r:id="rId16"/>
    <p:sldId id="384" r:id="rId17"/>
    <p:sldId id="386" r:id="rId18"/>
    <p:sldId id="385" r:id="rId19"/>
    <p:sldId id="387" r:id="rId20"/>
    <p:sldId id="393" r:id="rId21"/>
    <p:sldId id="388" r:id="rId22"/>
    <p:sldId id="395" r:id="rId23"/>
    <p:sldId id="349" r:id="rId24"/>
    <p:sldId id="383" r:id="rId25"/>
    <p:sldId id="389" r:id="rId26"/>
    <p:sldId id="390" r:id="rId27"/>
    <p:sldId id="391" r:id="rId28"/>
    <p:sldId id="392" r:id="rId29"/>
    <p:sldId id="398" r:id="rId30"/>
    <p:sldId id="399" r:id="rId31"/>
    <p:sldId id="400" r:id="rId32"/>
    <p:sldId id="401" r:id="rId33"/>
    <p:sldId id="397" r:id="rId34"/>
    <p:sldId id="263" r:id="rId35"/>
    <p:sldId id="276" r:id="rId36"/>
    <p:sldId id="277" r:id="rId37"/>
    <p:sldId id="278" r:id="rId38"/>
    <p:sldId id="257" r:id="rId39"/>
    <p:sldId id="367" r:id="rId40"/>
    <p:sldId id="292" r:id="rId41"/>
    <p:sldId id="354" r:id="rId42"/>
    <p:sldId id="363" r:id="rId43"/>
    <p:sldId id="364" r:id="rId44"/>
    <p:sldId id="365" r:id="rId45"/>
    <p:sldId id="366" r:id="rId46"/>
    <p:sldId id="355" r:id="rId47"/>
    <p:sldId id="360" r:id="rId48"/>
    <p:sldId id="297" r:id="rId49"/>
  </p:sldIdLst>
  <p:sldSz cx="12192000" cy="6858000"/>
  <p:notesSz cx="6888163" cy="10020300"/>
  <p:defaultTex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6E47"/>
    <a:srgbClr val="000000"/>
    <a:srgbClr val="003258"/>
    <a:srgbClr val="0018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8" autoAdjust="0"/>
    <p:restoredTop sz="87074" autoAdjust="0"/>
  </p:normalViewPr>
  <p:slideViewPr>
    <p:cSldViewPr>
      <p:cViewPr>
        <p:scale>
          <a:sx n="60" d="100"/>
          <a:sy n="60" d="100"/>
        </p:scale>
        <p:origin x="342" y="594"/>
      </p:cViewPr>
      <p:guideLst>
        <p:guide orient="horz" pos="2160"/>
        <p:guide pos="3840"/>
      </p:guideLst>
    </p:cSldViewPr>
  </p:slideViewPr>
  <p:notesTextViewPr>
    <p:cViewPr>
      <p:scale>
        <a:sx n="300" d="100"/>
        <a:sy n="3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542677-DD21-487D-A751-9CA64E3C2449}" type="doc">
      <dgm:prSet loTypeId="urn:microsoft.com/office/officeart/2005/8/layout/gear1" loCatId="process" qsTypeId="urn:microsoft.com/office/officeart/2005/8/quickstyle/simple5" qsCatId="simple" csTypeId="urn:microsoft.com/office/officeart/2005/8/colors/accent1_2" csCatId="accent1" phldr="1"/>
      <dgm:spPr/>
    </dgm:pt>
    <dgm:pt modelId="{5AB0C243-7ADD-4502-ADDB-A4A399CA9EDB}">
      <dgm:prSet phldrT="[Text]" custT="1"/>
      <dgm:spPr/>
      <dgm:t>
        <a:bodyPr/>
        <a:lstStyle/>
        <a:p>
          <a:r>
            <a:rPr lang="id-ID" sz="1600" b="1" dirty="0" smtClean="0">
              <a:solidFill>
                <a:srgbClr val="FFFF00"/>
              </a:solidFill>
              <a:latin typeface="Agency FB" panose="020B0503020202020204" pitchFamily="34" charset="0"/>
              <a:ea typeface="Times New Roman" panose="02020603050405020304" pitchFamily="18" charset="0"/>
              <a:cs typeface="Arial" panose="020B0604020202020204" pitchFamily="34" charset="0"/>
            </a:rPr>
            <a:t>PENAMBAHAN JUMLAH KOMODITI UNTUK HARGA DI TINGKAT KONSUMEN</a:t>
          </a:r>
        </a:p>
        <a:p>
          <a:r>
            <a:rPr lang="id-ID" sz="1100" dirty="0" smtClean="0">
              <a:solidFill>
                <a:srgbClr val="FFCCCC"/>
              </a:solidFill>
              <a:latin typeface="Arial Narrow" panose="020B0606020202030204" pitchFamily="34" charset="0"/>
              <a:ea typeface="Times New Roman" panose="02020603050405020304" pitchFamily="18" charset="0"/>
              <a:cs typeface="Arial" panose="020B0604020202020204" pitchFamily="34" charset="0"/>
            </a:rPr>
            <a:t>(DARI 10 MENJADI 20) </a:t>
          </a:r>
          <a:r>
            <a:rPr lang="id-ID" sz="1100" b="1" dirty="0" smtClean="0">
              <a:solidFill>
                <a:srgbClr val="FFFF00"/>
              </a:solidFill>
              <a:latin typeface="Agency FB" panose="020B0503020202020204" pitchFamily="34" charset="0"/>
              <a:ea typeface="Times New Roman" panose="02020603050405020304" pitchFamily="18" charset="0"/>
              <a:cs typeface="Arial" panose="020B0604020202020204" pitchFamily="34" charset="0"/>
            </a:rPr>
            <a:t> </a:t>
          </a:r>
          <a:endParaRPr lang="id-ID" sz="1100" dirty="0">
            <a:solidFill>
              <a:srgbClr val="FFFF00"/>
            </a:solidFill>
            <a:latin typeface="Agency FB" panose="020B0503020202020204" pitchFamily="34" charset="0"/>
          </a:endParaRPr>
        </a:p>
      </dgm:t>
    </dgm:pt>
    <dgm:pt modelId="{6C3A44FD-C3C4-4F38-875D-0D159524FE9D}" type="parTrans" cxnId="{915310ED-B95B-4279-8340-CAB29D3D90ED}">
      <dgm:prSet/>
      <dgm:spPr/>
      <dgm:t>
        <a:bodyPr/>
        <a:lstStyle/>
        <a:p>
          <a:endParaRPr lang="id-ID"/>
        </a:p>
      </dgm:t>
    </dgm:pt>
    <dgm:pt modelId="{E4C955A5-CF60-46FB-9E94-FE6D31BEDFA3}" type="sibTrans" cxnId="{915310ED-B95B-4279-8340-CAB29D3D90ED}">
      <dgm:prSet/>
      <dgm:spPr/>
      <dgm:t>
        <a:bodyPr/>
        <a:lstStyle/>
        <a:p>
          <a:endParaRPr lang="id-ID"/>
        </a:p>
      </dgm:t>
    </dgm:pt>
    <dgm:pt modelId="{099684FA-D1B4-48F2-B87F-E5F3BDA1F8E4}">
      <dgm:prSet phldrT="[Text]" custT="1"/>
      <dgm:spPr/>
      <dgm:t>
        <a:bodyPr/>
        <a:lstStyle/>
        <a:p>
          <a:r>
            <a:rPr lang="id-ID" sz="1400" b="1" dirty="0" smtClean="0">
              <a:solidFill>
                <a:srgbClr val="FFFF00"/>
              </a:solidFill>
              <a:latin typeface="Agency FB" panose="020B0503020202020204" pitchFamily="34" charset="0"/>
              <a:ea typeface="Times New Roman" panose="02020603050405020304" pitchFamily="18" charset="0"/>
              <a:cs typeface="Arial" panose="020B0604020202020204" pitchFamily="34" charset="0"/>
            </a:rPr>
            <a:t>PENAMBAHAN DATA HARGA TINGKAT KONSUMEN </a:t>
          </a:r>
        </a:p>
      </dgm:t>
    </dgm:pt>
    <dgm:pt modelId="{C7748604-4976-4A24-AF5A-52539C53AE9E}" type="parTrans" cxnId="{D07A64A3-AA62-4A0A-B858-54F31A29F55D}">
      <dgm:prSet/>
      <dgm:spPr/>
      <dgm:t>
        <a:bodyPr/>
        <a:lstStyle/>
        <a:p>
          <a:endParaRPr lang="id-ID"/>
        </a:p>
      </dgm:t>
    </dgm:pt>
    <dgm:pt modelId="{D8EF2443-8B84-4CB4-89EA-A436641AD18B}" type="sibTrans" cxnId="{D07A64A3-AA62-4A0A-B858-54F31A29F55D}">
      <dgm:prSet/>
      <dgm:spPr/>
      <dgm:t>
        <a:bodyPr/>
        <a:lstStyle/>
        <a:p>
          <a:endParaRPr lang="id-ID"/>
        </a:p>
      </dgm:t>
    </dgm:pt>
    <dgm:pt modelId="{6F41B59F-0241-448C-981E-6D221F1625F2}">
      <dgm:prSet phldrT="[Text]" custT="1"/>
      <dgm:spPr/>
      <dgm:t>
        <a:bodyPr/>
        <a:lstStyle/>
        <a:p>
          <a:r>
            <a:rPr lang="id-ID" sz="1400" b="1" dirty="0" smtClean="0">
              <a:solidFill>
                <a:srgbClr val="FFFF00"/>
              </a:solidFill>
              <a:latin typeface="Agency FB" panose="020B0503020202020204" pitchFamily="34" charset="0"/>
              <a:ea typeface="Times New Roman" panose="02020603050405020304" pitchFamily="18" charset="0"/>
              <a:cs typeface="Arial" panose="020B0604020202020204" pitchFamily="34" charset="0"/>
            </a:rPr>
            <a:t>PENGEMBANGAN DATA HARGA DI TINGKAT PRODUSEN</a:t>
          </a:r>
          <a:endParaRPr lang="id-ID" sz="1400" dirty="0">
            <a:solidFill>
              <a:srgbClr val="FFFF00"/>
            </a:solidFill>
            <a:latin typeface="Agency FB" panose="020B0503020202020204" pitchFamily="34" charset="0"/>
          </a:endParaRPr>
        </a:p>
      </dgm:t>
    </dgm:pt>
    <dgm:pt modelId="{E0EAFAAB-F255-447F-856A-75EA46443425}" type="parTrans" cxnId="{3A86CA2D-3F50-4B83-B433-942702EFA321}">
      <dgm:prSet/>
      <dgm:spPr/>
      <dgm:t>
        <a:bodyPr/>
        <a:lstStyle/>
        <a:p>
          <a:endParaRPr lang="id-ID"/>
        </a:p>
      </dgm:t>
    </dgm:pt>
    <dgm:pt modelId="{EEE4042A-E511-4335-B0EB-F754E694E5DB}" type="sibTrans" cxnId="{3A86CA2D-3F50-4B83-B433-942702EFA321}">
      <dgm:prSet/>
      <dgm:spPr/>
      <dgm:t>
        <a:bodyPr/>
        <a:lstStyle/>
        <a:p>
          <a:endParaRPr lang="id-ID"/>
        </a:p>
      </dgm:t>
    </dgm:pt>
    <dgm:pt modelId="{7D73A18B-2FA0-422D-B6B1-D724183F9641}" type="pres">
      <dgm:prSet presAssocID="{92542677-DD21-487D-A751-9CA64E3C2449}" presName="composite" presStyleCnt="0">
        <dgm:presLayoutVars>
          <dgm:chMax val="3"/>
          <dgm:animLvl val="lvl"/>
          <dgm:resizeHandles val="exact"/>
        </dgm:presLayoutVars>
      </dgm:prSet>
      <dgm:spPr/>
    </dgm:pt>
    <dgm:pt modelId="{9266BBEE-1897-4C4C-B8AF-679B87D59D0C}" type="pres">
      <dgm:prSet presAssocID="{5AB0C243-7ADD-4502-ADDB-A4A399CA9EDB}" presName="gear1" presStyleLbl="node1" presStyleIdx="0" presStyleCnt="3">
        <dgm:presLayoutVars>
          <dgm:chMax val="1"/>
          <dgm:bulletEnabled val="1"/>
        </dgm:presLayoutVars>
      </dgm:prSet>
      <dgm:spPr/>
      <dgm:t>
        <a:bodyPr/>
        <a:lstStyle/>
        <a:p>
          <a:endParaRPr lang="id-ID"/>
        </a:p>
      </dgm:t>
    </dgm:pt>
    <dgm:pt modelId="{49A15A17-9C25-4BEA-A7F0-F011396137B4}" type="pres">
      <dgm:prSet presAssocID="{5AB0C243-7ADD-4502-ADDB-A4A399CA9EDB}" presName="gear1srcNode" presStyleLbl="node1" presStyleIdx="0" presStyleCnt="3"/>
      <dgm:spPr/>
      <dgm:t>
        <a:bodyPr/>
        <a:lstStyle/>
        <a:p>
          <a:endParaRPr lang="id-ID"/>
        </a:p>
      </dgm:t>
    </dgm:pt>
    <dgm:pt modelId="{11102848-FBDF-42E1-9C17-5080A8B69D57}" type="pres">
      <dgm:prSet presAssocID="{5AB0C243-7ADD-4502-ADDB-A4A399CA9EDB}" presName="gear1dstNode" presStyleLbl="node1" presStyleIdx="0" presStyleCnt="3"/>
      <dgm:spPr/>
      <dgm:t>
        <a:bodyPr/>
        <a:lstStyle/>
        <a:p>
          <a:endParaRPr lang="id-ID"/>
        </a:p>
      </dgm:t>
    </dgm:pt>
    <dgm:pt modelId="{9656892F-2B5D-4A50-B643-610616ABE59B}" type="pres">
      <dgm:prSet presAssocID="{099684FA-D1B4-48F2-B87F-E5F3BDA1F8E4}" presName="gear2" presStyleLbl="node1" presStyleIdx="1" presStyleCnt="3">
        <dgm:presLayoutVars>
          <dgm:chMax val="1"/>
          <dgm:bulletEnabled val="1"/>
        </dgm:presLayoutVars>
      </dgm:prSet>
      <dgm:spPr/>
      <dgm:t>
        <a:bodyPr/>
        <a:lstStyle/>
        <a:p>
          <a:endParaRPr lang="id-ID"/>
        </a:p>
      </dgm:t>
    </dgm:pt>
    <dgm:pt modelId="{C038D0E5-6CBE-430D-95F2-164F47BE1622}" type="pres">
      <dgm:prSet presAssocID="{099684FA-D1B4-48F2-B87F-E5F3BDA1F8E4}" presName="gear2srcNode" presStyleLbl="node1" presStyleIdx="1" presStyleCnt="3"/>
      <dgm:spPr/>
      <dgm:t>
        <a:bodyPr/>
        <a:lstStyle/>
        <a:p>
          <a:endParaRPr lang="id-ID"/>
        </a:p>
      </dgm:t>
    </dgm:pt>
    <dgm:pt modelId="{2C03A788-C81C-4750-BC26-DA6C8432466C}" type="pres">
      <dgm:prSet presAssocID="{099684FA-D1B4-48F2-B87F-E5F3BDA1F8E4}" presName="gear2dstNode" presStyleLbl="node1" presStyleIdx="1" presStyleCnt="3"/>
      <dgm:spPr/>
      <dgm:t>
        <a:bodyPr/>
        <a:lstStyle/>
        <a:p>
          <a:endParaRPr lang="id-ID"/>
        </a:p>
      </dgm:t>
    </dgm:pt>
    <dgm:pt modelId="{4C137625-A1C7-4621-9497-119B4AB8D736}" type="pres">
      <dgm:prSet presAssocID="{6F41B59F-0241-448C-981E-6D221F1625F2}" presName="gear3" presStyleLbl="node1" presStyleIdx="2" presStyleCnt="3"/>
      <dgm:spPr/>
      <dgm:t>
        <a:bodyPr/>
        <a:lstStyle/>
        <a:p>
          <a:endParaRPr lang="id-ID"/>
        </a:p>
      </dgm:t>
    </dgm:pt>
    <dgm:pt modelId="{897BAAF7-A3D3-4772-A32B-84217D8A6F17}" type="pres">
      <dgm:prSet presAssocID="{6F41B59F-0241-448C-981E-6D221F1625F2}" presName="gear3tx" presStyleLbl="node1" presStyleIdx="2" presStyleCnt="3">
        <dgm:presLayoutVars>
          <dgm:chMax val="1"/>
          <dgm:bulletEnabled val="1"/>
        </dgm:presLayoutVars>
      </dgm:prSet>
      <dgm:spPr/>
      <dgm:t>
        <a:bodyPr/>
        <a:lstStyle/>
        <a:p>
          <a:endParaRPr lang="id-ID"/>
        </a:p>
      </dgm:t>
    </dgm:pt>
    <dgm:pt modelId="{7F8DFE0C-4C60-4D01-B2F1-367994055E39}" type="pres">
      <dgm:prSet presAssocID="{6F41B59F-0241-448C-981E-6D221F1625F2}" presName="gear3srcNode" presStyleLbl="node1" presStyleIdx="2" presStyleCnt="3"/>
      <dgm:spPr/>
      <dgm:t>
        <a:bodyPr/>
        <a:lstStyle/>
        <a:p>
          <a:endParaRPr lang="id-ID"/>
        </a:p>
      </dgm:t>
    </dgm:pt>
    <dgm:pt modelId="{6243B2B2-2B08-4FD6-8F74-90804DEC8B0B}" type="pres">
      <dgm:prSet presAssocID="{6F41B59F-0241-448C-981E-6D221F1625F2}" presName="gear3dstNode" presStyleLbl="node1" presStyleIdx="2" presStyleCnt="3"/>
      <dgm:spPr/>
      <dgm:t>
        <a:bodyPr/>
        <a:lstStyle/>
        <a:p>
          <a:endParaRPr lang="id-ID"/>
        </a:p>
      </dgm:t>
    </dgm:pt>
    <dgm:pt modelId="{024CE523-0705-47AA-A482-D156E0C11421}" type="pres">
      <dgm:prSet presAssocID="{E4C955A5-CF60-46FB-9E94-FE6D31BEDFA3}" presName="connector1" presStyleLbl="sibTrans2D1" presStyleIdx="0" presStyleCnt="3"/>
      <dgm:spPr/>
      <dgm:t>
        <a:bodyPr/>
        <a:lstStyle/>
        <a:p>
          <a:endParaRPr lang="id-ID"/>
        </a:p>
      </dgm:t>
    </dgm:pt>
    <dgm:pt modelId="{36C1E927-ECD5-48F0-BE0F-6E53CFF8F68D}" type="pres">
      <dgm:prSet presAssocID="{D8EF2443-8B84-4CB4-89EA-A436641AD18B}" presName="connector2" presStyleLbl="sibTrans2D1" presStyleIdx="1" presStyleCnt="3"/>
      <dgm:spPr/>
      <dgm:t>
        <a:bodyPr/>
        <a:lstStyle/>
        <a:p>
          <a:endParaRPr lang="id-ID"/>
        </a:p>
      </dgm:t>
    </dgm:pt>
    <dgm:pt modelId="{68B35DA9-476C-4F63-B0AD-6878937C61A5}" type="pres">
      <dgm:prSet presAssocID="{EEE4042A-E511-4335-B0EB-F754E694E5DB}" presName="connector3" presStyleLbl="sibTrans2D1" presStyleIdx="2" presStyleCnt="3"/>
      <dgm:spPr/>
      <dgm:t>
        <a:bodyPr/>
        <a:lstStyle/>
        <a:p>
          <a:endParaRPr lang="id-ID"/>
        </a:p>
      </dgm:t>
    </dgm:pt>
  </dgm:ptLst>
  <dgm:cxnLst>
    <dgm:cxn modelId="{DEEFF249-7E3D-4AE5-B6BC-59ED7800BD49}" type="presOf" srcId="{5AB0C243-7ADD-4502-ADDB-A4A399CA9EDB}" destId="{9266BBEE-1897-4C4C-B8AF-679B87D59D0C}" srcOrd="0" destOrd="0" presId="urn:microsoft.com/office/officeart/2005/8/layout/gear1"/>
    <dgm:cxn modelId="{4CB24538-DC5C-469B-9543-4C2775C0C201}" type="presOf" srcId="{92542677-DD21-487D-A751-9CA64E3C2449}" destId="{7D73A18B-2FA0-422D-B6B1-D724183F9641}" srcOrd="0" destOrd="0" presId="urn:microsoft.com/office/officeart/2005/8/layout/gear1"/>
    <dgm:cxn modelId="{D2628B84-CDD8-4F8D-BD90-4FCCC4D2259E}" type="presOf" srcId="{5AB0C243-7ADD-4502-ADDB-A4A399CA9EDB}" destId="{49A15A17-9C25-4BEA-A7F0-F011396137B4}" srcOrd="1" destOrd="0" presId="urn:microsoft.com/office/officeart/2005/8/layout/gear1"/>
    <dgm:cxn modelId="{915310ED-B95B-4279-8340-CAB29D3D90ED}" srcId="{92542677-DD21-487D-A751-9CA64E3C2449}" destId="{5AB0C243-7ADD-4502-ADDB-A4A399CA9EDB}" srcOrd="0" destOrd="0" parTransId="{6C3A44FD-C3C4-4F38-875D-0D159524FE9D}" sibTransId="{E4C955A5-CF60-46FB-9E94-FE6D31BEDFA3}"/>
    <dgm:cxn modelId="{A25E61B0-B8D9-4FB0-B7FC-E99FA454B154}" type="presOf" srcId="{EEE4042A-E511-4335-B0EB-F754E694E5DB}" destId="{68B35DA9-476C-4F63-B0AD-6878937C61A5}" srcOrd="0" destOrd="0" presId="urn:microsoft.com/office/officeart/2005/8/layout/gear1"/>
    <dgm:cxn modelId="{3BDE0F06-2B4F-4D40-A33C-52D95079C3BD}" type="presOf" srcId="{6F41B59F-0241-448C-981E-6D221F1625F2}" destId="{7F8DFE0C-4C60-4D01-B2F1-367994055E39}" srcOrd="2" destOrd="0" presId="urn:microsoft.com/office/officeart/2005/8/layout/gear1"/>
    <dgm:cxn modelId="{3BD9223B-C2C5-452C-A150-7651FADE3FE3}" type="presOf" srcId="{E4C955A5-CF60-46FB-9E94-FE6D31BEDFA3}" destId="{024CE523-0705-47AA-A482-D156E0C11421}" srcOrd="0" destOrd="0" presId="urn:microsoft.com/office/officeart/2005/8/layout/gear1"/>
    <dgm:cxn modelId="{4849B2BB-3A55-4525-B0C9-14F4BF03AC3B}" type="presOf" srcId="{6F41B59F-0241-448C-981E-6D221F1625F2}" destId="{897BAAF7-A3D3-4772-A32B-84217D8A6F17}" srcOrd="1" destOrd="0" presId="urn:microsoft.com/office/officeart/2005/8/layout/gear1"/>
    <dgm:cxn modelId="{D07A64A3-AA62-4A0A-B858-54F31A29F55D}" srcId="{92542677-DD21-487D-A751-9CA64E3C2449}" destId="{099684FA-D1B4-48F2-B87F-E5F3BDA1F8E4}" srcOrd="1" destOrd="0" parTransId="{C7748604-4976-4A24-AF5A-52539C53AE9E}" sibTransId="{D8EF2443-8B84-4CB4-89EA-A436641AD18B}"/>
    <dgm:cxn modelId="{F3EEB0DA-4CCF-4FD9-A059-476492968C28}" type="presOf" srcId="{099684FA-D1B4-48F2-B87F-E5F3BDA1F8E4}" destId="{2C03A788-C81C-4750-BC26-DA6C8432466C}" srcOrd="2" destOrd="0" presId="urn:microsoft.com/office/officeart/2005/8/layout/gear1"/>
    <dgm:cxn modelId="{C1E54BD3-4A68-424B-BD17-FF1431732160}" type="presOf" srcId="{6F41B59F-0241-448C-981E-6D221F1625F2}" destId="{6243B2B2-2B08-4FD6-8F74-90804DEC8B0B}" srcOrd="3" destOrd="0" presId="urn:microsoft.com/office/officeart/2005/8/layout/gear1"/>
    <dgm:cxn modelId="{3A86CA2D-3F50-4B83-B433-942702EFA321}" srcId="{92542677-DD21-487D-A751-9CA64E3C2449}" destId="{6F41B59F-0241-448C-981E-6D221F1625F2}" srcOrd="2" destOrd="0" parTransId="{E0EAFAAB-F255-447F-856A-75EA46443425}" sibTransId="{EEE4042A-E511-4335-B0EB-F754E694E5DB}"/>
    <dgm:cxn modelId="{531DFC94-C918-4BAB-99D3-5926863C9B1E}" type="presOf" srcId="{099684FA-D1B4-48F2-B87F-E5F3BDA1F8E4}" destId="{C038D0E5-6CBE-430D-95F2-164F47BE1622}" srcOrd="1" destOrd="0" presId="urn:microsoft.com/office/officeart/2005/8/layout/gear1"/>
    <dgm:cxn modelId="{3496CF63-3A2B-41C7-BB94-A6966436D96D}" type="presOf" srcId="{5AB0C243-7ADD-4502-ADDB-A4A399CA9EDB}" destId="{11102848-FBDF-42E1-9C17-5080A8B69D57}" srcOrd="2" destOrd="0" presId="urn:microsoft.com/office/officeart/2005/8/layout/gear1"/>
    <dgm:cxn modelId="{6A521E86-8577-4EF7-8D9F-7213B0BB15BD}" type="presOf" srcId="{6F41B59F-0241-448C-981E-6D221F1625F2}" destId="{4C137625-A1C7-4621-9497-119B4AB8D736}" srcOrd="0" destOrd="0" presId="urn:microsoft.com/office/officeart/2005/8/layout/gear1"/>
    <dgm:cxn modelId="{8BE81DA3-FF0C-407F-AEDC-290EF01A6A70}" type="presOf" srcId="{099684FA-D1B4-48F2-B87F-E5F3BDA1F8E4}" destId="{9656892F-2B5D-4A50-B643-610616ABE59B}" srcOrd="0" destOrd="0" presId="urn:microsoft.com/office/officeart/2005/8/layout/gear1"/>
    <dgm:cxn modelId="{63E8B0CC-D76F-40FF-A432-CBF7F8790966}" type="presOf" srcId="{D8EF2443-8B84-4CB4-89EA-A436641AD18B}" destId="{36C1E927-ECD5-48F0-BE0F-6E53CFF8F68D}" srcOrd="0" destOrd="0" presId="urn:microsoft.com/office/officeart/2005/8/layout/gear1"/>
    <dgm:cxn modelId="{5CA9623C-69DA-4FF5-8491-2DD509E451E8}" type="presParOf" srcId="{7D73A18B-2FA0-422D-B6B1-D724183F9641}" destId="{9266BBEE-1897-4C4C-B8AF-679B87D59D0C}" srcOrd="0" destOrd="0" presId="urn:microsoft.com/office/officeart/2005/8/layout/gear1"/>
    <dgm:cxn modelId="{CF0D31B9-4CDA-46B7-A68F-2414ED2D4BCD}" type="presParOf" srcId="{7D73A18B-2FA0-422D-B6B1-D724183F9641}" destId="{49A15A17-9C25-4BEA-A7F0-F011396137B4}" srcOrd="1" destOrd="0" presId="urn:microsoft.com/office/officeart/2005/8/layout/gear1"/>
    <dgm:cxn modelId="{CA654294-4EED-4130-9556-3C1720FA40A0}" type="presParOf" srcId="{7D73A18B-2FA0-422D-B6B1-D724183F9641}" destId="{11102848-FBDF-42E1-9C17-5080A8B69D57}" srcOrd="2" destOrd="0" presId="urn:microsoft.com/office/officeart/2005/8/layout/gear1"/>
    <dgm:cxn modelId="{16B4DA6B-EE80-484E-AF9C-0614FE79B807}" type="presParOf" srcId="{7D73A18B-2FA0-422D-B6B1-D724183F9641}" destId="{9656892F-2B5D-4A50-B643-610616ABE59B}" srcOrd="3" destOrd="0" presId="urn:microsoft.com/office/officeart/2005/8/layout/gear1"/>
    <dgm:cxn modelId="{70142864-ABFA-48B1-AA5A-EF7955B36CAA}" type="presParOf" srcId="{7D73A18B-2FA0-422D-B6B1-D724183F9641}" destId="{C038D0E5-6CBE-430D-95F2-164F47BE1622}" srcOrd="4" destOrd="0" presId="urn:microsoft.com/office/officeart/2005/8/layout/gear1"/>
    <dgm:cxn modelId="{3AB14397-CFEF-4741-B5FC-48C5C82FF15D}" type="presParOf" srcId="{7D73A18B-2FA0-422D-B6B1-D724183F9641}" destId="{2C03A788-C81C-4750-BC26-DA6C8432466C}" srcOrd="5" destOrd="0" presId="urn:microsoft.com/office/officeart/2005/8/layout/gear1"/>
    <dgm:cxn modelId="{82735402-768E-420E-BBED-1E74E6728BD6}" type="presParOf" srcId="{7D73A18B-2FA0-422D-B6B1-D724183F9641}" destId="{4C137625-A1C7-4621-9497-119B4AB8D736}" srcOrd="6" destOrd="0" presId="urn:microsoft.com/office/officeart/2005/8/layout/gear1"/>
    <dgm:cxn modelId="{F2E3886F-D01D-4F29-993D-337A8513533B}" type="presParOf" srcId="{7D73A18B-2FA0-422D-B6B1-D724183F9641}" destId="{897BAAF7-A3D3-4772-A32B-84217D8A6F17}" srcOrd="7" destOrd="0" presId="urn:microsoft.com/office/officeart/2005/8/layout/gear1"/>
    <dgm:cxn modelId="{53051143-FEDF-44A2-803A-193862605480}" type="presParOf" srcId="{7D73A18B-2FA0-422D-B6B1-D724183F9641}" destId="{7F8DFE0C-4C60-4D01-B2F1-367994055E39}" srcOrd="8" destOrd="0" presId="urn:microsoft.com/office/officeart/2005/8/layout/gear1"/>
    <dgm:cxn modelId="{F4F9D0C4-15AC-46D3-8ACB-9A1E79631335}" type="presParOf" srcId="{7D73A18B-2FA0-422D-B6B1-D724183F9641}" destId="{6243B2B2-2B08-4FD6-8F74-90804DEC8B0B}" srcOrd="9" destOrd="0" presId="urn:microsoft.com/office/officeart/2005/8/layout/gear1"/>
    <dgm:cxn modelId="{7F7542A0-FBCD-406C-9EAB-782E2BAD0EF5}" type="presParOf" srcId="{7D73A18B-2FA0-422D-B6B1-D724183F9641}" destId="{024CE523-0705-47AA-A482-D156E0C11421}" srcOrd="10" destOrd="0" presId="urn:microsoft.com/office/officeart/2005/8/layout/gear1"/>
    <dgm:cxn modelId="{5804B5CA-A357-40C6-B808-9EE7E6DFBF62}" type="presParOf" srcId="{7D73A18B-2FA0-422D-B6B1-D724183F9641}" destId="{36C1E927-ECD5-48F0-BE0F-6E53CFF8F68D}" srcOrd="11" destOrd="0" presId="urn:microsoft.com/office/officeart/2005/8/layout/gear1"/>
    <dgm:cxn modelId="{56E3A2FB-025B-4DFD-A0CB-8314B4731755}" type="presParOf" srcId="{7D73A18B-2FA0-422D-B6B1-D724183F9641}" destId="{68B35DA9-476C-4F63-B0AD-6878937C61A5}"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6BBEE-1897-4C4C-B8AF-679B87D59D0C}">
      <dsp:nvSpPr>
        <dsp:cNvPr id="0" name=""/>
        <dsp:cNvSpPr/>
      </dsp:nvSpPr>
      <dsp:spPr>
        <a:xfrm>
          <a:off x="3861214" y="2591781"/>
          <a:ext cx="3167733" cy="3167733"/>
        </a:xfrm>
        <a:prstGeom prst="gear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d-ID" sz="1600" b="1" kern="1200" dirty="0" smtClean="0">
              <a:solidFill>
                <a:srgbClr val="FFFF00"/>
              </a:solidFill>
              <a:latin typeface="Agency FB" panose="020B0503020202020204" pitchFamily="34" charset="0"/>
              <a:ea typeface="Times New Roman" panose="02020603050405020304" pitchFamily="18" charset="0"/>
              <a:cs typeface="Arial" panose="020B0604020202020204" pitchFamily="34" charset="0"/>
            </a:rPr>
            <a:t>PENAMBAHAN JUMLAH KOMODITI UNTUK HARGA DI TINGKAT KONSUMEN</a:t>
          </a:r>
        </a:p>
        <a:p>
          <a:pPr lvl="0" algn="ctr" defTabSz="711200">
            <a:lnSpc>
              <a:spcPct val="90000"/>
            </a:lnSpc>
            <a:spcBef>
              <a:spcPct val="0"/>
            </a:spcBef>
            <a:spcAft>
              <a:spcPct val="35000"/>
            </a:spcAft>
          </a:pPr>
          <a:r>
            <a:rPr lang="id-ID" sz="1100" kern="1200" dirty="0" smtClean="0">
              <a:solidFill>
                <a:srgbClr val="FFCCCC"/>
              </a:solidFill>
              <a:latin typeface="Arial Narrow" panose="020B0606020202030204" pitchFamily="34" charset="0"/>
              <a:ea typeface="Times New Roman" panose="02020603050405020304" pitchFamily="18" charset="0"/>
              <a:cs typeface="Arial" panose="020B0604020202020204" pitchFamily="34" charset="0"/>
            </a:rPr>
            <a:t>(DARI 10 MENJADI 20) </a:t>
          </a:r>
          <a:r>
            <a:rPr lang="id-ID" sz="1100" b="1" kern="1200" dirty="0" smtClean="0">
              <a:solidFill>
                <a:srgbClr val="FFFF00"/>
              </a:solidFill>
              <a:latin typeface="Agency FB" panose="020B0503020202020204" pitchFamily="34" charset="0"/>
              <a:ea typeface="Times New Roman" panose="02020603050405020304" pitchFamily="18" charset="0"/>
              <a:cs typeface="Arial" panose="020B0604020202020204" pitchFamily="34" charset="0"/>
            </a:rPr>
            <a:t> </a:t>
          </a:r>
          <a:endParaRPr lang="id-ID" sz="1100" kern="1200" dirty="0">
            <a:solidFill>
              <a:srgbClr val="FFFF00"/>
            </a:solidFill>
            <a:latin typeface="Agency FB" panose="020B0503020202020204" pitchFamily="34" charset="0"/>
          </a:endParaRPr>
        </a:p>
      </dsp:txBody>
      <dsp:txXfrm>
        <a:off x="4498069" y="3333807"/>
        <a:ext cx="1894023" cy="1628281"/>
      </dsp:txXfrm>
    </dsp:sp>
    <dsp:sp modelId="{9656892F-2B5D-4A50-B643-610616ABE59B}">
      <dsp:nvSpPr>
        <dsp:cNvPr id="0" name=""/>
        <dsp:cNvSpPr/>
      </dsp:nvSpPr>
      <dsp:spPr>
        <a:xfrm>
          <a:off x="2018169" y="1843044"/>
          <a:ext cx="2303806" cy="2303806"/>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d-ID" sz="1400" b="1" kern="1200" dirty="0" smtClean="0">
              <a:solidFill>
                <a:srgbClr val="FFFF00"/>
              </a:solidFill>
              <a:latin typeface="Agency FB" panose="020B0503020202020204" pitchFamily="34" charset="0"/>
              <a:ea typeface="Times New Roman" panose="02020603050405020304" pitchFamily="18" charset="0"/>
              <a:cs typeface="Arial" panose="020B0604020202020204" pitchFamily="34" charset="0"/>
            </a:rPr>
            <a:t>PENAMBAHAN DATA HARGA TINGKAT KONSUMEN </a:t>
          </a:r>
        </a:p>
      </dsp:txBody>
      <dsp:txXfrm>
        <a:off x="2598159" y="2426540"/>
        <a:ext cx="1143826" cy="1136814"/>
      </dsp:txXfrm>
    </dsp:sp>
    <dsp:sp modelId="{4C137625-A1C7-4621-9497-119B4AB8D736}">
      <dsp:nvSpPr>
        <dsp:cNvPr id="0" name=""/>
        <dsp:cNvSpPr/>
      </dsp:nvSpPr>
      <dsp:spPr>
        <a:xfrm rot="20700000">
          <a:off x="3308536" y="253653"/>
          <a:ext cx="2257259" cy="2257259"/>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d-ID" sz="1400" b="1" kern="1200" dirty="0" smtClean="0">
              <a:solidFill>
                <a:srgbClr val="FFFF00"/>
              </a:solidFill>
              <a:latin typeface="Agency FB" panose="020B0503020202020204" pitchFamily="34" charset="0"/>
              <a:ea typeface="Times New Roman" panose="02020603050405020304" pitchFamily="18" charset="0"/>
              <a:cs typeface="Arial" panose="020B0604020202020204" pitchFamily="34" charset="0"/>
            </a:rPr>
            <a:t>PENGEMBANGAN DATA HARGA DI TINGKAT PRODUSEN</a:t>
          </a:r>
          <a:endParaRPr lang="id-ID" sz="1400" kern="1200" dirty="0">
            <a:solidFill>
              <a:srgbClr val="FFFF00"/>
            </a:solidFill>
            <a:latin typeface="Agency FB" panose="020B0503020202020204" pitchFamily="34" charset="0"/>
          </a:endParaRPr>
        </a:p>
      </dsp:txBody>
      <dsp:txXfrm rot="-20700000">
        <a:off x="3803619" y="748736"/>
        <a:ext cx="1267093" cy="1267093"/>
      </dsp:txXfrm>
    </dsp:sp>
    <dsp:sp modelId="{024CE523-0705-47AA-A482-D156E0C11421}">
      <dsp:nvSpPr>
        <dsp:cNvPr id="0" name=""/>
        <dsp:cNvSpPr/>
      </dsp:nvSpPr>
      <dsp:spPr>
        <a:xfrm>
          <a:off x="3635189" y="2103727"/>
          <a:ext cx="4054698" cy="4054698"/>
        </a:xfrm>
        <a:prstGeom prst="circularArrow">
          <a:avLst>
            <a:gd name="adj1" fmla="val 4688"/>
            <a:gd name="adj2" fmla="val 299029"/>
            <a:gd name="adj3" fmla="val 2544138"/>
            <a:gd name="adj4" fmla="val 15802283"/>
            <a:gd name="adj5" fmla="val 546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6C1E927-ECD5-48F0-BE0F-6E53CFF8F68D}">
      <dsp:nvSpPr>
        <dsp:cNvPr id="0" name=""/>
        <dsp:cNvSpPr/>
      </dsp:nvSpPr>
      <dsp:spPr>
        <a:xfrm>
          <a:off x="1610170" y="1326582"/>
          <a:ext cx="2945991" cy="2945991"/>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8B35DA9-476C-4F63-B0AD-6878937C61A5}">
      <dsp:nvSpPr>
        <dsp:cNvPr id="0" name=""/>
        <dsp:cNvSpPr/>
      </dsp:nvSpPr>
      <dsp:spPr>
        <a:xfrm>
          <a:off x="2786408" y="-247488"/>
          <a:ext cx="3176372" cy="3176372"/>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id-ID"/>
          </a:p>
        </p:txBody>
      </p:sp>
      <p:sp>
        <p:nvSpPr>
          <p:cNvPr id="3" name="Date Placeholder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95DB3BFC-691C-40B8-B24A-158C62D05ED2}" type="datetimeFigureOut">
              <a:rPr lang="id-ID" smtClean="0"/>
              <a:t>29/03/2016</a:t>
            </a:fld>
            <a:endParaRPr lang="id-ID"/>
          </a:p>
        </p:txBody>
      </p:sp>
      <p:sp>
        <p:nvSpPr>
          <p:cNvPr id="4" name="Footer Placeholder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id-ID"/>
          </a:p>
        </p:txBody>
      </p:sp>
      <p:sp>
        <p:nvSpPr>
          <p:cNvPr id="5" name="Slide Number Placeholder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DED3AB24-99A6-4525-9D4B-E1BC5ACE1D2C}" type="slidenum">
              <a:rPr lang="id-ID" smtClean="0"/>
              <a:t>‹#›</a:t>
            </a:fld>
            <a:endParaRPr lang="id-ID"/>
          </a:p>
        </p:txBody>
      </p:sp>
    </p:spTree>
    <p:extLst>
      <p:ext uri="{BB962C8B-B14F-4D97-AF65-F5344CB8AC3E}">
        <p14:creationId xmlns:p14="http://schemas.microsoft.com/office/powerpoint/2010/main" val="3105410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EFD763BD-C922-473D-9995-EAA82E465DEE}" type="datetimeFigureOut">
              <a:rPr lang="en-US" smtClean="0"/>
              <a:t>3/29/2016</a:t>
            </a:fld>
            <a:endParaRPr lang="en-US"/>
          </a:p>
        </p:txBody>
      </p:sp>
      <p:sp>
        <p:nvSpPr>
          <p:cNvPr id="4" name="Slide Image Placeholder 3"/>
          <p:cNvSpPr>
            <a:spLocks noGrp="1" noRot="1" noChangeAspect="1"/>
          </p:cNvSpPr>
          <p:nvPr>
            <p:ph type="sldImg" idx="2"/>
          </p:nvPr>
        </p:nvSpPr>
        <p:spPr>
          <a:xfrm>
            <a:off x="104775" y="750888"/>
            <a:ext cx="6678613" cy="3757612"/>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4054125A-0914-41E0-99FA-CBD0D225005C}" type="slidenum">
              <a:rPr lang="en-US" smtClean="0"/>
              <a:t>‹#›</a:t>
            </a:fld>
            <a:endParaRPr lang="en-US"/>
          </a:p>
        </p:txBody>
      </p:sp>
    </p:spTree>
    <p:extLst>
      <p:ext uri="{BB962C8B-B14F-4D97-AF65-F5344CB8AC3E}">
        <p14:creationId xmlns:p14="http://schemas.microsoft.com/office/powerpoint/2010/main" val="1164292836"/>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4125A-0914-41E0-99FA-CBD0D225005C}" type="slidenum">
              <a:rPr lang="en-US" smtClean="0"/>
              <a:t>1</a:t>
            </a:fld>
            <a:endParaRPr lang="en-US"/>
          </a:p>
        </p:txBody>
      </p:sp>
    </p:spTree>
    <p:extLst>
      <p:ext uri="{BB962C8B-B14F-4D97-AF65-F5344CB8AC3E}">
        <p14:creationId xmlns:p14="http://schemas.microsoft.com/office/powerpoint/2010/main" val="448072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054125A-0914-41E0-99FA-CBD0D225005C}" type="slidenum">
              <a:rPr lang="en-US" smtClean="0"/>
              <a:t>10</a:t>
            </a:fld>
            <a:endParaRPr lang="en-US"/>
          </a:p>
        </p:txBody>
      </p:sp>
    </p:spTree>
    <p:extLst>
      <p:ext uri="{BB962C8B-B14F-4D97-AF65-F5344CB8AC3E}">
        <p14:creationId xmlns:p14="http://schemas.microsoft.com/office/powerpoint/2010/main" val="2356855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054125A-0914-41E0-99FA-CBD0D225005C}" type="slidenum">
              <a:rPr lang="en-US" smtClean="0"/>
              <a:t>11</a:t>
            </a:fld>
            <a:endParaRPr lang="en-US"/>
          </a:p>
        </p:txBody>
      </p:sp>
    </p:spTree>
    <p:extLst>
      <p:ext uri="{BB962C8B-B14F-4D97-AF65-F5344CB8AC3E}">
        <p14:creationId xmlns:p14="http://schemas.microsoft.com/office/powerpoint/2010/main" val="1236591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054125A-0914-41E0-99FA-CBD0D225005C}" type="slidenum">
              <a:rPr lang="en-US" smtClean="0"/>
              <a:t>12</a:t>
            </a:fld>
            <a:endParaRPr lang="en-US"/>
          </a:p>
        </p:txBody>
      </p:sp>
    </p:spTree>
    <p:extLst>
      <p:ext uri="{BB962C8B-B14F-4D97-AF65-F5344CB8AC3E}">
        <p14:creationId xmlns:p14="http://schemas.microsoft.com/office/powerpoint/2010/main" val="80708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054125A-0914-41E0-99FA-CBD0D225005C}" type="slidenum">
              <a:rPr lang="en-US" smtClean="0"/>
              <a:t>13</a:t>
            </a:fld>
            <a:endParaRPr lang="en-US"/>
          </a:p>
        </p:txBody>
      </p:sp>
    </p:spTree>
    <p:extLst>
      <p:ext uri="{BB962C8B-B14F-4D97-AF65-F5344CB8AC3E}">
        <p14:creationId xmlns:p14="http://schemas.microsoft.com/office/powerpoint/2010/main" val="1600477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054125A-0914-41E0-99FA-CBD0D225005C}" type="slidenum">
              <a:rPr lang="en-US" smtClean="0"/>
              <a:t>14</a:t>
            </a:fld>
            <a:endParaRPr lang="en-US"/>
          </a:p>
        </p:txBody>
      </p:sp>
    </p:spTree>
    <p:extLst>
      <p:ext uri="{BB962C8B-B14F-4D97-AF65-F5344CB8AC3E}">
        <p14:creationId xmlns:p14="http://schemas.microsoft.com/office/powerpoint/2010/main" val="1790267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054125A-0914-41E0-99FA-CBD0D225005C}" type="slidenum">
              <a:rPr lang="en-US" smtClean="0"/>
              <a:t>15</a:t>
            </a:fld>
            <a:endParaRPr lang="en-US"/>
          </a:p>
        </p:txBody>
      </p:sp>
    </p:spTree>
    <p:extLst>
      <p:ext uri="{BB962C8B-B14F-4D97-AF65-F5344CB8AC3E}">
        <p14:creationId xmlns:p14="http://schemas.microsoft.com/office/powerpoint/2010/main" val="468131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054125A-0914-41E0-99FA-CBD0D225005C}" type="slidenum">
              <a:rPr lang="en-US" smtClean="0"/>
              <a:t>16</a:t>
            </a:fld>
            <a:endParaRPr lang="en-US"/>
          </a:p>
        </p:txBody>
      </p:sp>
    </p:spTree>
    <p:extLst>
      <p:ext uri="{BB962C8B-B14F-4D97-AF65-F5344CB8AC3E}">
        <p14:creationId xmlns:p14="http://schemas.microsoft.com/office/powerpoint/2010/main" val="1145207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 y="1360488"/>
            <a:ext cx="6523038" cy="367030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E4AE9790-D48B-4E8D-9DC0-67D5F9DC33C8}" type="slidenum">
              <a:rPr lang="id-ID" smtClean="0"/>
              <a:pPr/>
              <a:t>17</a:t>
            </a:fld>
            <a:endParaRPr lang="id-ID"/>
          </a:p>
        </p:txBody>
      </p:sp>
    </p:spTree>
    <p:extLst>
      <p:ext uri="{BB962C8B-B14F-4D97-AF65-F5344CB8AC3E}">
        <p14:creationId xmlns:p14="http://schemas.microsoft.com/office/powerpoint/2010/main" val="430452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054125A-0914-41E0-99FA-CBD0D225005C}" type="slidenum">
              <a:rPr lang="en-US" smtClean="0"/>
              <a:t>19</a:t>
            </a:fld>
            <a:endParaRPr lang="en-US"/>
          </a:p>
        </p:txBody>
      </p:sp>
    </p:spTree>
    <p:extLst>
      <p:ext uri="{BB962C8B-B14F-4D97-AF65-F5344CB8AC3E}">
        <p14:creationId xmlns:p14="http://schemas.microsoft.com/office/powerpoint/2010/main" val="238178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054125A-0914-41E0-99FA-CBD0D225005C}" type="slidenum">
              <a:rPr lang="en-US" smtClean="0"/>
              <a:t>20</a:t>
            </a:fld>
            <a:endParaRPr lang="en-US"/>
          </a:p>
        </p:txBody>
      </p:sp>
    </p:spTree>
    <p:extLst>
      <p:ext uri="{BB962C8B-B14F-4D97-AF65-F5344CB8AC3E}">
        <p14:creationId xmlns:p14="http://schemas.microsoft.com/office/powerpoint/2010/main" val="2871039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4125A-0914-41E0-99FA-CBD0D225005C}" type="slidenum">
              <a:rPr lang="en-US" smtClean="0"/>
              <a:t>2</a:t>
            </a:fld>
            <a:endParaRPr lang="en-US"/>
          </a:p>
        </p:txBody>
      </p:sp>
    </p:spTree>
    <p:extLst>
      <p:ext uri="{BB962C8B-B14F-4D97-AF65-F5344CB8AC3E}">
        <p14:creationId xmlns:p14="http://schemas.microsoft.com/office/powerpoint/2010/main" val="448072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054125A-0914-41E0-99FA-CBD0D225005C}" type="slidenum">
              <a:rPr lang="en-US" smtClean="0"/>
              <a:t>21</a:t>
            </a:fld>
            <a:endParaRPr lang="en-US"/>
          </a:p>
        </p:txBody>
      </p:sp>
    </p:spTree>
    <p:extLst>
      <p:ext uri="{BB962C8B-B14F-4D97-AF65-F5344CB8AC3E}">
        <p14:creationId xmlns:p14="http://schemas.microsoft.com/office/powerpoint/2010/main" val="3774448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054125A-0914-41E0-99FA-CBD0D225005C}" type="slidenum">
              <a:rPr lang="en-US" smtClean="0"/>
              <a:t>22</a:t>
            </a:fld>
            <a:endParaRPr lang="en-US"/>
          </a:p>
        </p:txBody>
      </p:sp>
    </p:spTree>
    <p:extLst>
      <p:ext uri="{BB962C8B-B14F-4D97-AF65-F5344CB8AC3E}">
        <p14:creationId xmlns:p14="http://schemas.microsoft.com/office/powerpoint/2010/main" val="1571628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054125A-0914-41E0-99FA-CBD0D225005C}" type="slidenum">
              <a:rPr lang="en-US" smtClean="0"/>
              <a:t>23</a:t>
            </a:fld>
            <a:endParaRPr lang="en-US"/>
          </a:p>
        </p:txBody>
      </p:sp>
    </p:spTree>
    <p:extLst>
      <p:ext uri="{BB962C8B-B14F-4D97-AF65-F5344CB8AC3E}">
        <p14:creationId xmlns:p14="http://schemas.microsoft.com/office/powerpoint/2010/main" val="4114902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054125A-0914-41E0-99FA-CBD0D225005C}" type="slidenum">
              <a:rPr lang="en-US" smtClean="0"/>
              <a:t>34</a:t>
            </a:fld>
            <a:endParaRPr lang="en-US"/>
          </a:p>
        </p:txBody>
      </p:sp>
    </p:spTree>
    <p:extLst>
      <p:ext uri="{BB962C8B-B14F-4D97-AF65-F5344CB8AC3E}">
        <p14:creationId xmlns:p14="http://schemas.microsoft.com/office/powerpoint/2010/main" val="151464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054125A-0914-41E0-99FA-CBD0D225005C}" type="slidenum">
              <a:rPr lang="en-US" smtClean="0"/>
              <a:t>35</a:t>
            </a:fld>
            <a:endParaRPr lang="en-US"/>
          </a:p>
        </p:txBody>
      </p:sp>
    </p:spTree>
    <p:extLst>
      <p:ext uri="{BB962C8B-B14F-4D97-AF65-F5344CB8AC3E}">
        <p14:creationId xmlns:p14="http://schemas.microsoft.com/office/powerpoint/2010/main" val="1073899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054125A-0914-41E0-99FA-CBD0D225005C}" type="slidenum">
              <a:rPr lang="en-US" smtClean="0"/>
              <a:t>36</a:t>
            </a:fld>
            <a:endParaRPr lang="en-US"/>
          </a:p>
        </p:txBody>
      </p:sp>
    </p:spTree>
    <p:extLst>
      <p:ext uri="{BB962C8B-B14F-4D97-AF65-F5344CB8AC3E}">
        <p14:creationId xmlns:p14="http://schemas.microsoft.com/office/powerpoint/2010/main" val="4233270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054125A-0914-41E0-99FA-CBD0D225005C}" type="slidenum">
              <a:rPr lang="en-US" smtClean="0"/>
              <a:t>39</a:t>
            </a:fld>
            <a:endParaRPr lang="en-US"/>
          </a:p>
        </p:txBody>
      </p:sp>
    </p:spTree>
    <p:extLst>
      <p:ext uri="{BB962C8B-B14F-4D97-AF65-F5344CB8AC3E}">
        <p14:creationId xmlns:p14="http://schemas.microsoft.com/office/powerpoint/2010/main" val="2051346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054125A-0914-41E0-99FA-CBD0D225005C}" type="slidenum">
              <a:rPr lang="en-US" smtClean="0"/>
              <a:t>40</a:t>
            </a:fld>
            <a:endParaRPr lang="en-US"/>
          </a:p>
        </p:txBody>
      </p:sp>
    </p:spTree>
    <p:extLst>
      <p:ext uri="{BB962C8B-B14F-4D97-AF65-F5344CB8AC3E}">
        <p14:creationId xmlns:p14="http://schemas.microsoft.com/office/powerpoint/2010/main" val="9716219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054125A-0914-41E0-99FA-CBD0D225005C}" type="slidenum">
              <a:rPr lang="en-US" smtClean="0"/>
              <a:t>41</a:t>
            </a:fld>
            <a:endParaRPr lang="en-US"/>
          </a:p>
        </p:txBody>
      </p:sp>
    </p:spTree>
    <p:extLst>
      <p:ext uri="{BB962C8B-B14F-4D97-AF65-F5344CB8AC3E}">
        <p14:creationId xmlns:p14="http://schemas.microsoft.com/office/powerpoint/2010/main" val="3891312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054125A-0914-41E0-99FA-CBD0D225005C}" type="slidenum">
              <a:rPr lang="en-US" smtClean="0"/>
              <a:t>42</a:t>
            </a:fld>
            <a:endParaRPr lang="en-US"/>
          </a:p>
        </p:txBody>
      </p:sp>
    </p:spTree>
    <p:extLst>
      <p:ext uri="{BB962C8B-B14F-4D97-AF65-F5344CB8AC3E}">
        <p14:creationId xmlns:p14="http://schemas.microsoft.com/office/powerpoint/2010/main" val="4032909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054125A-0914-41E0-99FA-CBD0D225005C}" type="slidenum">
              <a:rPr lang="en-US" smtClean="0"/>
              <a:t>3</a:t>
            </a:fld>
            <a:endParaRPr lang="en-US"/>
          </a:p>
        </p:txBody>
      </p:sp>
    </p:spTree>
    <p:extLst>
      <p:ext uri="{BB962C8B-B14F-4D97-AF65-F5344CB8AC3E}">
        <p14:creationId xmlns:p14="http://schemas.microsoft.com/office/powerpoint/2010/main" val="20492802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 y="1360488"/>
            <a:ext cx="6523038" cy="367030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E4AE9790-D48B-4E8D-9DC0-67D5F9DC33C8}" type="slidenum">
              <a:rPr lang="id-ID" smtClean="0"/>
              <a:pPr/>
              <a:t>43</a:t>
            </a:fld>
            <a:endParaRPr lang="id-ID"/>
          </a:p>
        </p:txBody>
      </p:sp>
    </p:spTree>
    <p:extLst>
      <p:ext uri="{BB962C8B-B14F-4D97-AF65-F5344CB8AC3E}">
        <p14:creationId xmlns:p14="http://schemas.microsoft.com/office/powerpoint/2010/main" val="2767936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4125A-0914-41E0-99FA-CBD0D225005C}" type="slidenum">
              <a:rPr lang="en-US" smtClean="0"/>
              <a:t>4</a:t>
            </a:fld>
            <a:endParaRPr lang="en-US"/>
          </a:p>
        </p:txBody>
      </p:sp>
    </p:spTree>
    <p:extLst>
      <p:ext uri="{BB962C8B-B14F-4D97-AF65-F5344CB8AC3E}">
        <p14:creationId xmlns:p14="http://schemas.microsoft.com/office/powerpoint/2010/main" val="1343731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054125A-0914-41E0-99FA-CBD0D225005C}" type="slidenum">
              <a:rPr lang="en-US" smtClean="0"/>
              <a:t>5</a:t>
            </a:fld>
            <a:endParaRPr lang="en-US"/>
          </a:p>
        </p:txBody>
      </p:sp>
    </p:spTree>
    <p:extLst>
      <p:ext uri="{BB962C8B-B14F-4D97-AF65-F5344CB8AC3E}">
        <p14:creationId xmlns:p14="http://schemas.microsoft.com/office/powerpoint/2010/main" val="30298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054125A-0914-41E0-99FA-CBD0D225005C}" type="slidenum">
              <a:rPr lang="en-US" smtClean="0"/>
              <a:t>6</a:t>
            </a:fld>
            <a:endParaRPr lang="en-US"/>
          </a:p>
        </p:txBody>
      </p:sp>
    </p:spTree>
    <p:extLst>
      <p:ext uri="{BB962C8B-B14F-4D97-AF65-F5344CB8AC3E}">
        <p14:creationId xmlns:p14="http://schemas.microsoft.com/office/powerpoint/2010/main" val="1763463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054125A-0914-41E0-99FA-CBD0D225005C}" type="slidenum">
              <a:rPr lang="en-US" smtClean="0"/>
              <a:t>7</a:t>
            </a:fld>
            <a:endParaRPr lang="en-US"/>
          </a:p>
        </p:txBody>
      </p:sp>
    </p:spTree>
    <p:extLst>
      <p:ext uri="{BB962C8B-B14F-4D97-AF65-F5344CB8AC3E}">
        <p14:creationId xmlns:p14="http://schemas.microsoft.com/office/powerpoint/2010/main" val="3534865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054125A-0914-41E0-99FA-CBD0D225005C}" type="slidenum">
              <a:rPr lang="en-US" smtClean="0"/>
              <a:t>8</a:t>
            </a:fld>
            <a:endParaRPr lang="en-US"/>
          </a:p>
        </p:txBody>
      </p:sp>
    </p:spTree>
    <p:extLst>
      <p:ext uri="{BB962C8B-B14F-4D97-AF65-F5344CB8AC3E}">
        <p14:creationId xmlns:p14="http://schemas.microsoft.com/office/powerpoint/2010/main" val="1660057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054125A-0914-41E0-99FA-CBD0D225005C}" type="slidenum">
              <a:rPr lang="en-US" smtClean="0"/>
              <a:t>9</a:t>
            </a:fld>
            <a:endParaRPr lang="en-US"/>
          </a:p>
        </p:txBody>
      </p:sp>
    </p:spTree>
    <p:extLst>
      <p:ext uri="{BB962C8B-B14F-4D97-AF65-F5344CB8AC3E}">
        <p14:creationId xmlns:p14="http://schemas.microsoft.com/office/powerpoint/2010/main" val="3318573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3.xml"/><Relationship Id="rId1" Type="http://schemas.openxmlformats.org/officeDocument/2006/relationships/vmlDrawing" Target="../drawings/vmlDrawing1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vmlDrawing" Target="../drawings/vmlDrawing14.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xml"/><Relationship Id="rId1" Type="http://schemas.openxmlformats.org/officeDocument/2006/relationships/vmlDrawing" Target="../drawings/vmlDrawing15.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7.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xml"/><Relationship Id="rId1" Type="http://schemas.openxmlformats.org/officeDocument/2006/relationships/vmlDrawing" Target="../drawings/vmlDrawing19.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xml"/><Relationship Id="rId1" Type="http://schemas.openxmlformats.org/officeDocument/2006/relationships/vmlDrawing" Target="../drawings/vmlDrawing20.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xml"/><Relationship Id="rId1" Type="http://schemas.openxmlformats.org/officeDocument/2006/relationships/vmlDrawing" Target="../drawings/vmlDrawing2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3.xml"/><Relationship Id="rId1" Type="http://schemas.openxmlformats.org/officeDocument/2006/relationships/vmlDrawing" Target="../drawings/vmlDrawing2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xml"/><Relationship Id="rId1" Type="http://schemas.openxmlformats.org/officeDocument/2006/relationships/vmlDrawing" Target="../drawings/vmlDrawing24.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xml"/><Relationship Id="rId1" Type="http://schemas.openxmlformats.org/officeDocument/2006/relationships/vmlDrawing" Target="../drawings/vmlDrawing25.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41" y="-152399"/>
            <a:ext cx="7654977" cy="8382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8530B-D843-4B68-A89E-667FFE5D1D6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8530B-D843-4B68-A89E-667FFE5D1D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8530B-D843-4B68-A89E-667FFE5D1D6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998" y="1617"/>
          <a:ext cx="1953" cy="1587"/>
        </p:xfrm>
        <a:graphic>
          <a:graphicData uri="http://schemas.openxmlformats.org/presentationml/2006/ole">
            <mc:AlternateContent xmlns:mc="http://schemas.openxmlformats.org/markup-compatibility/2006">
              <mc:Choice xmlns:v="urn:schemas-microsoft-com:vml" Requires="v">
                <p:oleObj spid="_x0000_s2194"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8" y="1617"/>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40" name="Rectangle 4"/>
          <p:cNvSpPr>
            <a:spLocks noGrp="1" noChangeArrowheads="1"/>
          </p:cNvSpPr>
          <p:nvPr>
            <p:ph type="subTitle" sz="quarter" idx="1"/>
          </p:nvPr>
        </p:nvSpPr>
        <p:spPr>
          <a:xfrm>
            <a:off x="1582519" y="4754523"/>
            <a:ext cx="8974091" cy="836827"/>
          </a:xfrm>
          <a:ln/>
        </p:spPr>
        <p:txBody>
          <a:bodyPr anchor="ctr" anchorCtr="1"/>
          <a:lstStyle>
            <a:lvl1pPr algn="ctr">
              <a:lnSpc>
                <a:spcPct val="100000"/>
              </a:lnSpc>
              <a:spcBef>
                <a:spcPts val="339"/>
              </a:spcBef>
              <a:spcAft>
                <a:spcPts val="0"/>
              </a:spcAft>
              <a:buClrTx/>
              <a:buNone/>
              <a:defRPr sz="1200" b="1">
                <a:solidFill>
                  <a:schemeClr val="tx1"/>
                </a:solidFill>
                <a:latin typeface="Arial" pitchFamily="34" charset="0"/>
                <a:cs typeface="Arial" pitchFamily="34" charset="0"/>
              </a:defRPr>
            </a:lvl1pPr>
          </a:lstStyle>
          <a:p>
            <a:r>
              <a:rPr lang="en-US" smtClean="0"/>
              <a:t>Click to edit Master subtitle style</a:t>
            </a:r>
            <a:endParaRPr lang="en-US" dirty="0"/>
          </a:p>
        </p:txBody>
      </p:sp>
      <p:sp>
        <p:nvSpPr>
          <p:cNvPr id="3700739" name="Rectangle 3"/>
          <p:cNvSpPr>
            <a:spLocks noGrp="1" noChangeArrowheads="1"/>
          </p:cNvSpPr>
          <p:nvPr>
            <p:ph type="ctrTitle" sz="quarter" hasCustomPrompt="1"/>
          </p:nvPr>
        </p:nvSpPr>
        <p:spPr>
          <a:xfrm>
            <a:off x="463777" y="3665706"/>
            <a:ext cx="11254152" cy="574516"/>
          </a:xfrm>
        </p:spPr>
        <p:txBody>
          <a:bodyPr anchor="ctr">
            <a:spAutoFit/>
          </a:bodyPr>
          <a:lstStyle>
            <a:lvl1pPr algn="ctr">
              <a:defRPr lang="en-US" sz="3700" kern="1200" dirty="0">
                <a:solidFill>
                  <a:srgbClr val="0070C0"/>
                </a:solidFill>
                <a:ea typeface="Adobe Gothic Std B" pitchFamily="34" charset="-128"/>
              </a:defRPr>
            </a:lvl1pPr>
          </a:lstStyle>
          <a:p>
            <a:pPr lvl="0"/>
            <a:r>
              <a:rPr lang="en-US" dirty="0" smtClean="0"/>
              <a:t>Click to edit master title style</a:t>
            </a:r>
            <a:endParaRPr lang="en-US" dirty="0"/>
          </a:p>
        </p:txBody>
      </p:sp>
      <p:sp>
        <p:nvSpPr>
          <p:cNvPr id="7" name="TextBox 6"/>
          <p:cNvSpPr txBox="1"/>
          <p:nvPr/>
        </p:nvSpPr>
        <p:spPr>
          <a:xfrm>
            <a:off x="3413154" y="1326333"/>
            <a:ext cx="5398197" cy="292151"/>
          </a:xfrm>
          <a:prstGeom prst="rect">
            <a:avLst/>
          </a:prstGeom>
          <a:noFill/>
        </p:spPr>
        <p:txBody>
          <a:bodyPr wrap="square" lIns="45478" tIns="22742" rIns="45478" bIns="22742" rtlCol="0">
            <a:spAutoFit/>
          </a:bodyPr>
          <a:lstStyle/>
          <a:p>
            <a:pPr algn="ctr" fontAlgn="base">
              <a:spcBef>
                <a:spcPct val="0"/>
              </a:spcBef>
              <a:spcAft>
                <a:spcPct val="0"/>
              </a:spcAft>
            </a:pPr>
            <a:r>
              <a:rPr lang="id-ID" sz="800" b="1" u="sng" dirty="0" smtClean="0">
                <a:solidFill>
                  <a:srgbClr val="000000"/>
                </a:solidFill>
                <a:cs typeface="Arial" charset="0"/>
              </a:rPr>
              <a:t>Kementerian Koordinator Bidang Perekonomian</a:t>
            </a:r>
          </a:p>
          <a:p>
            <a:pPr algn="ctr" fontAlgn="base">
              <a:spcBef>
                <a:spcPct val="0"/>
              </a:spcBef>
              <a:spcAft>
                <a:spcPct val="0"/>
              </a:spcAft>
            </a:pPr>
            <a:r>
              <a:rPr lang="id-ID" sz="800" b="1" dirty="0" smtClean="0">
                <a:solidFill>
                  <a:srgbClr val="000000"/>
                </a:solidFill>
                <a:cs typeface="Arial" charset="0"/>
              </a:rPr>
              <a:t>Republik Indonesia</a:t>
            </a:r>
            <a:endParaRPr lang="id-ID" sz="800" b="1" dirty="0">
              <a:solidFill>
                <a:srgbClr val="000000"/>
              </a:solidFill>
              <a:cs typeface="Arial" charset="0"/>
            </a:endParaRPr>
          </a:p>
        </p:txBody>
      </p:sp>
      <p:sp>
        <p:nvSpPr>
          <p:cNvPr id="8" name="Rounded Rectangle 7"/>
          <p:cNvSpPr/>
          <p:nvPr/>
        </p:nvSpPr>
        <p:spPr>
          <a:xfrm>
            <a:off x="457168" y="271673"/>
            <a:ext cx="11254152" cy="6279049"/>
          </a:xfrm>
          <a:prstGeom prst="roundRect">
            <a:avLst>
              <a:gd name="adj" fmla="val 4972"/>
            </a:avLst>
          </a:prstGeom>
          <a:noFill/>
          <a:ln w="222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lIns="51389" tIns="25697" rIns="51389" bIns="25697" anchor="ctr"/>
          <a:lstStyle/>
          <a:p>
            <a:pPr algn="ctr" fontAlgn="base">
              <a:spcBef>
                <a:spcPct val="0"/>
              </a:spcBef>
              <a:spcAft>
                <a:spcPct val="0"/>
              </a:spcAft>
              <a:defRPr/>
            </a:pPr>
            <a:endParaRPr lang="en-US" sz="1100">
              <a:solidFill>
                <a:prstClr val="white"/>
              </a:solidFill>
            </a:endParaRPr>
          </a:p>
        </p:txBody>
      </p:sp>
      <p:pic>
        <p:nvPicPr>
          <p:cNvPr id="9" name="Picture 2" descr="Berkas:National emblem of Indonesia Garuda Pancasila.sv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70773" y="539652"/>
            <a:ext cx="898827" cy="78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361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00739">
                                            <p:txEl>
                                              <p:charRg st="4294967295" end="4294967295"/>
                                            </p:txEl>
                                          </p:spTgt>
                                        </p:tgtEl>
                                        <p:attrNameLst>
                                          <p:attrName>style.visibility</p:attrName>
                                        </p:attrNameLst>
                                      </p:cBhvr>
                                      <p:to>
                                        <p:strVal val="visible"/>
                                      </p:to>
                                    </p:set>
                                    <p:animEffect transition="in" filter="fade">
                                      <p:cBhvr>
                                        <p:cTn id="7" dur="500"/>
                                        <p:tgtEl>
                                          <p:spTgt spid="3700739">
                                            <p:txEl>
                                              <p:charRg st="4294967295" end="429496729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00740">
                                            <p:txEl>
                                              <p:pRg st="0" end="0"/>
                                            </p:txEl>
                                          </p:spTgt>
                                        </p:tgtEl>
                                        <p:attrNameLst>
                                          <p:attrName>style.visibility</p:attrName>
                                        </p:attrNameLst>
                                      </p:cBhvr>
                                      <p:to>
                                        <p:strVal val="visible"/>
                                      </p:to>
                                    </p:set>
                                    <p:animEffect transition="in" filter="fade">
                                      <p:cBhvr>
                                        <p:cTn id="10" dur="500"/>
                                        <p:tgtEl>
                                          <p:spTgt spid="37007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0740" grpId="0" build="p"/>
      <p:bldP spid="3700739"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998" y="1617"/>
          <a:ext cx="1953" cy="1587"/>
        </p:xfrm>
        <a:graphic>
          <a:graphicData uri="http://schemas.openxmlformats.org/presentationml/2006/ole">
            <mc:AlternateContent xmlns:mc="http://schemas.openxmlformats.org/markup-compatibility/2006">
              <mc:Choice xmlns:v="urn:schemas-microsoft-com:vml" Requires="v">
                <p:oleObj spid="_x0000_s3218"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8" y="1617"/>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40" name="Rectangle 4"/>
          <p:cNvSpPr>
            <a:spLocks noGrp="1" noChangeArrowheads="1"/>
          </p:cNvSpPr>
          <p:nvPr>
            <p:ph type="subTitle" sz="quarter" idx="1"/>
          </p:nvPr>
        </p:nvSpPr>
        <p:spPr>
          <a:xfrm>
            <a:off x="1582519" y="4754523"/>
            <a:ext cx="8974091" cy="836827"/>
          </a:xfrm>
          <a:ln/>
        </p:spPr>
        <p:txBody>
          <a:bodyPr anchor="ctr" anchorCtr="1"/>
          <a:lstStyle>
            <a:lvl1pPr algn="ctr">
              <a:lnSpc>
                <a:spcPct val="100000"/>
              </a:lnSpc>
              <a:spcBef>
                <a:spcPts val="339"/>
              </a:spcBef>
              <a:spcAft>
                <a:spcPts val="0"/>
              </a:spcAft>
              <a:buClrTx/>
              <a:buNone/>
              <a:defRPr sz="1200" b="1">
                <a:solidFill>
                  <a:schemeClr val="tx1"/>
                </a:solidFill>
                <a:latin typeface="Arial" pitchFamily="34" charset="0"/>
                <a:cs typeface="Arial" pitchFamily="34" charset="0"/>
              </a:defRPr>
            </a:lvl1pPr>
          </a:lstStyle>
          <a:p>
            <a:r>
              <a:rPr lang="en-US" smtClean="0"/>
              <a:t>Click to edit Master subtitle style</a:t>
            </a:r>
            <a:endParaRPr lang="en-US" dirty="0"/>
          </a:p>
        </p:txBody>
      </p:sp>
      <p:sp>
        <p:nvSpPr>
          <p:cNvPr id="3700739" name="Rectangle 3"/>
          <p:cNvSpPr>
            <a:spLocks noGrp="1" noChangeArrowheads="1"/>
          </p:cNvSpPr>
          <p:nvPr>
            <p:ph type="ctrTitle" sz="quarter" hasCustomPrompt="1"/>
          </p:nvPr>
        </p:nvSpPr>
        <p:spPr>
          <a:xfrm>
            <a:off x="463777" y="3665706"/>
            <a:ext cx="11254152" cy="574516"/>
          </a:xfrm>
        </p:spPr>
        <p:txBody>
          <a:bodyPr anchor="ctr">
            <a:spAutoFit/>
          </a:bodyPr>
          <a:lstStyle>
            <a:lvl1pPr algn="ctr">
              <a:defRPr lang="en-US" sz="3700" kern="1200" dirty="0">
                <a:solidFill>
                  <a:srgbClr val="0070C0"/>
                </a:solidFill>
                <a:ea typeface="Adobe Gothic Std B" pitchFamily="34" charset="-128"/>
              </a:defRPr>
            </a:lvl1pPr>
          </a:lstStyle>
          <a:p>
            <a:pPr lvl="0"/>
            <a:r>
              <a:rPr lang="en-US" dirty="0" smtClean="0"/>
              <a:t>Click to edit master title style</a:t>
            </a:r>
            <a:endParaRPr lang="en-US" dirty="0"/>
          </a:p>
        </p:txBody>
      </p:sp>
      <p:sp>
        <p:nvSpPr>
          <p:cNvPr id="7" name="TextBox 6"/>
          <p:cNvSpPr txBox="1"/>
          <p:nvPr/>
        </p:nvSpPr>
        <p:spPr>
          <a:xfrm>
            <a:off x="3413154" y="1326333"/>
            <a:ext cx="5398197" cy="292151"/>
          </a:xfrm>
          <a:prstGeom prst="rect">
            <a:avLst/>
          </a:prstGeom>
          <a:noFill/>
        </p:spPr>
        <p:txBody>
          <a:bodyPr wrap="square" lIns="45478" tIns="22742" rIns="45478" bIns="22742" rtlCol="0">
            <a:spAutoFit/>
          </a:bodyPr>
          <a:lstStyle/>
          <a:p>
            <a:pPr algn="ctr" fontAlgn="base">
              <a:spcBef>
                <a:spcPct val="0"/>
              </a:spcBef>
              <a:spcAft>
                <a:spcPct val="0"/>
              </a:spcAft>
            </a:pPr>
            <a:r>
              <a:rPr lang="id-ID" sz="800" b="1" u="sng" dirty="0" smtClean="0">
                <a:solidFill>
                  <a:srgbClr val="000000"/>
                </a:solidFill>
                <a:cs typeface="Arial" charset="0"/>
              </a:rPr>
              <a:t>Coordinating Ministry for Economic Affairs</a:t>
            </a:r>
          </a:p>
          <a:p>
            <a:pPr algn="ctr" fontAlgn="base">
              <a:spcBef>
                <a:spcPct val="0"/>
              </a:spcBef>
              <a:spcAft>
                <a:spcPct val="0"/>
              </a:spcAft>
            </a:pPr>
            <a:r>
              <a:rPr lang="id-ID" sz="800" b="1" dirty="0" smtClean="0">
                <a:solidFill>
                  <a:srgbClr val="000000"/>
                </a:solidFill>
                <a:cs typeface="Arial" charset="0"/>
              </a:rPr>
              <a:t>The Republic of Indonesia</a:t>
            </a:r>
            <a:endParaRPr lang="id-ID" sz="800" b="1" dirty="0">
              <a:solidFill>
                <a:srgbClr val="000000"/>
              </a:solidFill>
              <a:cs typeface="Arial" charset="0"/>
            </a:endParaRPr>
          </a:p>
        </p:txBody>
      </p:sp>
      <p:sp>
        <p:nvSpPr>
          <p:cNvPr id="8" name="Rounded Rectangle 7"/>
          <p:cNvSpPr/>
          <p:nvPr/>
        </p:nvSpPr>
        <p:spPr>
          <a:xfrm>
            <a:off x="457168" y="271673"/>
            <a:ext cx="11254152" cy="6279049"/>
          </a:xfrm>
          <a:prstGeom prst="roundRect">
            <a:avLst>
              <a:gd name="adj" fmla="val 4972"/>
            </a:avLst>
          </a:prstGeom>
          <a:noFill/>
          <a:ln w="222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lIns="51389" tIns="25697" rIns="51389" bIns="25697" anchor="ctr"/>
          <a:lstStyle/>
          <a:p>
            <a:pPr algn="ctr" fontAlgn="base">
              <a:spcBef>
                <a:spcPct val="0"/>
              </a:spcBef>
              <a:spcAft>
                <a:spcPct val="0"/>
              </a:spcAft>
              <a:defRPr/>
            </a:pPr>
            <a:endParaRPr lang="en-US" sz="1100">
              <a:solidFill>
                <a:prstClr val="white"/>
              </a:solidFill>
            </a:endParaRPr>
          </a:p>
        </p:txBody>
      </p:sp>
      <p:pic>
        <p:nvPicPr>
          <p:cNvPr id="9" name="Picture 2" descr="Berkas:National emblem of Indonesia Garuda Pancasila.sv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70773" y="539652"/>
            <a:ext cx="898827" cy="78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0981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00739">
                                            <p:txEl>
                                              <p:charRg st="4294967295" end="4294967295"/>
                                            </p:txEl>
                                          </p:spTgt>
                                        </p:tgtEl>
                                        <p:attrNameLst>
                                          <p:attrName>style.visibility</p:attrName>
                                        </p:attrNameLst>
                                      </p:cBhvr>
                                      <p:to>
                                        <p:strVal val="visible"/>
                                      </p:to>
                                    </p:set>
                                    <p:animEffect transition="in" filter="fade">
                                      <p:cBhvr>
                                        <p:cTn id="7" dur="500"/>
                                        <p:tgtEl>
                                          <p:spTgt spid="3700739">
                                            <p:txEl>
                                              <p:charRg st="4294967295" end="429496729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00740">
                                            <p:txEl>
                                              <p:pRg st="0" end="0"/>
                                            </p:txEl>
                                          </p:spTgt>
                                        </p:tgtEl>
                                        <p:attrNameLst>
                                          <p:attrName>style.visibility</p:attrName>
                                        </p:attrNameLst>
                                      </p:cBhvr>
                                      <p:to>
                                        <p:strVal val="visible"/>
                                      </p:to>
                                    </p:set>
                                    <p:animEffect transition="in" filter="fade">
                                      <p:cBhvr>
                                        <p:cTn id="10" dur="500"/>
                                        <p:tgtEl>
                                          <p:spTgt spid="37007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0740" grpId="0" build="p"/>
      <p:bldP spid="3700739"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indent="0">
              <a:defRPr>
                <a:solidFill>
                  <a:schemeClr val="tx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1103338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Section Page">
    <p:spTree>
      <p:nvGrpSpPr>
        <p:cNvPr id="1" name=""/>
        <p:cNvGrpSpPr/>
        <p:nvPr/>
      </p:nvGrpSpPr>
      <p:grpSpPr>
        <a:xfrm>
          <a:off x="0" y="0"/>
          <a:ext cx="0" cy="0"/>
          <a:chOff x="0" y="0"/>
          <a:chExt cx="0" cy="0"/>
        </a:xfrm>
      </p:grpSpPr>
      <p:sp>
        <p:nvSpPr>
          <p:cNvPr id="10" name="Text Placeholder 2"/>
          <p:cNvSpPr>
            <a:spLocks noGrp="1"/>
          </p:cNvSpPr>
          <p:nvPr>
            <p:ph type="body" idx="1" hasCustomPrompt="1"/>
          </p:nvPr>
        </p:nvSpPr>
        <p:spPr>
          <a:xfrm>
            <a:off x="554187" y="2541457"/>
            <a:ext cx="10972800" cy="661649"/>
          </a:xfrm>
          <a:prstGeom prst="rect">
            <a:avLst/>
          </a:prstGeom>
        </p:spPr>
        <p:txBody>
          <a:bodyPr tIns="0" bIns="0" anchor="ctr" anchorCtr="0"/>
          <a:lstStyle>
            <a:lvl1pPr marL="0" indent="0" algn="ctr">
              <a:buNone/>
              <a:defRPr sz="2800" b="1">
                <a:solidFill>
                  <a:srgbClr val="0070C0"/>
                </a:solidFill>
              </a:defRPr>
            </a:lvl1pPr>
            <a:lvl2pPr marL="269260" indent="0">
              <a:buNone/>
              <a:defRPr sz="1100"/>
            </a:lvl2pPr>
            <a:lvl3pPr marL="538521" indent="0">
              <a:buNone/>
              <a:defRPr sz="900"/>
            </a:lvl3pPr>
            <a:lvl4pPr marL="807781" indent="0">
              <a:buNone/>
              <a:defRPr sz="800"/>
            </a:lvl4pPr>
            <a:lvl5pPr marL="1077041" indent="0">
              <a:buNone/>
              <a:defRPr sz="800"/>
            </a:lvl5pPr>
            <a:lvl6pPr marL="1346302" indent="0">
              <a:buNone/>
              <a:defRPr sz="800"/>
            </a:lvl6pPr>
            <a:lvl7pPr marL="1615562" indent="0">
              <a:buNone/>
              <a:defRPr sz="800"/>
            </a:lvl7pPr>
            <a:lvl8pPr marL="1884824" indent="0">
              <a:buNone/>
              <a:defRPr sz="800"/>
            </a:lvl8pPr>
            <a:lvl9pPr marL="2154082" indent="0">
              <a:buNone/>
              <a:defRPr sz="800"/>
            </a:lvl9pPr>
          </a:lstStyle>
          <a:p>
            <a:pPr lvl="0"/>
            <a:r>
              <a:rPr lang="en-US" dirty="0" smtClean="0"/>
              <a:t>Click to edit master text styles</a:t>
            </a:r>
          </a:p>
        </p:txBody>
      </p:sp>
      <p:cxnSp>
        <p:nvCxnSpPr>
          <p:cNvPr id="4" name="Straight Connector 3"/>
          <p:cNvCxnSpPr/>
          <p:nvPr/>
        </p:nvCxnSpPr>
        <p:spPr>
          <a:xfrm>
            <a:off x="554187" y="3356992"/>
            <a:ext cx="11083636"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221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431" y="1023417"/>
            <a:ext cx="11141612" cy="5120640"/>
          </a:xfrm>
        </p:spPr>
        <p:txBody>
          <a:bodyPr/>
          <a:lstStyle>
            <a:lvl1pPr>
              <a:buNone/>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1"/>
          <p:cNvSpPr>
            <a:spLocks noGrp="1"/>
          </p:cNvSpPr>
          <p:nvPr>
            <p:ph type="title"/>
          </p:nvPr>
        </p:nvSpPr>
        <p:spPr>
          <a:xfrm>
            <a:off x="520431" y="184337"/>
            <a:ext cx="11141612" cy="523875"/>
          </a:xfrm>
        </p:spPr>
        <p:txBody>
          <a:bodyPr/>
          <a:lstStyle>
            <a:lvl1pPr>
              <a:defRPr lang="en-US" sz="2100" b="1" kern="1200" dirty="0">
                <a:solidFill>
                  <a:srgbClr val="1F497D"/>
                </a:solidFill>
                <a:latin typeface="Arial" charset="0"/>
                <a:ea typeface="+mn-ea"/>
                <a:cs typeface="Calibri" pitchFamily="34" charset="0"/>
              </a:defRPr>
            </a:lvl1pPr>
          </a:lstStyle>
          <a:p>
            <a:pPr marR="0" lvl="0" algn="l" defTabSz="854320" rtl="0" fontAlgn="base" latinLnBrk="0">
              <a:lnSpc>
                <a:spcPts val="2123"/>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42642688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998" y="1617"/>
          <a:ext cx="1953" cy="1587"/>
        </p:xfrm>
        <a:graphic>
          <a:graphicData uri="http://schemas.openxmlformats.org/presentationml/2006/ole">
            <mc:AlternateContent xmlns:mc="http://schemas.openxmlformats.org/markup-compatibility/2006">
              <mc:Choice xmlns:v="urn:schemas-microsoft-com:vml" Requires="v">
                <p:oleObj spid="_x0000_s4242"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8" y="1617"/>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933505" y="3469922"/>
            <a:ext cx="6125215" cy="579409"/>
          </a:xfrm>
          <a:prstGeom prst="rect">
            <a:avLst/>
          </a:prstGeom>
          <a:noFill/>
        </p:spPr>
        <p:txBody>
          <a:bodyPr wrap="square" lIns="45478" tIns="22742" rIns="45478" bIns="22742" rtlCol="0">
            <a:spAutoFit/>
          </a:bodyPr>
          <a:lstStyle/>
          <a:p>
            <a:pPr algn="ctr" fontAlgn="base">
              <a:spcBef>
                <a:spcPct val="0"/>
              </a:spcBef>
              <a:spcAft>
                <a:spcPct val="0"/>
              </a:spcAft>
            </a:pPr>
            <a:r>
              <a:rPr lang="id-ID" sz="900" b="1" dirty="0" smtClean="0">
                <a:solidFill>
                  <a:srgbClr val="000000"/>
                </a:solidFill>
                <a:cs typeface="Arial" charset="0"/>
              </a:rPr>
              <a:t>Kementerian Koordinator Bidang Perekonomian</a:t>
            </a:r>
          </a:p>
          <a:p>
            <a:pPr algn="ctr" fontAlgn="base">
              <a:spcBef>
                <a:spcPct val="0"/>
              </a:spcBef>
              <a:spcAft>
                <a:spcPct val="0"/>
              </a:spcAft>
            </a:pPr>
            <a:r>
              <a:rPr lang="id-ID" sz="900" b="1" dirty="0" smtClean="0">
                <a:solidFill>
                  <a:srgbClr val="000000"/>
                </a:solidFill>
                <a:cs typeface="Arial" charset="0"/>
              </a:rPr>
              <a:t>Republik Indonesia</a:t>
            </a:r>
          </a:p>
          <a:p>
            <a:pPr algn="ctr" fontAlgn="base">
              <a:spcBef>
                <a:spcPct val="0"/>
              </a:spcBef>
              <a:spcAft>
                <a:spcPct val="0"/>
              </a:spcAft>
            </a:pPr>
            <a:r>
              <a:rPr lang="id-ID" sz="800" b="1" dirty="0" smtClean="0">
                <a:solidFill>
                  <a:srgbClr val="0000CC"/>
                </a:solidFill>
                <a:cs typeface="Arial" charset="0"/>
              </a:rPr>
              <a:t>www.ekon.go.id  </a:t>
            </a:r>
          </a:p>
          <a:p>
            <a:pPr algn="ctr" fontAlgn="base">
              <a:spcBef>
                <a:spcPct val="0"/>
              </a:spcBef>
              <a:spcAft>
                <a:spcPct val="0"/>
              </a:spcAft>
            </a:pPr>
            <a:r>
              <a:rPr lang="id-ID" sz="800" b="1" dirty="0" smtClean="0">
                <a:solidFill>
                  <a:srgbClr val="0000CC"/>
                </a:solidFill>
                <a:cs typeface="Arial" charset="0"/>
              </a:rPr>
              <a:t>2015</a:t>
            </a:r>
          </a:p>
        </p:txBody>
      </p:sp>
      <p:pic>
        <p:nvPicPr>
          <p:cNvPr id="857090" name="Picture 2" descr="Berkas:National emblem of Indonesia Garuda Pancasila.sv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70930" y="2308519"/>
            <a:ext cx="1250288" cy="1094283"/>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57168" y="271673"/>
            <a:ext cx="11254152" cy="6279049"/>
          </a:xfrm>
          <a:prstGeom prst="roundRect">
            <a:avLst>
              <a:gd name="adj" fmla="val 4972"/>
            </a:avLst>
          </a:prstGeom>
          <a:noFill/>
          <a:ln w="222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lIns="51389" tIns="25697" rIns="51389" bIns="25697" anchor="ctr"/>
          <a:lstStyle/>
          <a:p>
            <a:pPr algn="ctr" fontAlgn="base">
              <a:spcBef>
                <a:spcPct val="0"/>
              </a:spcBef>
              <a:spcAft>
                <a:spcPct val="0"/>
              </a:spcAft>
              <a:defRPr/>
            </a:pPr>
            <a:endParaRPr lang="en-US" sz="1100">
              <a:solidFill>
                <a:prstClr val="white"/>
              </a:solidFill>
            </a:endParaRPr>
          </a:p>
        </p:txBody>
      </p:sp>
    </p:spTree>
    <p:extLst>
      <p:ext uri="{BB962C8B-B14F-4D97-AF65-F5344CB8AC3E}">
        <p14:creationId xmlns:p14="http://schemas.microsoft.com/office/powerpoint/2010/main" val="2202676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998" y="1617"/>
          <a:ext cx="1953" cy="1587"/>
        </p:xfrm>
        <a:graphic>
          <a:graphicData uri="http://schemas.openxmlformats.org/presentationml/2006/ole">
            <mc:AlternateContent xmlns:mc="http://schemas.openxmlformats.org/markup-compatibility/2006">
              <mc:Choice xmlns:v="urn:schemas-microsoft-com:vml" Requires="v">
                <p:oleObj spid="_x0000_s5266"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8" y="1617"/>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933505" y="3469922"/>
            <a:ext cx="6125215" cy="579409"/>
          </a:xfrm>
          <a:prstGeom prst="rect">
            <a:avLst/>
          </a:prstGeom>
          <a:noFill/>
        </p:spPr>
        <p:txBody>
          <a:bodyPr wrap="square" lIns="45478" tIns="22742" rIns="45478" bIns="22742" rtlCol="0">
            <a:spAutoFit/>
          </a:bodyPr>
          <a:lstStyle/>
          <a:p>
            <a:pPr algn="ctr" fontAlgn="base">
              <a:spcBef>
                <a:spcPct val="0"/>
              </a:spcBef>
              <a:spcAft>
                <a:spcPct val="0"/>
              </a:spcAft>
            </a:pPr>
            <a:r>
              <a:rPr lang="id-ID" sz="900" b="1" dirty="0" smtClean="0">
                <a:solidFill>
                  <a:srgbClr val="000000"/>
                </a:solidFill>
                <a:cs typeface="Arial" charset="0"/>
              </a:rPr>
              <a:t>Coordinating Ministry for Economic Affairs</a:t>
            </a:r>
          </a:p>
          <a:p>
            <a:pPr algn="ctr" fontAlgn="base">
              <a:spcBef>
                <a:spcPct val="0"/>
              </a:spcBef>
              <a:spcAft>
                <a:spcPct val="0"/>
              </a:spcAft>
            </a:pPr>
            <a:r>
              <a:rPr lang="id-ID" sz="900" b="1" dirty="0" smtClean="0">
                <a:solidFill>
                  <a:srgbClr val="000000"/>
                </a:solidFill>
                <a:cs typeface="Arial" charset="0"/>
              </a:rPr>
              <a:t>The Republic of Indonesia</a:t>
            </a:r>
          </a:p>
          <a:p>
            <a:pPr algn="ctr" fontAlgn="base">
              <a:spcBef>
                <a:spcPct val="0"/>
              </a:spcBef>
              <a:spcAft>
                <a:spcPct val="0"/>
              </a:spcAft>
            </a:pPr>
            <a:r>
              <a:rPr lang="id-ID" sz="800" b="1" dirty="0" smtClean="0">
                <a:solidFill>
                  <a:srgbClr val="0000CC"/>
                </a:solidFill>
                <a:cs typeface="Arial" charset="0"/>
              </a:rPr>
              <a:t>www.ekon.go.id  </a:t>
            </a:r>
          </a:p>
          <a:p>
            <a:pPr algn="ctr" fontAlgn="base">
              <a:spcBef>
                <a:spcPct val="0"/>
              </a:spcBef>
              <a:spcAft>
                <a:spcPct val="0"/>
              </a:spcAft>
            </a:pPr>
            <a:r>
              <a:rPr lang="id-ID" sz="800" b="1" dirty="0" smtClean="0">
                <a:solidFill>
                  <a:srgbClr val="0000CC"/>
                </a:solidFill>
                <a:cs typeface="Arial" charset="0"/>
              </a:rPr>
              <a:t>2015</a:t>
            </a:r>
          </a:p>
        </p:txBody>
      </p:sp>
      <p:pic>
        <p:nvPicPr>
          <p:cNvPr id="857090" name="Picture 2" descr="Berkas:National emblem of Indonesia Garuda Pancasila.sv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70930" y="2308519"/>
            <a:ext cx="1250288" cy="1094283"/>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57168" y="271673"/>
            <a:ext cx="11254152" cy="6279049"/>
          </a:xfrm>
          <a:prstGeom prst="roundRect">
            <a:avLst>
              <a:gd name="adj" fmla="val 4972"/>
            </a:avLst>
          </a:prstGeom>
          <a:noFill/>
          <a:ln w="222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lIns="51389" tIns="25697" rIns="51389" bIns="25697" anchor="ctr"/>
          <a:lstStyle/>
          <a:p>
            <a:pPr algn="ctr" fontAlgn="base">
              <a:spcBef>
                <a:spcPct val="0"/>
              </a:spcBef>
              <a:spcAft>
                <a:spcPct val="0"/>
              </a:spcAft>
              <a:defRPr/>
            </a:pPr>
            <a:endParaRPr lang="en-US" sz="1100">
              <a:solidFill>
                <a:prstClr val="white"/>
              </a:solidFill>
            </a:endParaRPr>
          </a:p>
        </p:txBody>
      </p:sp>
    </p:spTree>
    <p:extLst>
      <p:ext uri="{BB962C8B-B14F-4D97-AF65-F5344CB8AC3E}">
        <p14:creationId xmlns:p14="http://schemas.microsoft.com/office/powerpoint/2010/main" val="969968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lvl1pPr>
              <a:defRPr sz="1700"/>
            </a:lvl1pPr>
            <a:lvl2pPr>
              <a:defRPr sz="1700"/>
            </a:lvl2pPr>
            <a:lvl3pPr>
              <a:defRPr sz="1700"/>
            </a:lvl3pPr>
            <a:lvl4pPr>
              <a:defRPr sz="1700"/>
            </a:lvl4pPr>
            <a:lvl5pPr marL="982638" indent="-217483">
              <a:buSzPct val="70000"/>
              <a:buFont typeface="Arial" panose="020B0604020202020204" pitchFamily="34" charset="0"/>
              <a:buChar cha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dirty="0"/>
          </a:p>
        </p:txBody>
      </p:sp>
      <p:sp>
        <p:nvSpPr>
          <p:cNvPr id="4" name="Date Placeholder 3"/>
          <p:cNvSpPr>
            <a:spLocks noGrp="1"/>
          </p:cNvSpPr>
          <p:nvPr>
            <p:ph type="dt" sz="half" idx="10"/>
          </p:nvPr>
        </p:nvSpPr>
        <p:spPr>
          <a:xfrm>
            <a:off x="8839200" y="6248400"/>
            <a:ext cx="2540000" cy="457200"/>
          </a:xfrm>
          <a:prstGeom prst="rect">
            <a:avLst/>
          </a:prstGeom>
        </p:spPr>
        <p:txBody>
          <a:bodyPr lIns="91438" tIns="45719" rIns="91438" bIns="45719"/>
          <a:lstStyle>
            <a:lvl1pPr>
              <a:defRPr/>
            </a:lvl1pPr>
          </a:lstStyle>
          <a:p>
            <a:endParaRPr lang="id-ID">
              <a:solidFill>
                <a:srgbClr val="000000"/>
              </a:solidFill>
            </a:endParaRPr>
          </a:p>
        </p:txBody>
      </p:sp>
      <p:sp>
        <p:nvSpPr>
          <p:cNvPr id="5" name="Footer Placeholder 4"/>
          <p:cNvSpPr>
            <a:spLocks noGrp="1"/>
          </p:cNvSpPr>
          <p:nvPr>
            <p:ph type="ftr" sz="quarter" idx="11"/>
          </p:nvPr>
        </p:nvSpPr>
        <p:spPr>
          <a:xfrm>
            <a:off x="4368800" y="6248400"/>
            <a:ext cx="3860800" cy="457200"/>
          </a:xfrm>
          <a:prstGeom prst="rect">
            <a:avLst/>
          </a:prstGeom>
        </p:spPr>
        <p:txBody>
          <a:bodyPr lIns="91438" tIns="45719" rIns="91438" bIns="45719"/>
          <a:lstStyle>
            <a:lvl1pPr>
              <a:defRPr/>
            </a:lvl1pPr>
          </a:lstStyle>
          <a:p>
            <a:endParaRPr lang="id-ID">
              <a:solidFill>
                <a:srgbClr val="000000"/>
              </a:solidFill>
            </a:endParaRPr>
          </a:p>
        </p:txBody>
      </p:sp>
      <p:sp>
        <p:nvSpPr>
          <p:cNvPr id="6" name="Slide Number Placeholder 5"/>
          <p:cNvSpPr>
            <a:spLocks noGrp="1"/>
          </p:cNvSpPr>
          <p:nvPr>
            <p:ph type="sldNum" sz="quarter" idx="12"/>
          </p:nvPr>
        </p:nvSpPr>
        <p:spPr>
          <a:xfrm>
            <a:off x="2032000" y="6248400"/>
            <a:ext cx="1727200" cy="457200"/>
          </a:xfrm>
          <a:prstGeom prst="rect">
            <a:avLst/>
          </a:prstGeom>
        </p:spPr>
        <p:txBody>
          <a:bodyPr lIns="91438" tIns="45719" rIns="91438" bIns="45719"/>
          <a:lstStyle>
            <a:lvl1pPr>
              <a:defRPr/>
            </a:lvl1pPr>
          </a:lstStyle>
          <a:p>
            <a:fld id="{5AB17EE9-A231-45BC-AB8A-31DFE21FB42E}" type="slidenum">
              <a:rPr lang="id-ID" smtClean="0">
                <a:solidFill>
                  <a:srgbClr val="000000"/>
                </a:solidFill>
              </a:rPr>
              <a:pPr/>
              <a:t>‹#›</a:t>
            </a:fld>
            <a:endParaRPr lang="id-ID">
              <a:solidFill>
                <a:srgbClr val="000000"/>
              </a:solidFill>
            </a:endParaRPr>
          </a:p>
        </p:txBody>
      </p:sp>
    </p:spTree>
    <p:extLst>
      <p:ext uri="{BB962C8B-B14F-4D97-AF65-F5344CB8AC3E}">
        <p14:creationId xmlns:p14="http://schemas.microsoft.com/office/powerpoint/2010/main" val="3288512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8530B-D843-4B68-A89E-667FFE5D1D6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9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9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3"/>
          <p:cNvSpPr>
            <a:spLocks noGrp="1"/>
          </p:cNvSpPr>
          <p:nvPr>
            <p:ph type="dt" sz="half" idx="10"/>
          </p:nvPr>
        </p:nvSpPr>
        <p:spPr>
          <a:xfrm>
            <a:off x="609600" y="6356378"/>
            <a:ext cx="2844800" cy="365125"/>
          </a:xfrm>
          <a:prstGeom prst="rect">
            <a:avLst/>
          </a:prstGeom>
        </p:spPr>
        <p:txBody>
          <a:bodyPr lIns="91438" tIns="45719" rIns="91438" bIns="45719"/>
          <a:lstStyle>
            <a:lvl1pPr>
              <a:defRPr/>
            </a:lvl1pPr>
          </a:lstStyle>
          <a:p>
            <a:endParaRPr lang="id-ID">
              <a:solidFill>
                <a:srgbClr val="000000"/>
              </a:solidFill>
            </a:endParaRPr>
          </a:p>
        </p:txBody>
      </p:sp>
      <p:sp>
        <p:nvSpPr>
          <p:cNvPr id="6" name="Footer Placeholder 4"/>
          <p:cNvSpPr>
            <a:spLocks noGrp="1"/>
          </p:cNvSpPr>
          <p:nvPr>
            <p:ph type="ftr" sz="quarter" idx="11"/>
          </p:nvPr>
        </p:nvSpPr>
        <p:spPr>
          <a:xfrm>
            <a:off x="4165600" y="6356378"/>
            <a:ext cx="3860800" cy="365125"/>
          </a:xfrm>
          <a:prstGeom prst="rect">
            <a:avLst/>
          </a:prstGeom>
        </p:spPr>
        <p:txBody>
          <a:bodyPr lIns="91438" tIns="45719" rIns="91438" bIns="45719"/>
          <a:lstStyle>
            <a:lvl1pPr>
              <a:defRPr/>
            </a:lvl1pPr>
          </a:lstStyle>
          <a:p>
            <a:endParaRPr lang="id-ID">
              <a:solidFill>
                <a:srgbClr val="000000"/>
              </a:solidFill>
            </a:endParaRPr>
          </a:p>
        </p:txBody>
      </p:sp>
      <p:sp>
        <p:nvSpPr>
          <p:cNvPr id="7" name="Slide Number Placeholder 5"/>
          <p:cNvSpPr>
            <a:spLocks noGrp="1"/>
          </p:cNvSpPr>
          <p:nvPr>
            <p:ph type="sldNum" sz="quarter" idx="12"/>
          </p:nvPr>
        </p:nvSpPr>
        <p:spPr>
          <a:xfrm>
            <a:off x="8737600" y="6356378"/>
            <a:ext cx="2844800" cy="365125"/>
          </a:xfrm>
          <a:prstGeom prst="rect">
            <a:avLst/>
          </a:prstGeom>
        </p:spPr>
        <p:txBody>
          <a:bodyPr lIns="91438" tIns="45719" rIns="91438" bIns="45719"/>
          <a:lstStyle>
            <a:lvl1pPr>
              <a:defRPr/>
            </a:lvl1pPr>
          </a:lstStyle>
          <a:p>
            <a:fld id="{5AB17EE9-A231-45BC-AB8A-31DFE21FB42E}" type="slidenum">
              <a:rPr lang="id-ID" smtClean="0">
                <a:solidFill>
                  <a:srgbClr val="000000"/>
                </a:solidFill>
              </a:rPr>
              <a:pPr/>
              <a:t>‹#›</a:t>
            </a:fld>
            <a:endParaRPr lang="id-ID">
              <a:solidFill>
                <a:srgbClr val="000000"/>
              </a:solidFill>
            </a:endParaRPr>
          </a:p>
        </p:txBody>
      </p:sp>
    </p:spTree>
    <p:extLst>
      <p:ext uri="{BB962C8B-B14F-4D97-AF65-F5344CB8AC3E}">
        <p14:creationId xmlns:p14="http://schemas.microsoft.com/office/powerpoint/2010/main" val="57324920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74"/>
            <a:ext cx="2844800" cy="365125"/>
          </a:xfrm>
          <a:prstGeom prst="rect">
            <a:avLst/>
          </a:prstGeom>
        </p:spPr>
        <p:txBody>
          <a:bodyPr lIns="91438" tIns="45719" rIns="91438" bIns="45719"/>
          <a:lstStyle/>
          <a:p>
            <a:endParaRPr lang="en-US">
              <a:solidFill>
                <a:prstClr val="black">
                  <a:tint val="75000"/>
                </a:prstClr>
              </a:solidFill>
            </a:endParaRPr>
          </a:p>
        </p:txBody>
      </p:sp>
      <p:sp>
        <p:nvSpPr>
          <p:cNvPr id="4" name="Footer Placeholder 3"/>
          <p:cNvSpPr>
            <a:spLocks noGrp="1"/>
          </p:cNvSpPr>
          <p:nvPr>
            <p:ph type="ftr" sz="quarter" idx="11"/>
          </p:nvPr>
        </p:nvSpPr>
        <p:spPr>
          <a:xfrm>
            <a:off x="4165600" y="6356374"/>
            <a:ext cx="3860800" cy="365125"/>
          </a:xfrm>
          <a:prstGeom prst="rect">
            <a:avLst/>
          </a:prstGeom>
        </p:spPr>
        <p:txBody>
          <a:bodyPr lIns="91438" tIns="45719" rIns="91438" bIns="45719"/>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74"/>
            <a:ext cx="2844800" cy="365125"/>
          </a:xfrm>
          <a:prstGeom prst="rect">
            <a:avLst/>
          </a:prstGeom>
        </p:spPr>
        <p:txBody>
          <a:bodyPr lIns="91438" tIns="45719" rIns="91438" bIns="45719"/>
          <a:lstStyle/>
          <a:p>
            <a:fld id="{7CB42EAB-3FA4-4EFC-A3C8-8252F0DDD9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230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989640951"/>
              </p:ext>
            </p:extLst>
          </p:nvPr>
        </p:nvGraphicFramePr>
        <p:xfrm>
          <a:off x="1995" y="1616"/>
          <a:ext cx="1953" cy="1587"/>
        </p:xfrm>
        <a:graphic>
          <a:graphicData uri="http://schemas.openxmlformats.org/presentationml/2006/ole">
            <mc:AlternateContent xmlns:mc="http://schemas.openxmlformats.org/markup-compatibility/2006">
              <mc:Choice xmlns:v="urn:schemas-microsoft-com:vml" Requires="v">
                <p:oleObj spid="_x0000_s7282"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 y="1616"/>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40" name="Rectangle 4"/>
          <p:cNvSpPr>
            <a:spLocks noGrp="1" noChangeArrowheads="1"/>
          </p:cNvSpPr>
          <p:nvPr>
            <p:ph type="subTitle" sz="quarter" idx="1"/>
          </p:nvPr>
        </p:nvSpPr>
        <p:spPr>
          <a:xfrm>
            <a:off x="1582519" y="4754519"/>
            <a:ext cx="8974091" cy="836827"/>
          </a:xfrm>
          <a:ln/>
        </p:spPr>
        <p:txBody>
          <a:bodyPr anchor="ctr" anchorCtr="1"/>
          <a:lstStyle>
            <a:lvl1pPr algn="ctr">
              <a:lnSpc>
                <a:spcPct val="100000"/>
              </a:lnSpc>
              <a:spcBef>
                <a:spcPts val="339"/>
              </a:spcBef>
              <a:spcAft>
                <a:spcPts val="0"/>
              </a:spcAft>
              <a:buClrTx/>
              <a:buNone/>
              <a:defRPr sz="1200" b="1">
                <a:solidFill>
                  <a:schemeClr val="tx1"/>
                </a:solidFill>
                <a:latin typeface="Arial" pitchFamily="34" charset="0"/>
                <a:cs typeface="Arial" pitchFamily="34"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30091307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00740">
                                            <p:txEl>
                                              <p:pRg st="0" end="0"/>
                                            </p:txEl>
                                          </p:spTgt>
                                        </p:tgtEl>
                                        <p:attrNameLst>
                                          <p:attrName>style.visibility</p:attrName>
                                        </p:attrNameLst>
                                      </p:cBhvr>
                                      <p:to>
                                        <p:strVal val="visible"/>
                                      </p:to>
                                    </p:set>
                                    <p:animEffect transition="in" filter="fade">
                                      <p:cBhvr>
                                        <p:cTn id="7" dur="500"/>
                                        <p:tgtEl>
                                          <p:spTgt spid="37007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0740" grpId="0" bui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995" y="1616"/>
          <a:ext cx="1953" cy="1587"/>
        </p:xfrm>
        <a:graphic>
          <a:graphicData uri="http://schemas.openxmlformats.org/presentationml/2006/ole">
            <mc:AlternateContent xmlns:mc="http://schemas.openxmlformats.org/markup-compatibility/2006">
              <mc:Choice xmlns:v="urn:schemas-microsoft-com:vml" Requires="v">
                <p:oleObj spid="_x0000_s8306"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 y="1616"/>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40" name="Rectangle 4"/>
          <p:cNvSpPr>
            <a:spLocks noGrp="1" noChangeArrowheads="1"/>
          </p:cNvSpPr>
          <p:nvPr>
            <p:ph type="subTitle" sz="quarter" idx="1"/>
          </p:nvPr>
        </p:nvSpPr>
        <p:spPr>
          <a:xfrm>
            <a:off x="1582519" y="4754519"/>
            <a:ext cx="8974091" cy="836827"/>
          </a:xfrm>
          <a:ln/>
        </p:spPr>
        <p:txBody>
          <a:bodyPr anchor="ctr" anchorCtr="1"/>
          <a:lstStyle>
            <a:lvl1pPr algn="ctr">
              <a:lnSpc>
                <a:spcPct val="100000"/>
              </a:lnSpc>
              <a:spcBef>
                <a:spcPts val="339"/>
              </a:spcBef>
              <a:spcAft>
                <a:spcPts val="0"/>
              </a:spcAft>
              <a:buClrTx/>
              <a:buNone/>
              <a:defRPr sz="1200" b="1">
                <a:solidFill>
                  <a:schemeClr val="tx1"/>
                </a:solidFill>
                <a:latin typeface="Arial" pitchFamily="34" charset="0"/>
                <a:cs typeface="Arial" pitchFamily="34" charset="0"/>
              </a:defRPr>
            </a:lvl1pPr>
          </a:lstStyle>
          <a:p>
            <a:r>
              <a:rPr lang="en-US" smtClean="0"/>
              <a:t>Click to edit Master subtitle style</a:t>
            </a:r>
            <a:endParaRPr lang="en-US" dirty="0"/>
          </a:p>
        </p:txBody>
      </p:sp>
      <p:sp>
        <p:nvSpPr>
          <p:cNvPr id="3700739" name="Rectangle 3"/>
          <p:cNvSpPr>
            <a:spLocks noGrp="1" noChangeArrowheads="1"/>
          </p:cNvSpPr>
          <p:nvPr>
            <p:ph type="ctrTitle" sz="quarter" hasCustomPrompt="1"/>
          </p:nvPr>
        </p:nvSpPr>
        <p:spPr>
          <a:xfrm>
            <a:off x="463777" y="3665706"/>
            <a:ext cx="11254152" cy="574516"/>
          </a:xfrm>
        </p:spPr>
        <p:txBody>
          <a:bodyPr anchor="ctr">
            <a:spAutoFit/>
          </a:bodyPr>
          <a:lstStyle>
            <a:lvl1pPr algn="ctr">
              <a:defRPr lang="en-US" sz="3700" kern="1200" dirty="0">
                <a:solidFill>
                  <a:srgbClr val="0070C0"/>
                </a:solidFill>
                <a:ea typeface="Adobe Gothic Std B" pitchFamily="34" charset="-128"/>
              </a:defRPr>
            </a:lvl1pPr>
          </a:lstStyle>
          <a:p>
            <a:pPr lvl="0"/>
            <a:r>
              <a:rPr lang="en-US" dirty="0" smtClean="0"/>
              <a:t>Click to edit master title style</a:t>
            </a:r>
            <a:endParaRPr lang="en-US" dirty="0"/>
          </a:p>
        </p:txBody>
      </p:sp>
      <p:sp>
        <p:nvSpPr>
          <p:cNvPr id="7" name="TextBox 6"/>
          <p:cNvSpPr txBox="1"/>
          <p:nvPr/>
        </p:nvSpPr>
        <p:spPr>
          <a:xfrm>
            <a:off x="3413154" y="1326333"/>
            <a:ext cx="5398197" cy="292151"/>
          </a:xfrm>
          <a:prstGeom prst="rect">
            <a:avLst/>
          </a:prstGeom>
          <a:noFill/>
        </p:spPr>
        <p:txBody>
          <a:bodyPr wrap="square" lIns="45478" tIns="22742" rIns="45478" bIns="22742" rtlCol="0">
            <a:spAutoFit/>
          </a:bodyPr>
          <a:lstStyle/>
          <a:p>
            <a:pPr algn="ctr" fontAlgn="base">
              <a:spcBef>
                <a:spcPct val="0"/>
              </a:spcBef>
              <a:spcAft>
                <a:spcPct val="0"/>
              </a:spcAft>
            </a:pPr>
            <a:r>
              <a:rPr lang="id-ID" sz="800" b="1" u="sng" dirty="0" smtClean="0">
                <a:solidFill>
                  <a:srgbClr val="000000"/>
                </a:solidFill>
                <a:cs typeface="Arial" charset="0"/>
              </a:rPr>
              <a:t>Coordinating Ministry for Economic Affairs</a:t>
            </a:r>
          </a:p>
          <a:p>
            <a:pPr algn="ctr" fontAlgn="base">
              <a:spcBef>
                <a:spcPct val="0"/>
              </a:spcBef>
              <a:spcAft>
                <a:spcPct val="0"/>
              </a:spcAft>
            </a:pPr>
            <a:r>
              <a:rPr lang="id-ID" sz="800" b="1" dirty="0" smtClean="0">
                <a:solidFill>
                  <a:srgbClr val="000000"/>
                </a:solidFill>
                <a:cs typeface="Arial" charset="0"/>
              </a:rPr>
              <a:t>The Republic of Indonesia</a:t>
            </a:r>
            <a:endParaRPr lang="id-ID" sz="800" b="1" dirty="0">
              <a:solidFill>
                <a:srgbClr val="000000"/>
              </a:solidFill>
              <a:cs typeface="Arial" charset="0"/>
            </a:endParaRPr>
          </a:p>
        </p:txBody>
      </p:sp>
      <p:sp>
        <p:nvSpPr>
          <p:cNvPr id="8" name="Rounded Rectangle 7"/>
          <p:cNvSpPr/>
          <p:nvPr/>
        </p:nvSpPr>
        <p:spPr>
          <a:xfrm>
            <a:off x="457168" y="271673"/>
            <a:ext cx="11254152" cy="6279049"/>
          </a:xfrm>
          <a:prstGeom prst="roundRect">
            <a:avLst>
              <a:gd name="adj" fmla="val 4972"/>
            </a:avLst>
          </a:prstGeom>
          <a:noFill/>
          <a:ln w="222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lIns="51389" tIns="25697" rIns="51389" bIns="25697" anchor="ctr"/>
          <a:lstStyle/>
          <a:p>
            <a:pPr algn="ctr" fontAlgn="base">
              <a:spcBef>
                <a:spcPct val="0"/>
              </a:spcBef>
              <a:spcAft>
                <a:spcPct val="0"/>
              </a:spcAft>
              <a:defRPr/>
            </a:pPr>
            <a:endParaRPr lang="en-US" sz="1100">
              <a:solidFill>
                <a:prstClr val="white"/>
              </a:solidFill>
            </a:endParaRPr>
          </a:p>
        </p:txBody>
      </p:sp>
      <p:pic>
        <p:nvPicPr>
          <p:cNvPr id="9" name="Picture 2" descr="Berkas:National emblem of Indonesia Garuda Pancasila.sv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70773" y="539652"/>
            <a:ext cx="898827" cy="78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7833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00739">
                                            <p:txEl>
                                              <p:charRg st="4294967295" end="4294967295"/>
                                            </p:txEl>
                                          </p:spTgt>
                                        </p:tgtEl>
                                        <p:attrNameLst>
                                          <p:attrName>style.visibility</p:attrName>
                                        </p:attrNameLst>
                                      </p:cBhvr>
                                      <p:to>
                                        <p:strVal val="visible"/>
                                      </p:to>
                                    </p:set>
                                    <p:animEffect transition="in" filter="fade">
                                      <p:cBhvr>
                                        <p:cTn id="7" dur="500"/>
                                        <p:tgtEl>
                                          <p:spTgt spid="3700739">
                                            <p:txEl>
                                              <p:charRg st="4294967295" end="429496729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00740">
                                            <p:txEl>
                                              <p:pRg st="0" end="0"/>
                                            </p:txEl>
                                          </p:spTgt>
                                        </p:tgtEl>
                                        <p:attrNameLst>
                                          <p:attrName>style.visibility</p:attrName>
                                        </p:attrNameLst>
                                      </p:cBhvr>
                                      <p:to>
                                        <p:strVal val="visible"/>
                                      </p:to>
                                    </p:set>
                                    <p:animEffect transition="in" filter="fade">
                                      <p:cBhvr>
                                        <p:cTn id="10" dur="500"/>
                                        <p:tgtEl>
                                          <p:spTgt spid="37007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0740" grpId="0" build="p"/>
      <p:bldP spid="3700739"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indent="0">
              <a:defRPr>
                <a:solidFill>
                  <a:schemeClr val="tx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2220424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1_Section Page">
    <p:spTree>
      <p:nvGrpSpPr>
        <p:cNvPr id="1" name=""/>
        <p:cNvGrpSpPr/>
        <p:nvPr/>
      </p:nvGrpSpPr>
      <p:grpSpPr>
        <a:xfrm>
          <a:off x="0" y="0"/>
          <a:ext cx="0" cy="0"/>
          <a:chOff x="0" y="0"/>
          <a:chExt cx="0" cy="0"/>
        </a:xfrm>
      </p:grpSpPr>
      <p:sp>
        <p:nvSpPr>
          <p:cNvPr id="10" name="Text Placeholder 2"/>
          <p:cNvSpPr>
            <a:spLocks noGrp="1"/>
          </p:cNvSpPr>
          <p:nvPr>
            <p:ph type="body" idx="1" hasCustomPrompt="1"/>
          </p:nvPr>
        </p:nvSpPr>
        <p:spPr>
          <a:xfrm>
            <a:off x="554187" y="2541453"/>
            <a:ext cx="10972800" cy="661649"/>
          </a:xfrm>
          <a:prstGeom prst="rect">
            <a:avLst/>
          </a:prstGeom>
        </p:spPr>
        <p:txBody>
          <a:bodyPr tIns="0" bIns="0" anchor="ctr" anchorCtr="0"/>
          <a:lstStyle>
            <a:lvl1pPr marL="0" indent="0" algn="ctr">
              <a:buNone/>
              <a:defRPr sz="2800" b="1">
                <a:solidFill>
                  <a:srgbClr val="0070C0"/>
                </a:solidFill>
              </a:defRPr>
            </a:lvl1pPr>
            <a:lvl2pPr marL="269260" indent="0">
              <a:buNone/>
              <a:defRPr sz="1100"/>
            </a:lvl2pPr>
            <a:lvl3pPr marL="538521" indent="0">
              <a:buNone/>
              <a:defRPr sz="900"/>
            </a:lvl3pPr>
            <a:lvl4pPr marL="807781" indent="0">
              <a:buNone/>
              <a:defRPr sz="800"/>
            </a:lvl4pPr>
            <a:lvl5pPr marL="1077041" indent="0">
              <a:buNone/>
              <a:defRPr sz="800"/>
            </a:lvl5pPr>
            <a:lvl6pPr marL="1346302" indent="0">
              <a:buNone/>
              <a:defRPr sz="800"/>
            </a:lvl6pPr>
            <a:lvl7pPr marL="1615562" indent="0">
              <a:buNone/>
              <a:defRPr sz="800"/>
            </a:lvl7pPr>
            <a:lvl8pPr marL="1884824" indent="0">
              <a:buNone/>
              <a:defRPr sz="800"/>
            </a:lvl8pPr>
            <a:lvl9pPr marL="2154082" indent="0">
              <a:buNone/>
              <a:defRPr sz="800"/>
            </a:lvl9pPr>
          </a:lstStyle>
          <a:p>
            <a:pPr lvl="0"/>
            <a:r>
              <a:rPr lang="en-US" dirty="0" smtClean="0"/>
              <a:t>Click to edit master text styles</a:t>
            </a:r>
          </a:p>
        </p:txBody>
      </p:sp>
      <p:cxnSp>
        <p:nvCxnSpPr>
          <p:cNvPr id="4" name="Straight Connector 3"/>
          <p:cNvCxnSpPr/>
          <p:nvPr/>
        </p:nvCxnSpPr>
        <p:spPr>
          <a:xfrm>
            <a:off x="554187" y="3356992"/>
            <a:ext cx="11083636"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697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431" y="1023417"/>
            <a:ext cx="11141612" cy="5120640"/>
          </a:xfrm>
        </p:spPr>
        <p:txBody>
          <a:bodyPr/>
          <a:lstStyle>
            <a:lvl1pPr>
              <a:buNone/>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1"/>
          <p:cNvSpPr>
            <a:spLocks noGrp="1"/>
          </p:cNvSpPr>
          <p:nvPr>
            <p:ph type="title"/>
          </p:nvPr>
        </p:nvSpPr>
        <p:spPr>
          <a:xfrm>
            <a:off x="520431" y="184337"/>
            <a:ext cx="11141612" cy="523875"/>
          </a:xfrm>
        </p:spPr>
        <p:txBody>
          <a:bodyPr/>
          <a:lstStyle>
            <a:lvl1pPr>
              <a:defRPr lang="en-US" sz="2100" b="1" kern="1200" dirty="0">
                <a:solidFill>
                  <a:srgbClr val="1F497D"/>
                </a:solidFill>
                <a:latin typeface="Arial" charset="0"/>
                <a:ea typeface="+mn-ea"/>
                <a:cs typeface="Calibri" pitchFamily="34" charset="0"/>
              </a:defRPr>
            </a:lvl1pPr>
          </a:lstStyle>
          <a:p>
            <a:pPr marR="0" lvl="0" algn="l" defTabSz="854320" rtl="0" fontAlgn="base" latinLnBrk="0">
              <a:lnSpc>
                <a:spcPts val="2123"/>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203718905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995" y="1616"/>
          <a:ext cx="1953" cy="1587"/>
        </p:xfrm>
        <a:graphic>
          <a:graphicData uri="http://schemas.openxmlformats.org/presentationml/2006/ole">
            <mc:AlternateContent xmlns:mc="http://schemas.openxmlformats.org/markup-compatibility/2006">
              <mc:Choice xmlns:v="urn:schemas-microsoft-com:vml" Requires="v">
                <p:oleObj spid="_x0000_s9330"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 y="1616"/>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933503" y="3469921"/>
            <a:ext cx="6125215" cy="579409"/>
          </a:xfrm>
          <a:prstGeom prst="rect">
            <a:avLst/>
          </a:prstGeom>
          <a:noFill/>
        </p:spPr>
        <p:txBody>
          <a:bodyPr wrap="square" lIns="45478" tIns="22742" rIns="45478" bIns="22742" rtlCol="0">
            <a:spAutoFit/>
          </a:bodyPr>
          <a:lstStyle/>
          <a:p>
            <a:pPr algn="ctr" fontAlgn="base">
              <a:spcBef>
                <a:spcPct val="0"/>
              </a:spcBef>
              <a:spcAft>
                <a:spcPct val="0"/>
              </a:spcAft>
            </a:pPr>
            <a:r>
              <a:rPr lang="id-ID" sz="900" b="1" dirty="0" smtClean="0">
                <a:solidFill>
                  <a:srgbClr val="000000"/>
                </a:solidFill>
                <a:cs typeface="Arial" charset="0"/>
              </a:rPr>
              <a:t>Kementerian Koordinator Bidang Perekonomian</a:t>
            </a:r>
          </a:p>
          <a:p>
            <a:pPr algn="ctr" fontAlgn="base">
              <a:spcBef>
                <a:spcPct val="0"/>
              </a:spcBef>
              <a:spcAft>
                <a:spcPct val="0"/>
              </a:spcAft>
            </a:pPr>
            <a:r>
              <a:rPr lang="id-ID" sz="900" b="1" dirty="0" smtClean="0">
                <a:solidFill>
                  <a:srgbClr val="000000"/>
                </a:solidFill>
                <a:cs typeface="Arial" charset="0"/>
              </a:rPr>
              <a:t>Republik Indonesia</a:t>
            </a:r>
          </a:p>
          <a:p>
            <a:pPr algn="ctr" fontAlgn="base">
              <a:spcBef>
                <a:spcPct val="0"/>
              </a:spcBef>
              <a:spcAft>
                <a:spcPct val="0"/>
              </a:spcAft>
            </a:pPr>
            <a:r>
              <a:rPr lang="id-ID" sz="800" b="1" dirty="0" smtClean="0">
                <a:solidFill>
                  <a:srgbClr val="0000CC"/>
                </a:solidFill>
                <a:cs typeface="Arial" charset="0"/>
              </a:rPr>
              <a:t>www.ekon.go.id  </a:t>
            </a:r>
          </a:p>
          <a:p>
            <a:pPr algn="ctr" fontAlgn="base">
              <a:spcBef>
                <a:spcPct val="0"/>
              </a:spcBef>
              <a:spcAft>
                <a:spcPct val="0"/>
              </a:spcAft>
            </a:pPr>
            <a:r>
              <a:rPr lang="id-ID" sz="800" b="1" dirty="0" smtClean="0">
                <a:solidFill>
                  <a:srgbClr val="0000CC"/>
                </a:solidFill>
                <a:cs typeface="Arial" charset="0"/>
              </a:rPr>
              <a:t>2015</a:t>
            </a:r>
          </a:p>
        </p:txBody>
      </p:sp>
      <p:pic>
        <p:nvPicPr>
          <p:cNvPr id="857090" name="Picture 2" descr="Berkas:National emblem of Indonesia Garuda Pancasila.sv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70930" y="2308515"/>
            <a:ext cx="1250288" cy="1094283"/>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57168" y="271673"/>
            <a:ext cx="11254152" cy="6279049"/>
          </a:xfrm>
          <a:prstGeom prst="roundRect">
            <a:avLst>
              <a:gd name="adj" fmla="val 4972"/>
            </a:avLst>
          </a:prstGeom>
          <a:noFill/>
          <a:ln w="222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lIns="51389" tIns="25697" rIns="51389" bIns="25697" anchor="ctr"/>
          <a:lstStyle/>
          <a:p>
            <a:pPr algn="ctr" fontAlgn="base">
              <a:spcBef>
                <a:spcPct val="0"/>
              </a:spcBef>
              <a:spcAft>
                <a:spcPct val="0"/>
              </a:spcAft>
              <a:defRPr/>
            </a:pPr>
            <a:endParaRPr lang="en-US" sz="1100">
              <a:solidFill>
                <a:prstClr val="white"/>
              </a:solidFill>
            </a:endParaRPr>
          </a:p>
        </p:txBody>
      </p:sp>
    </p:spTree>
    <p:extLst>
      <p:ext uri="{BB962C8B-B14F-4D97-AF65-F5344CB8AC3E}">
        <p14:creationId xmlns:p14="http://schemas.microsoft.com/office/powerpoint/2010/main" val="1998717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995" y="1616"/>
          <a:ext cx="1953" cy="1587"/>
        </p:xfrm>
        <a:graphic>
          <a:graphicData uri="http://schemas.openxmlformats.org/presentationml/2006/ole">
            <mc:AlternateContent xmlns:mc="http://schemas.openxmlformats.org/markup-compatibility/2006">
              <mc:Choice xmlns:v="urn:schemas-microsoft-com:vml" Requires="v">
                <p:oleObj spid="_x0000_s10354"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 y="1616"/>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933503" y="3469921"/>
            <a:ext cx="6125215" cy="579409"/>
          </a:xfrm>
          <a:prstGeom prst="rect">
            <a:avLst/>
          </a:prstGeom>
          <a:noFill/>
        </p:spPr>
        <p:txBody>
          <a:bodyPr wrap="square" lIns="45478" tIns="22742" rIns="45478" bIns="22742" rtlCol="0">
            <a:spAutoFit/>
          </a:bodyPr>
          <a:lstStyle/>
          <a:p>
            <a:pPr algn="ctr" fontAlgn="base">
              <a:spcBef>
                <a:spcPct val="0"/>
              </a:spcBef>
              <a:spcAft>
                <a:spcPct val="0"/>
              </a:spcAft>
            </a:pPr>
            <a:r>
              <a:rPr lang="id-ID" sz="900" b="1" dirty="0" smtClean="0">
                <a:solidFill>
                  <a:srgbClr val="000000"/>
                </a:solidFill>
                <a:cs typeface="Arial" charset="0"/>
              </a:rPr>
              <a:t>Coordinating Ministry for Economic Affairs</a:t>
            </a:r>
          </a:p>
          <a:p>
            <a:pPr algn="ctr" fontAlgn="base">
              <a:spcBef>
                <a:spcPct val="0"/>
              </a:spcBef>
              <a:spcAft>
                <a:spcPct val="0"/>
              </a:spcAft>
            </a:pPr>
            <a:r>
              <a:rPr lang="id-ID" sz="900" b="1" dirty="0" smtClean="0">
                <a:solidFill>
                  <a:srgbClr val="000000"/>
                </a:solidFill>
                <a:cs typeface="Arial" charset="0"/>
              </a:rPr>
              <a:t>The Republic of Indonesia</a:t>
            </a:r>
          </a:p>
          <a:p>
            <a:pPr algn="ctr" fontAlgn="base">
              <a:spcBef>
                <a:spcPct val="0"/>
              </a:spcBef>
              <a:spcAft>
                <a:spcPct val="0"/>
              </a:spcAft>
            </a:pPr>
            <a:r>
              <a:rPr lang="id-ID" sz="800" b="1" dirty="0" smtClean="0">
                <a:solidFill>
                  <a:srgbClr val="0000CC"/>
                </a:solidFill>
                <a:cs typeface="Arial" charset="0"/>
              </a:rPr>
              <a:t>www.ekon.go.id  </a:t>
            </a:r>
          </a:p>
          <a:p>
            <a:pPr algn="ctr" fontAlgn="base">
              <a:spcBef>
                <a:spcPct val="0"/>
              </a:spcBef>
              <a:spcAft>
                <a:spcPct val="0"/>
              </a:spcAft>
            </a:pPr>
            <a:r>
              <a:rPr lang="id-ID" sz="800" b="1" dirty="0" smtClean="0">
                <a:solidFill>
                  <a:srgbClr val="0000CC"/>
                </a:solidFill>
                <a:cs typeface="Arial" charset="0"/>
              </a:rPr>
              <a:t>2015</a:t>
            </a:r>
          </a:p>
        </p:txBody>
      </p:sp>
      <p:pic>
        <p:nvPicPr>
          <p:cNvPr id="857090" name="Picture 2" descr="Berkas:National emblem of Indonesia Garuda Pancasila.sv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70930" y="2308515"/>
            <a:ext cx="1250288" cy="1094283"/>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57168" y="271673"/>
            <a:ext cx="11254152" cy="6279049"/>
          </a:xfrm>
          <a:prstGeom prst="roundRect">
            <a:avLst>
              <a:gd name="adj" fmla="val 4972"/>
            </a:avLst>
          </a:prstGeom>
          <a:noFill/>
          <a:ln w="222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lIns="51389" tIns="25697" rIns="51389" bIns="25697" anchor="ctr"/>
          <a:lstStyle/>
          <a:p>
            <a:pPr algn="ctr" fontAlgn="base">
              <a:spcBef>
                <a:spcPct val="0"/>
              </a:spcBef>
              <a:spcAft>
                <a:spcPct val="0"/>
              </a:spcAft>
              <a:defRPr/>
            </a:pPr>
            <a:endParaRPr lang="en-US" sz="1100">
              <a:solidFill>
                <a:prstClr val="white"/>
              </a:solidFill>
            </a:endParaRPr>
          </a:p>
        </p:txBody>
      </p:sp>
    </p:spTree>
    <p:extLst>
      <p:ext uri="{BB962C8B-B14F-4D97-AF65-F5344CB8AC3E}">
        <p14:creationId xmlns:p14="http://schemas.microsoft.com/office/powerpoint/2010/main" val="2884510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lvl1pPr>
              <a:defRPr sz="1700"/>
            </a:lvl1pPr>
            <a:lvl2pPr>
              <a:defRPr sz="1700"/>
            </a:lvl2pPr>
            <a:lvl3pPr>
              <a:defRPr sz="1700"/>
            </a:lvl3pPr>
            <a:lvl4pPr>
              <a:defRPr sz="1700"/>
            </a:lvl4pPr>
            <a:lvl5pPr marL="982638" indent="-217483">
              <a:buSzPct val="70000"/>
              <a:buFont typeface="Arial" panose="020B0604020202020204" pitchFamily="34" charset="0"/>
              <a:buChar cha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dirty="0"/>
          </a:p>
        </p:txBody>
      </p:sp>
      <p:sp>
        <p:nvSpPr>
          <p:cNvPr id="4" name="Date Placeholder 3"/>
          <p:cNvSpPr>
            <a:spLocks noGrp="1"/>
          </p:cNvSpPr>
          <p:nvPr>
            <p:ph type="dt" sz="half" idx="10"/>
          </p:nvPr>
        </p:nvSpPr>
        <p:spPr>
          <a:xfrm>
            <a:off x="8839200" y="6248400"/>
            <a:ext cx="2540000" cy="457200"/>
          </a:xfrm>
          <a:prstGeom prst="rect">
            <a:avLst/>
          </a:prstGeom>
        </p:spPr>
        <p:txBody>
          <a:bodyPr lIns="91438" tIns="45719" rIns="91438" bIns="45719"/>
          <a:lstStyle>
            <a:lvl1pPr>
              <a:defRPr/>
            </a:lvl1pPr>
          </a:lstStyle>
          <a:p>
            <a:endParaRPr lang="id-ID">
              <a:solidFill>
                <a:srgbClr val="000000"/>
              </a:solidFill>
            </a:endParaRPr>
          </a:p>
        </p:txBody>
      </p:sp>
      <p:sp>
        <p:nvSpPr>
          <p:cNvPr id="5" name="Footer Placeholder 4"/>
          <p:cNvSpPr>
            <a:spLocks noGrp="1"/>
          </p:cNvSpPr>
          <p:nvPr>
            <p:ph type="ftr" sz="quarter" idx="11"/>
          </p:nvPr>
        </p:nvSpPr>
        <p:spPr>
          <a:xfrm>
            <a:off x="4368800" y="6248400"/>
            <a:ext cx="3860800" cy="457200"/>
          </a:xfrm>
          <a:prstGeom prst="rect">
            <a:avLst/>
          </a:prstGeom>
        </p:spPr>
        <p:txBody>
          <a:bodyPr lIns="91438" tIns="45719" rIns="91438" bIns="45719"/>
          <a:lstStyle>
            <a:lvl1pPr>
              <a:defRPr/>
            </a:lvl1pPr>
          </a:lstStyle>
          <a:p>
            <a:endParaRPr lang="id-ID">
              <a:solidFill>
                <a:srgbClr val="000000"/>
              </a:solidFill>
            </a:endParaRPr>
          </a:p>
        </p:txBody>
      </p:sp>
      <p:sp>
        <p:nvSpPr>
          <p:cNvPr id="6" name="Slide Number Placeholder 5"/>
          <p:cNvSpPr>
            <a:spLocks noGrp="1"/>
          </p:cNvSpPr>
          <p:nvPr>
            <p:ph type="sldNum" sz="quarter" idx="12"/>
          </p:nvPr>
        </p:nvSpPr>
        <p:spPr>
          <a:xfrm>
            <a:off x="2032000" y="6248400"/>
            <a:ext cx="1727200" cy="457200"/>
          </a:xfrm>
          <a:prstGeom prst="rect">
            <a:avLst/>
          </a:prstGeom>
        </p:spPr>
        <p:txBody>
          <a:bodyPr lIns="91438" tIns="45719" rIns="91438" bIns="45719"/>
          <a:lstStyle>
            <a:lvl1pPr>
              <a:defRPr/>
            </a:lvl1pPr>
          </a:lstStyle>
          <a:p>
            <a:fld id="{5AB17EE9-A231-45BC-AB8A-31DFE21FB42E}" type="slidenum">
              <a:rPr lang="id-ID" smtClean="0">
                <a:solidFill>
                  <a:srgbClr val="000000"/>
                </a:solidFill>
              </a:rPr>
              <a:pPr/>
              <a:t>‹#›</a:t>
            </a:fld>
            <a:endParaRPr lang="id-ID">
              <a:solidFill>
                <a:srgbClr val="000000"/>
              </a:solidFill>
            </a:endParaRPr>
          </a:p>
        </p:txBody>
      </p:sp>
    </p:spTree>
    <p:extLst>
      <p:ext uri="{BB962C8B-B14F-4D97-AF65-F5344CB8AC3E}">
        <p14:creationId xmlns:p14="http://schemas.microsoft.com/office/powerpoint/2010/main" val="2411009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8530B-D843-4B68-A89E-667FFE5D1D6F}"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05071103"/>
              </p:ext>
            </p:extLst>
          </p:nvPr>
        </p:nvGraphicFramePr>
        <p:xfrm>
          <a:off x="1995" y="1616"/>
          <a:ext cx="1953" cy="1587"/>
        </p:xfrm>
        <a:graphic>
          <a:graphicData uri="http://schemas.openxmlformats.org/presentationml/2006/ole">
            <mc:AlternateContent xmlns:mc="http://schemas.openxmlformats.org/markup-compatibility/2006">
              <mc:Choice xmlns:v="urn:schemas-microsoft-com:vml" Requires="v">
                <p:oleObj spid="_x0000_s12402"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 y="1616"/>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40" name="Rectangle 4"/>
          <p:cNvSpPr>
            <a:spLocks noGrp="1" noChangeArrowheads="1"/>
          </p:cNvSpPr>
          <p:nvPr>
            <p:ph type="subTitle" sz="quarter" idx="1"/>
          </p:nvPr>
        </p:nvSpPr>
        <p:spPr>
          <a:xfrm>
            <a:off x="1582519" y="4754519"/>
            <a:ext cx="8974091" cy="836827"/>
          </a:xfrm>
          <a:ln/>
        </p:spPr>
        <p:txBody>
          <a:bodyPr anchor="ctr" anchorCtr="1"/>
          <a:lstStyle>
            <a:lvl1pPr algn="ctr">
              <a:lnSpc>
                <a:spcPct val="100000"/>
              </a:lnSpc>
              <a:spcBef>
                <a:spcPts val="339"/>
              </a:spcBef>
              <a:spcAft>
                <a:spcPts val="0"/>
              </a:spcAft>
              <a:buClrTx/>
              <a:buNone/>
              <a:defRPr sz="1200" b="1">
                <a:solidFill>
                  <a:schemeClr val="tx1"/>
                </a:solidFill>
                <a:latin typeface="Arial" pitchFamily="34" charset="0"/>
                <a:cs typeface="Arial" pitchFamily="34" charset="0"/>
              </a:defRPr>
            </a:lvl1pPr>
          </a:lstStyle>
          <a:p>
            <a:r>
              <a:rPr lang="en-US" smtClean="0"/>
              <a:t>Click to edit Master subtitle style</a:t>
            </a:r>
            <a:endParaRPr lang="en-US" dirty="0"/>
          </a:p>
        </p:txBody>
      </p:sp>
      <p:sp>
        <p:nvSpPr>
          <p:cNvPr id="3700739" name="Rectangle 3"/>
          <p:cNvSpPr>
            <a:spLocks noGrp="1" noChangeArrowheads="1"/>
          </p:cNvSpPr>
          <p:nvPr>
            <p:ph type="ctrTitle" sz="quarter" hasCustomPrompt="1"/>
          </p:nvPr>
        </p:nvSpPr>
        <p:spPr>
          <a:xfrm>
            <a:off x="463777" y="3665706"/>
            <a:ext cx="11254152" cy="574516"/>
          </a:xfrm>
        </p:spPr>
        <p:txBody>
          <a:bodyPr anchor="ctr">
            <a:spAutoFit/>
          </a:bodyPr>
          <a:lstStyle>
            <a:lvl1pPr algn="ctr">
              <a:defRPr lang="en-US" sz="3700" kern="1200" dirty="0">
                <a:solidFill>
                  <a:srgbClr val="0070C0"/>
                </a:solidFill>
                <a:ea typeface="Adobe Gothic Std B" pitchFamily="34" charset="-128"/>
              </a:defRPr>
            </a:lvl1pPr>
          </a:lstStyle>
          <a:p>
            <a:pPr lvl="0"/>
            <a:r>
              <a:rPr lang="en-US" dirty="0" smtClean="0"/>
              <a:t>Click to edit master title style</a:t>
            </a:r>
            <a:endParaRPr lang="en-US" dirty="0"/>
          </a:p>
        </p:txBody>
      </p:sp>
      <p:sp>
        <p:nvSpPr>
          <p:cNvPr id="7" name="TextBox 6"/>
          <p:cNvSpPr txBox="1"/>
          <p:nvPr/>
        </p:nvSpPr>
        <p:spPr>
          <a:xfrm>
            <a:off x="3413154" y="1326333"/>
            <a:ext cx="5398197" cy="292151"/>
          </a:xfrm>
          <a:prstGeom prst="rect">
            <a:avLst/>
          </a:prstGeom>
          <a:noFill/>
        </p:spPr>
        <p:txBody>
          <a:bodyPr wrap="square" lIns="45478" tIns="22742" rIns="45478" bIns="22742" rtlCol="0">
            <a:spAutoFit/>
          </a:bodyPr>
          <a:lstStyle/>
          <a:p>
            <a:pPr algn="ctr" fontAlgn="base">
              <a:spcBef>
                <a:spcPct val="0"/>
              </a:spcBef>
              <a:spcAft>
                <a:spcPct val="0"/>
              </a:spcAft>
            </a:pPr>
            <a:r>
              <a:rPr lang="id-ID" sz="800" b="1" u="sng" dirty="0" smtClean="0">
                <a:solidFill>
                  <a:srgbClr val="000000"/>
                </a:solidFill>
                <a:cs typeface="Arial" charset="0"/>
              </a:rPr>
              <a:t>Kementerian Koordinator Bidang Perekonomian</a:t>
            </a:r>
          </a:p>
          <a:p>
            <a:pPr algn="ctr" fontAlgn="base">
              <a:spcBef>
                <a:spcPct val="0"/>
              </a:spcBef>
              <a:spcAft>
                <a:spcPct val="0"/>
              </a:spcAft>
            </a:pPr>
            <a:r>
              <a:rPr lang="id-ID" sz="800" b="1" dirty="0" smtClean="0">
                <a:solidFill>
                  <a:srgbClr val="000000"/>
                </a:solidFill>
                <a:cs typeface="Arial" charset="0"/>
              </a:rPr>
              <a:t>Republik Indonesia</a:t>
            </a:r>
            <a:endParaRPr lang="id-ID" sz="800" b="1" dirty="0">
              <a:solidFill>
                <a:srgbClr val="000000"/>
              </a:solidFill>
              <a:cs typeface="Arial" charset="0"/>
            </a:endParaRPr>
          </a:p>
        </p:txBody>
      </p:sp>
      <p:sp>
        <p:nvSpPr>
          <p:cNvPr id="8" name="Rounded Rectangle 7"/>
          <p:cNvSpPr/>
          <p:nvPr/>
        </p:nvSpPr>
        <p:spPr>
          <a:xfrm>
            <a:off x="457168" y="271673"/>
            <a:ext cx="11254152" cy="6279049"/>
          </a:xfrm>
          <a:prstGeom prst="roundRect">
            <a:avLst>
              <a:gd name="adj" fmla="val 4972"/>
            </a:avLst>
          </a:prstGeom>
          <a:noFill/>
          <a:ln w="222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lIns="51389" tIns="25697" rIns="51389" bIns="25697" anchor="ctr"/>
          <a:lstStyle/>
          <a:p>
            <a:pPr algn="ctr" fontAlgn="base">
              <a:spcBef>
                <a:spcPct val="0"/>
              </a:spcBef>
              <a:spcAft>
                <a:spcPct val="0"/>
              </a:spcAft>
              <a:defRPr/>
            </a:pPr>
            <a:endParaRPr lang="en-US" sz="1100">
              <a:solidFill>
                <a:prstClr val="white"/>
              </a:solidFill>
            </a:endParaRPr>
          </a:p>
        </p:txBody>
      </p:sp>
      <p:pic>
        <p:nvPicPr>
          <p:cNvPr id="9" name="Picture 2" descr="Berkas:National emblem of Indonesia Garuda Pancasila.sv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70773" y="539652"/>
            <a:ext cx="898827" cy="78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4971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00739">
                                            <p:txEl>
                                              <p:charRg st="4294967295" end="4294967295"/>
                                            </p:txEl>
                                          </p:spTgt>
                                        </p:tgtEl>
                                        <p:attrNameLst>
                                          <p:attrName>style.visibility</p:attrName>
                                        </p:attrNameLst>
                                      </p:cBhvr>
                                      <p:to>
                                        <p:strVal val="visible"/>
                                      </p:to>
                                    </p:set>
                                    <p:animEffect transition="in" filter="fade">
                                      <p:cBhvr>
                                        <p:cTn id="7" dur="500"/>
                                        <p:tgtEl>
                                          <p:spTgt spid="3700739">
                                            <p:txEl>
                                              <p:charRg st="4294967295" end="429496729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00740">
                                            <p:txEl>
                                              <p:pRg st="0" end="0"/>
                                            </p:txEl>
                                          </p:spTgt>
                                        </p:tgtEl>
                                        <p:attrNameLst>
                                          <p:attrName>style.visibility</p:attrName>
                                        </p:attrNameLst>
                                      </p:cBhvr>
                                      <p:to>
                                        <p:strVal val="visible"/>
                                      </p:to>
                                    </p:set>
                                    <p:animEffect transition="in" filter="fade">
                                      <p:cBhvr>
                                        <p:cTn id="10" dur="500"/>
                                        <p:tgtEl>
                                          <p:spTgt spid="37007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0740" grpId="0" build="p"/>
      <p:bldP spid="3700739"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995" y="1616"/>
          <a:ext cx="1953" cy="1587"/>
        </p:xfrm>
        <a:graphic>
          <a:graphicData uri="http://schemas.openxmlformats.org/presentationml/2006/ole">
            <mc:AlternateContent xmlns:mc="http://schemas.openxmlformats.org/markup-compatibility/2006">
              <mc:Choice xmlns:v="urn:schemas-microsoft-com:vml" Requires="v">
                <p:oleObj spid="_x0000_s13426"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 y="1616"/>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40" name="Rectangle 4"/>
          <p:cNvSpPr>
            <a:spLocks noGrp="1" noChangeArrowheads="1"/>
          </p:cNvSpPr>
          <p:nvPr>
            <p:ph type="subTitle" sz="quarter" idx="1"/>
          </p:nvPr>
        </p:nvSpPr>
        <p:spPr>
          <a:xfrm>
            <a:off x="1582519" y="4754519"/>
            <a:ext cx="8974091" cy="836827"/>
          </a:xfrm>
          <a:ln/>
        </p:spPr>
        <p:txBody>
          <a:bodyPr anchor="ctr" anchorCtr="1"/>
          <a:lstStyle>
            <a:lvl1pPr algn="ctr">
              <a:lnSpc>
                <a:spcPct val="100000"/>
              </a:lnSpc>
              <a:spcBef>
                <a:spcPts val="339"/>
              </a:spcBef>
              <a:spcAft>
                <a:spcPts val="0"/>
              </a:spcAft>
              <a:buClrTx/>
              <a:buNone/>
              <a:defRPr sz="1200" b="1">
                <a:solidFill>
                  <a:schemeClr val="tx1"/>
                </a:solidFill>
                <a:latin typeface="Arial" pitchFamily="34" charset="0"/>
                <a:cs typeface="Arial" pitchFamily="34" charset="0"/>
              </a:defRPr>
            </a:lvl1pPr>
          </a:lstStyle>
          <a:p>
            <a:r>
              <a:rPr lang="en-US" smtClean="0"/>
              <a:t>Click to edit Master subtitle style</a:t>
            </a:r>
            <a:endParaRPr lang="en-US" dirty="0"/>
          </a:p>
        </p:txBody>
      </p:sp>
      <p:sp>
        <p:nvSpPr>
          <p:cNvPr id="3700739" name="Rectangle 3"/>
          <p:cNvSpPr>
            <a:spLocks noGrp="1" noChangeArrowheads="1"/>
          </p:cNvSpPr>
          <p:nvPr>
            <p:ph type="ctrTitle" sz="quarter" hasCustomPrompt="1"/>
          </p:nvPr>
        </p:nvSpPr>
        <p:spPr>
          <a:xfrm>
            <a:off x="463777" y="3665706"/>
            <a:ext cx="11254152" cy="574516"/>
          </a:xfrm>
        </p:spPr>
        <p:txBody>
          <a:bodyPr anchor="ctr">
            <a:spAutoFit/>
          </a:bodyPr>
          <a:lstStyle>
            <a:lvl1pPr algn="ctr">
              <a:defRPr lang="en-US" sz="3700" kern="1200" dirty="0">
                <a:solidFill>
                  <a:srgbClr val="0070C0"/>
                </a:solidFill>
                <a:ea typeface="Adobe Gothic Std B" pitchFamily="34" charset="-128"/>
              </a:defRPr>
            </a:lvl1pPr>
          </a:lstStyle>
          <a:p>
            <a:pPr lvl="0"/>
            <a:r>
              <a:rPr lang="en-US" dirty="0" smtClean="0"/>
              <a:t>Click to edit master title style</a:t>
            </a:r>
            <a:endParaRPr lang="en-US" dirty="0"/>
          </a:p>
        </p:txBody>
      </p:sp>
      <p:sp>
        <p:nvSpPr>
          <p:cNvPr id="7" name="TextBox 6"/>
          <p:cNvSpPr txBox="1"/>
          <p:nvPr/>
        </p:nvSpPr>
        <p:spPr>
          <a:xfrm>
            <a:off x="3413154" y="1326333"/>
            <a:ext cx="5398197" cy="292151"/>
          </a:xfrm>
          <a:prstGeom prst="rect">
            <a:avLst/>
          </a:prstGeom>
          <a:noFill/>
        </p:spPr>
        <p:txBody>
          <a:bodyPr wrap="square" lIns="45478" tIns="22742" rIns="45478" bIns="22742" rtlCol="0">
            <a:spAutoFit/>
          </a:bodyPr>
          <a:lstStyle/>
          <a:p>
            <a:pPr algn="ctr" fontAlgn="base">
              <a:spcBef>
                <a:spcPct val="0"/>
              </a:spcBef>
              <a:spcAft>
                <a:spcPct val="0"/>
              </a:spcAft>
            </a:pPr>
            <a:r>
              <a:rPr lang="id-ID" sz="800" b="1" u="sng" dirty="0" smtClean="0">
                <a:solidFill>
                  <a:srgbClr val="000000"/>
                </a:solidFill>
                <a:cs typeface="Arial" charset="0"/>
              </a:rPr>
              <a:t>Coordinating Ministry for Economic Affairs</a:t>
            </a:r>
          </a:p>
          <a:p>
            <a:pPr algn="ctr" fontAlgn="base">
              <a:spcBef>
                <a:spcPct val="0"/>
              </a:spcBef>
              <a:spcAft>
                <a:spcPct val="0"/>
              </a:spcAft>
            </a:pPr>
            <a:r>
              <a:rPr lang="id-ID" sz="800" b="1" dirty="0" smtClean="0">
                <a:solidFill>
                  <a:srgbClr val="000000"/>
                </a:solidFill>
                <a:cs typeface="Arial" charset="0"/>
              </a:rPr>
              <a:t>The Republic of Indonesia</a:t>
            </a:r>
            <a:endParaRPr lang="id-ID" sz="800" b="1" dirty="0">
              <a:solidFill>
                <a:srgbClr val="000000"/>
              </a:solidFill>
              <a:cs typeface="Arial" charset="0"/>
            </a:endParaRPr>
          </a:p>
        </p:txBody>
      </p:sp>
      <p:sp>
        <p:nvSpPr>
          <p:cNvPr id="8" name="Rounded Rectangle 7"/>
          <p:cNvSpPr/>
          <p:nvPr/>
        </p:nvSpPr>
        <p:spPr>
          <a:xfrm>
            <a:off x="457168" y="271673"/>
            <a:ext cx="11254152" cy="6279049"/>
          </a:xfrm>
          <a:prstGeom prst="roundRect">
            <a:avLst>
              <a:gd name="adj" fmla="val 4972"/>
            </a:avLst>
          </a:prstGeom>
          <a:noFill/>
          <a:ln w="222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lIns="51389" tIns="25697" rIns="51389" bIns="25697" anchor="ctr"/>
          <a:lstStyle/>
          <a:p>
            <a:pPr algn="ctr" fontAlgn="base">
              <a:spcBef>
                <a:spcPct val="0"/>
              </a:spcBef>
              <a:spcAft>
                <a:spcPct val="0"/>
              </a:spcAft>
              <a:defRPr/>
            </a:pPr>
            <a:endParaRPr lang="en-US" sz="1100">
              <a:solidFill>
                <a:prstClr val="white"/>
              </a:solidFill>
            </a:endParaRPr>
          </a:p>
        </p:txBody>
      </p:sp>
      <p:pic>
        <p:nvPicPr>
          <p:cNvPr id="9" name="Picture 2" descr="Berkas:National emblem of Indonesia Garuda Pancasila.sv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70773" y="539652"/>
            <a:ext cx="898827" cy="78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580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00739">
                                            <p:txEl>
                                              <p:charRg st="4294967295" end="4294967295"/>
                                            </p:txEl>
                                          </p:spTgt>
                                        </p:tgtEl>
                                        <p:attrNameLst>
                                          <p:attrName>style.visibility</p:attrName>
                                        </p:attrNameLst>
                                      </p:cBhvr>
                                      <p:to>
                                        <p:strVal val="visible"/>
                                      </p:to>
                                    </p:set>
                                    <p:animEffect transition="in" filter="fade">
                                      <p:cBhvr>
                                        <p:cTn id="7" dur="500"/>
                                        <p:tgtEl>
                                          <p:spTgt spid="3700739">
                                            <p:txEl>
                                              <p:charRg st="4294967295" end="429496729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00740">
                                            <p:txEl>
                                              <p:pRg st="0" end="0"/>
                                            </p:txEl>
                                          </p:spTgt>
                                        </p:tgtEl>
                                        <p:attrNameLst>
                                          <p:attrName>style.visibility</p:attrName>
                                        </p:attrNameLst>
                                      </p:cBhvr>
                                      <p:to>
                                        <p:strVal val="visible"/>
                                      </p:to>
                                    </p:set>
                                    <p:animEffect transition="in" filter="fade">
                                      <p:cBhvr>
                                        <p:cTn id="10" dur="500"/>
                                        <p:tgtEl>
                                          <p:spTgt spid="37007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0740" grpId="0" build="p"/>
      <p:bldP spid="3700739"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indent="0">
              <a:defRPr>
                <a:solidFill>
                  <a:schemeClr val="tx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6204093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1_Section Page">
    <p:spTree>
      <p:nvGrpSpPr>
        <p:cNvPr id="1" name=""/>
        <p:cNvGrpSpPr/>
        <p:nvPr/>
      </p:nvGrpSpPr>
      <p:grpSpPr>
        <a:xfrm>
          <a:off x="0" y="0"/>
          <a:ext cx="0" cy="0"/>
          <a:chOff x="0" y="0"/>
          <a:chExt cx="0" cy="0"/>
        </a:xfrm>
      </p:grpSpPr>
      <p:sp>
        <p:nvSpPr>
          <p:cNvPr id="10" name="Text Placeholder 2"/>
          <p:cNvSpPr>
            <a:spLocks noGrp="1"/>
          </p:cNvSpPr>
          <p:nvPr>
            <p:ph type="body" idx="1" hasCustomPrompt="1"/>
          </p:nvPr>
        </p:nvSpPr>
        <p:spPr>
          <a:xfrm>
            <a:off x="554187" y="2541453"/>
            <a:ext cx="10972800" cy="661649"/>
          </a:xfrm>
          <a:prstGeom prst="rect">
            <a:avLst/>
          </a:prstGeom>
        </p:spPr>
        <p:txBody>
          <a:bodyPr tIns="0" bIns="0" anchor="ctr" anchorCtr="0"/>
          <a:lstStyle>
            <a:lvl1pPr marL="0" indent="0" algn="ctr">
              <a:buNone/>
              <a:defRPr sz="2800" b="1">
                <a:solidFill>
                  <a:srgbClr val="0070C0"/>
                </a:solidFill>
              </a:defRPr>
            </a:lvl1pPr>
            <a:lvl2pPr marL="269260" indent="0">
              <a:buNone/>
              <a:defRPr sz="1100"/>
            </a:lvl2pPr>
            <a:lvl3pPr marL="538521" indent="0">
              <a:buNone/>
              <a:defRPr sz="900"/>
            </a:lvl3pPr>
            <a:lvl4pPr marL="807781" indent="0">
              <a:buNone/>
              <a:defRPr sz="800"/>
            </a:lvl4pPr>
            <a:lvl5pPr marL="1077041" indent="0">
              <a:buNone/>
              <a:defRPr sz="800"/>
            </a:lvl5pPr>
            <a:lvl6pPr marL="1346302" indent="0">
              <a:buNone/>
              <a:defRPr sz="800"/>
            </a:lvl6pPr>
            <a:lvl7pPr marL="1615562" indent="0">
              <a:buNone/>
              <a:defRPr sz="800"/>
            </a:lvl7pPr>
            <a:lvl8pPr marL="1884824" indent="0">
              <a:buNone/>
              <a:defRPr sz="800"/>
            </a:lvl8pPr>
            <a:lvl9pPr marL="2154082" indent="0">
              <a:buNone/>
              <a:defRPr sz="800"/>
            </a:lvl9pPr>
          </a:lstStyle>
          <a:p>
            <a:pPr lvl="0"/>
            <a:r>
              <a:rPr lang="en-US" dirty="0" smtClean="0"/>
              <a:t>Click to edit master text styles</a:t>
            </a:r>
          </a:p>
        </p:txBody>
      </p:sp>
      <p:cxnSp>
        <p:nvCxnSpPr>
          <p:cNvPr id="4" name="Straight Connector 3"/>
          <p:cNvCxnSpPr/>
          <p:nvPr/>
        </p:nvCxnSpPr>
        <p:spPr>
          <a:xfrm>
            <a:off x="554187" y="3356992"/>
            <a:ext cx="11083636"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448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431" y="1023417"/>
            <a:ext cx="11141612" cy="5120640"/>
          </a:xfrm>
        </p:spPr>
        <p:txBody>
          <a:bodyPr/>
          <a:lstStyle>
            <a:lvl1pPr>
              <a:buNone/>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1"/>
          <p:cNvSpPr>
            <a:spLocks noGrp="1"/>
          </p:cNvSpPr>
          <p:nvPr>
            <p:ph type="title"/>
          </p:nvPr>
        </p:nvSpPr>
        <p:spPr>
          <a:xfrm>
            <a:off x="520431" y="184337"/>
            <a:ext cx="11141612" cy="523875"/>
          </a:xfrm>
        </p:spPr>
        <p:txBody>
          <a:bodyPr/>
          <a:lstStyle>
            <a:lvl1pPr>
              <a:defRPr lang="en-US" sz="2100" b="1" kern="1200" dirty="0">
                <a:solidFill>
                  <a:srgbClr val="1F497D"/>
                </a:solidFill>
                <a:latin typeface="Arial" charset="0"/>
                <a:ea typeface="+mn-ea"/>
                <a:cs typeface="Calibri" pitchFamily="34" charset="0"/>
              </a:defRPr>
            </a:lvl1pPr>
          </a:lstStyle>
          <a:p>
            <a:pPr marR="0" lvl="0" algn="l" defTabSz="854320" rtl="0" fontAlgn="base" latinLnBrk="0">
              <a:lnSpc>
                <a:spcPts val="2123"/>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288325788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995" y="1616"/>
          <a:ext cx="1953" cy="1587"/>
        </p:xfrm>
        <a:graphic>
          <a:graphicData uri="http://schemas.openxmlformats.org/presentationml/2006/ole">
            <mc:AlternateContent xmlns:mc="http://schemas.openxmlformats.org/markup-compatibility/2006">
              <mc:Choice xmlns:v="urn:schemas-microsoft-com:vml" Requires="v">
                <p:oleObj spid="_x0000_s14450"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 y="1616"/>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933503" y="3469921"/>
            <a:ext cx="6125215" cy="579409"/>
          </a:xfrm>
          <a:prstGeom prst="rect">
            <a:avLst/>
          </a:prstGeom>
          <a:noFill/>
        </p:spPr>
        <p:txBody>
          <a:bodyPr wrap="square" lIns="45478" tIns="22742" rIns="45478" bIns="22742" rtlCol="0">
            <a:spAutoFit/>
          </a:bodyPr>
          <a:lstStyle/>
          <a:p>
            <a:pPr algn="ctr" fontAlgn="base">
              <a:spcBef>
                <a:spcPct val="0"/>
              </a:spcBef>
              <a:spcAft>
                <a:spcPct val="0"/>
              </a:spcAft>
            </a:pPr>
            <a:r>
              <a:rPr lang="id-ID" sz="900" b="1" dirty="0" smtClean="0">
                <a:solidFill>
                  <a:srgbClr val="000000"/>
                </a:solidFill>
                <a:cs typeface="Arial" charset="0"/>
              </a:rPr>
              <a:t>Kementerian Koordinator Bidang Perekonomian</a:t>
            </a:r>
          </a:p>
          <a:p>
            <a:pPr algn="ctr" fontAlgn="base">
              <a:spcBef>
                <a:spcPct val="0"/>
              </a:spcBef>
              <a:spcAft>
                <a:spcPct val="0"/>
              </a:spcAft>
            </a:pPr>
            <a:r>
              <a:rPr lang="id-ID" sz="900" b="1" dirty="0" smtClean="0">
                <a:solidFill>
                  <a:srgbClr val="000000"/>
                </a:solidFill>
                <a:cs typeface="Arial" charset="0"/>
              </a:rPr>
              <a:t>Republik Indonesia</a:t>
            </a:r>
          </a:p>
          <a:p>
            <a:pPr algn="ctr" fontAlgn="base">
              <a:spcBef>
                <a:spcPct val="0"/>
              </a:spcBef>
              <a:spcAft>
                <a:spcPct val="0"/>
              </a:spcAft>
            </a:pPr>
            <a:r>
              <a:rPr lang="id-ID" sz="800" b="1" dirty="0" smtClean="0">
                <a:solidFill>
                  <a:srgbClr val="0000CC"/>
                </a:solidFill>
                <a:cs typeface="Arial" charset="0"/>
              </a:rPr>
              <a:t>www.ekon.go.id  </a:t>
            </a:r>
          </a:p>
          <a:p>
            <a:pPr algn="ctr" fontAlgn="base">
              <a:spcBef>
                <a:spcPct val="0"/>
              </a:spcBef>
              <a:spcAft>
                <a:spcPct val="0"/>
              </a:spcAft>
            </a:pPr>
            <a:r>
              <a:rPr lang="id-ID" sz="800" b="1" dirty="0" smtClean="0">
                <a:solidFill>
                  <a:srgbClr val="0000CC"/>
                </a:solidFill>
                <a:cs typeface="Arial" charset="0"/>
              </a:rPr>
              <a:t>2015</a:t>
            </a:r>
          </a:p>
        </p:txBody>
      </p:sp>
      <p:pic>
        <p:nvPicPr>
          <p:cNvPr id="857090" name="Picture 2" descr="Berkas:National emblem of Indonesia Garuda Pancasila.sv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70930" y="2308515"/>
            <a:ext cx="1250288" cy="1094283"/>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57168" y="271673"/>
            <a:ext cx="11254152" cy="6279049"/>
          </a:xfrm>
          <a:prstGeom prst="roundRect">
            <a:avLst>
              <a:gd name="adj" fmla="val 4972"/>
            </a:avLst>
          </a:prstGeom>
          <a:noFill/>
          <a:ln w="222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lIns="51389" tIns="25697" rIns="51389" bIns="25697" anchor="ctr"/>
          <a:lstStyle/>
          <a:p>
            <a:pPr algn="ctr" fontAlgn="base">
              <a:spcBef>
                <a:spcPct val="0"/>
              </a:spcBef>
              <a:spcAft>
                <a:spcPct val="0"/>
              </a:spcAft>
              <a:defRPr/>
            </a:pPr>
            <a:endParaRPr lang="en-US" sz="1100">
              <a:solidFill>
                <a:prstClr val="white"/>
              </a:solidFill>
            </a:endParaRPr>
          </a:p>
        </p:txBody>
      </p:sp>
    </p:spTree>
    <p:extLst>
      <p:ext uri="{BB962C8B-B14F-4D97-AF65-F5344CB8AC3E}">
        <p14:creationId xmlns:p14="http://schemas.microsoft.com/office/powerpoint/2010/main" val="311100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995" y="1616"/>
          <a:ext cx="1953" cy="1587"/>
        </p:xfrm>
        <a:graphic>
          <a:graphicData uri="http://schemas.openxmlformats.org/presentationml/2006/ole">
            <mc:AlternateContent xmlns:mc="http://schemas.openxmlformats.org/markup-compatibility/2006">
              <mc:Choice xmlns:v="urn:schemas-microsoft-com:vml" Requires="v">
                <p:oleObj spid="_x0000_s15474"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 y="1616"/>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933503" y="3469921"/>
            <a:ext cx="6125215" cy="579409"/>
          </a:xfrm>
          <a:prstGeom prst="rect">
            <a:avLst/>
          </a:prstGeom>
          <a:noFill/>
        </p:spPr>
        <p:txBody>
          <a:bodyPr wrap="square" lIns="45478" tIns="22742" rIns="45478" bIns="22742" rtlCol="0">
            <a:spAutoFit/>
          </a:bodyPr>
          <a:lstStyle/>
          <a:p>
            <a:pPr algn="ctr" fontAlgn="base">
              <a:spcBef>
                <a:spcPct val="0"/>
              </a:spcBef>
              <a:spcAft>
                <a:spcPct val="0"/>
              </a:spcAft>
            </a:pPr>
            <a:r>
              <a:rPr lang="id-ID" sz="900" b="1" dirty="0" smtClean="0">
                <a:solidFill>
                  <a:srgbClr val="000000"/>
                </a:solidFill>
                <a:cs typeface="Arial" charset="0"/>
              </a:rPr>
              <a:t>Coordinating Ministry for Economic Affairs</a:t>
            </a:r>
          </a:p>
          <a:p>
            <a:pPr algn="ctr" fontAlgn="base">
              <a:spcBef>
                <a:spcPct val="0"/>
              </a:spcBef>
              <a:spcAft>
                <a:spcPct val="0"/>
              </a:spcAft>
            </a:pPr>
            <a:r>
              <a:rPr lang="id-ID" sz="900" b="1" dirty="0" smtClean="0">
                <a:solidFill>
                  <a:srgbClr val="000000"/>
                </a:solidFill>
                <a:cs typeface="Arial" charset="0"/>
              </a:rPr>
              <a:t>The Republic of Indonesia</a:t>
            </a:r>
          </a:p>
          <a:p>
            <a:pPr algn="ctr" fontAlgn="base">
              <a:spcBef>
                <a:spcPct val="0"/>
              </a:spcBef>
              <a:spcAft>
                <a:spcPct val="0"/>
              </a:spcAft>
            </a:pPr>
            <a:r>
              <a:rPr lang="id-ID" sz="800" b="1" dirty="0" smtClean="0">
                <a:solidFill>
                  <a:srgbClr val="0000CC"/>
                </a:solidFill>
                <a:cs typeface="Arial" charset="0"/>
              </a:rPr>
              <a:t>www.ekon.go.id  </a:t>
            </a:r>
          </a:p>
          <a:p>
            <a:pPr algn="ctr" fontAlgn="base">
              <a:spcBef>
                <a:spcPct val="0"/>
              </a:spcBef>
              <a:spcAft>
                <a:spcPct val="0"/>
              </a:spcAft>
            </a:pPr>
            <a:r>
              <a:rPr lang="id-ID" sz="800" b="1" dirty="0" smtClean="0">
                <a:solidFill>
                  <a:srgbClr val="0000CC"/>
                </a:solidFill>
                <a:cs typeface="Arial" charset="0"/>
              </a:rPr>
              <a:t>2015</a:t>
            </a:r>
          </a:p>
        </p:txBody>
      </p:sp>
      <p:pic>
        <p:nvPicPr>
          <p:cNvPr id="857090" name="Picture 2" descr="Berkas:National emblem of Indonesia Garuda Pancasila.sv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70930" y="2308515"/>
            <a:ext cx="1250288" cy="1094283"/>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57168" y="271673"/>
            <a:ext cx="11254152" cy="6279049"/>
          </a:xfrm>
          <a:prstGeom prst="roundRect">
            <a:avLst>
              <a:gd name="adj" fmla="val 4972"/>
            </a:avLst>
          </a:prstGeom>
          <a:noFill/>
          <a:ln w="222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lIns="51389" tIns="25697" rIns="51389" bIns="25697" anchor="ctr"/>
          <a:lstStyle/>
          <a:p>
            <a:pPr algn="ctr" fontAlgn="base">
              <a:spcBef>
                <a:spcPct val="0"/>
              </a:spcBef>
              <a:spcAft>
                <a:spcPct val="0"/>
              </a:spcAft>
              <a:defRPr/>
            </a:pPr>
            <a:endParaRPr lang="en-US" sz="1100">
              <a:solidFill>
                <a:prstClr val="white"/>
              </a:solidFill>
            </a:endParaRPr>
          </a:p>
        </p:txBody>
      </p:sp>
    </p:spTree>
    <p:extLst>
      <p:ext uri="{BB962C8B-B14F-4D97-AF65-F5344CB8AC3E}">
        <p14:creationId xmlns:p14="http://schemas.microsoft.com/office/powerpoint/2010/main" val="2893928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lvl1pPr>
              <a:defRPr sz="1700"/>
            </a:lvl1pPr>
            <a:lvl2pPr>
              <a:defRPr sz="1700"/>
            </a:lvl2pPr>
            <a:lvl3pPr>
              <a:defRPr sz="1700"/>
            </a:lvl3pPr>
            <a:lvl4pPr>
              <a:defRPr sz="1700"/>
            </a:lvl4pPr>
            <a:lvl5pPr marL="982638" indent="-217483">
              <a:buSzPct val="70000"/>
              <a:buFont typeface="Arial" panose="020B0604020202020204" pitchFamily="34" charset="0"/>
              <a:buChar cha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dirty="0"/>
          </a:p>
        </p:txBody>
      </p:sp>
      <p:sp>
        <p:nvSpPr>
          <p:cNvPr id="4" name="Date Placeholder 3"/>
          <p:cNvSpPr>
            <a:spLocks noGrp="1"/>
          </p:cNvSpPr>
          <p:nvPr>
            <p:ph type="dt" sz="half" idx="10"/>
          </p:nvPr>
        </p:nvSpPr>
        <p:spPr>
          <a:xfrm>
            <a:off x="8839200" y="6248400"/>
            <a:ext cx="2540000" cy="457200"/>
          </a:xfrm>
          <a:prstGeom prst="rect">
            <a:avLst/>
          </a:prstGeom>
        </p:spPr>
        <p:txBody>
          <a:bodyPr lIns="91438" tIns="45719" rIns="91438" bIns="45719"/>
          <a:lstStyle>
            <a:lvl1pPr>
              <a:defRPr/>
            </a:lvl1pPr>
          </a:lstStyle>
          <a:p>
            <a:endParaRPr lang="id-ID">
              <a:solidFill>
                <a:srgbClr val="000000"/>
              </a:solidFill>
            </a:endParaRPr>
          </a:p>
        </p:txBody>
      </p:sp>
      <p:sp>
        <p:nvSpPr>
          <p:cNvPr id="5" name="Footer Placeholder 4"/>
          <p:cNvSpPr>
            <a:spLocks noGrp="1"/>
          </p:cNvSpPr>
          <p:nvPr>
            <p:ph type="ftr" sz="quarter" idx="11"/>
          </p:nvPr>
        </p:nvSpPr>
        <p:spPr>
          <a:xfrm>
            <a:off x="4368800" y="6248400"/>
            <a:ext cx="3860800" cy="457200"/>
          </a:xfrm>
          <a:prstGeom prst="rect">
            <a:avLst/>
          </a:prstGeom>
        </p:spPr>
        <p:txBody>
          <a:bodyPr lIns="91438" tIns="45719" rIns="91438" bIns="45719"/>
          <a:lstStyle>
            <a:lvl1pPr>
              <a:defRPr/>
            </a:lvl1pPr>
          </a:lstStyle>
          <a:p>
            <a:endParaRPr lang="id-ID">
              <a:solidFill>
                <a:srgbClr val="000000"/>
              </a:solidFill>
            </a:endParaRPr>
          </a:p>
        </p:txBody>
      </p:sp>
      <p:sp>
        <p:nvSpPr>
          <p:cNvPr id="6" name="Slide Number Placeholder 5"/>
          <p:cNvSpPr>
            <a:spLocks noGrp="1"/>
          </p:cNvSpPr>
          <p:nvPr>
            <p:ph type="sldNum" sz="quarter" idx="12"/>
          </p:nvPr>
        </p:nvSpPr>
        <p:spPr>
          <a:xfrm>
            <a:off x="2032000" y="6248400"/>
            <a:ext cx="1727200" cy="457200"/>
          </a:xfrm>
          <a:prstGeom prst="rect">
            <a:avLst/>
          </a:prstGeom>
        </p:spPr>
        <p:txBody>
          <a:bodyPr lIns="91438" tIns="45719" rIns="91438" bIns="45719"/>
          <a:lstStyle>
            <a:lvl1pPr>
              <a:defRPr/>
            </a:lvl1pPr>
          </a:lstStyle>
          <a:p>
            <a:fld id="{5AB17EE9-A231-45BC-AB8A-31DFE21FB42E}" type="slidenum">
              <a:rPr lang="id-ID" smtClean="0">
                <a:solidFill>
                  <a:srgbClr val="000000"/>
                </a:solidFill>
              </a:rPr>
              <a:pPr/>
              <a:t>‹#›</a:t>
            </a:fld>
            <a:endParaRPr lang="id-ID">
              <a:solidFill>
                <a:srgbClr val="000000"/>
              </a:solidFill>
            </a:endParaRPr>
          </a:p>
        </p:txBody>
      </p:sp>
    </p:spTree>
    <p:extLst>
      <p:ext uri="{BB962C8B-B14F-4D97-AF65-F5344CB8AC3E}">
        <p14:creationId xmlns:p14="http://schemas.microsoft.com/office/powerpoint/2010/main" val="5670420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735254285"/>
              </p:ext>
            </p:extLst>
          </p:nvPr>
        </p:nvGraphicFramePr>
        <p:xfrm>
          <a:off x="1995" y="1616"/>
          <a:ext cx="1953" cy="1587"/>
        </p:xfrm>
        <a:graphic>
          <a:graphicData uri="http://schemas.openxmlformats.org/presentationml/2006/ole">
            <mc:AlternateContent xmlns:mc="http://schemas.openxmlformats.org/markup-compatibility/2006">
              <mc:Choice xmlns:v="urn:schemas-microsoft-com:vml" Requires="v">
                <p:oleObj spid="_x0000_s18541"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 y="1616"/>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7618300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995" y="1616"/>
          <a:ext cx="1953" cy="1587"/>
        </p:xfrm>
        <a:graphic>
          <a:graphicData uri="http://schemas.openxmlformats.org/presentationml/2006/ole">
            <mc:AlternateContent xmlns:mc="http://schemas.openxmlformats.org/markup-compatibility/2006">
              <mc:Choice xmlns:v="urn:schemas-microsoft-com:vml" Requires="v">
                <p:oleObj spid="_x0000_s19565"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 y="1616"/>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6266904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8530B-D843-4B68-A89E-667FFE5D1D6F}"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indent="0">
              <a:defRPr>
                <a:solidFill>
                  <a:schemeClr val="tx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9912584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1_Section Page">
    <p:spTree>
      <p:nvGrpSpPr>
        <p:cNvPr id="1" name=""/>
        <p:cNvGrpSpPr/>
        <p:nvPr/>
      </p:nvGrpSpPr>
      <p:grpSpPr>
        <a:xfrm>
          <a:off x="0" y="0"/>
          <a:ext cx="0" cy="0"/>
          <a:chOff x="0" y="0"/>
          <a:chExt cx="0" cy="0"/>
        </a:xfrm>
      </p:grpSpPr>
      <p:sp>
        <p:nvSpPr>
          <p:cNvPr id="10" name="Text Placeholder 2"/>
          <p:cNvSpPr>
            <a:spLocks noGrp="1"/>
          </p:cNvSpPr>
          <p:nvPr>
            <p:ph type="body" idx="1" hasCustomPrompt="1"/>
          </p:nvPr>
        </p:nvSpPr>
        <p:spPr>
          <a:xfrm>
            <a:off x="554187" y="2541453"/>
            <a:ext cx="10972800" cy="661649"/>
          </a:xfrm>
          <a:prstGeom prst="rect">
            <a:avLst/>
          </a:prstGeom>
        </p:spPr>
        <p:txBody>
          <a:bodyPr tIns="0" bIns="0" anchor="ctr" anchorCtr="0"/>
          <a:lstStyle>
            <a:lvl1pPr marL="0" indent="0" algn="ctr">
              <a:buNone/>
              <a:defRPr sz="2800" b="1">
                <a:solidFill>
                  <a:srgbClr val="0070C0"/>
                </a:solidFill>
              </a:defRPr>
            </a:lvl1pPr>
            <a:lvl2pPr marL="269260" indent="0">
              <a:buNone/>
              <a:defRPr sz="1100"/>
            </a:lvl2pPr>
            <a:lvl3pPr marL="538521" indent="0">
              <a:buNone/>
              <a:defRPr sz="900"/>
            </a:lvl3pPr>
            <a:lvl4pPr marL="807781" indent="0">
              <a:buNone/>
              <a:defRPr sz="800"/>
            </a:lvl4pPr>
            <a:lvl5pPr marL="1077041" indent="0">
              <a:buNone/>
              <a:defRPr sz="800"/>
            </a:lvl5pPr>
            <a:lvl6pPr marL="1346302" indent="0">
              <a:buNone/>
              <a:defRPr sz="800"/>
            </a:lvl6pPr>
            <a:lvl7pPr marL="1615562" indent="0">
              <a:buNone/>
              <a:defRPr sz="800"/>
            </a:lvl7pPr>
            <a:lvl8pPr marL="1884824" indent="0">
              <a:buNone/>
              <a:defRPr sz="800"/>
            </a:lvl8pPr>
            <a:lvl9pPr marL="2154082" indent="0">
              <a:buNone/>
              <a:defRPr sz="800"/>
            </a:lvl9pPr>
          </a:lstStyle>
          <a:p>
            <a:pPr lvl="0"/>
            <a:r>
              <a:rPr lang="en-US" dirty="0" smtClean="0"/>
              <a:t>Click to edit master text styles</a:t>
            </a:r>
          </a:p>
        </p:txBody>
      </p:sp>
      <p:cxnSp>
        <p:nvCxnSpPr>
          <p:cNvPr id="4" name="Straight Connector 3"/>
          <p:cNvCxnSpPr/>
          <p:nvPr/>
        </p:nvCxnSpPr>
        <p:spPr>
          <a:xfrm>
            <a:off x="554187" y="3356992"/>
            <a:ext cx="11083636"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427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431" y="1023417"/>
            <a:ext cx="11141612" cy="5120640"/>
          </a:xfrm>
        </p:spPr>
        <p:txBody>
          <a:bodyPr/>
          <a:lstStyle>
            <a:lvl1pPr>
              <a:buNone/>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1"/>
          <p:cNvSpPr>
            <a:spLocks noGrp="1"/>
          </p:cNvSpPr>
          <p:nvPr>
            <p:ph type="title"/>
          </p:nvPr>
        </p:nvSpPr>
        <p:spPr>
          <a:xfrm>
            <a:off x="520431" y="184337"/>
            <a:ext cx="11141612" cy="523875"/>
          </a:xfrm>
        </p:spPr>
        <p:txBody>
          <a:bodyPr/>
          <a:lstStyle>
            <a:lvl1pPr>
              <a:defRPr lang="en-US" sz="2100" b="1" kern="1200" dirty="0">
                <a:solidFill>
                  <a:srgbClr val="1F497D"/>
                </a:solidFill>
                <a:latin typeface="Arial" charset="0"/>
                <a:ea typeface="+mn-ea"/>
                <a:cs typeface="Calibri" pitchFamily="34" charset="0"/>
              </a:defRPr>
            </a:lvl1pPr>
          </a:lstStyle>
          <a:p>
            <a:pPr marR="0" lvl="0" algn="l" defTabSz="854320" rtl="0" fontAlgn="base" latinLnBrk="0">
              <a:lnSpc>
                <a:spcPts val="2123"/>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77000549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995" y="1616"/>
          <a:ext cx="1953" cy="1587"/>
        </p:xfrm>
        <a:graphic>
          <a:graphicData uri="http://schemas.openxmlformats.org/presentationml/2006/ole">
            <mc:AlternateContent xmlns:mc="http://schemas.openxmlformats.org/markup-compatibility/2006">
              <mc:Choice xmlns:v="urn:schemas-microsoft-com:vml" Requires="v">
                <p:oleObj spid="_x0000_s20589"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 y="1616"/>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933503" y="3469921"/>
            <a:ext cx="6125215" cy="579409"/>
          </a:xfrm>
          <a:prstGeom prst="rect">
            <a:avLst/>
          </a:prstGeom>
          <a:noFill/>
        </p:spPr>
        <p:txBody>
          <a:bodyPr wrap="square" lIns="45478" tIns="22742" rIns="45478" bIns="22742" rtlCol="0">
            <a:spAutoFit/>
          </a:bodyPr>
          <a:lstStyle/>
          <a:p>
            <a:pPr algn="ctr" fontAlgn="base">
              <a:spcBef>
                <a:spcPct val="0"/>
              </a:spcBef>
              <a:spcAft>
                <a:spcPct val="0"/>
              </a:spcAft>
            </a:pPr>
            <a:r>
              <a:rPr lang="id-ID" sz="900" b="1" dirty="0">
                <a:solidFill>
                  <a:srgbClr val="000000"/>
                </a:solidFill>
                <a:cs typeface="Arial" charset="0"/>
              </a:rPr>
              <a:t>Kementerian Koordinator Bidang Perekonomian</a:t>
            </a:r>
          </a:p>
          <a:p>
            <a:pPr algn="ctr" fontAlgn="base">
              <a:spcBef>
                <a:spcPct val="0"/>
              </a:spcBef>
              <a:spcAft>
                <a:spcPct val="0"/>
              </a:spcAft>
            </a:pPr>
            <a:r>
              <a:rPr lang="id-ID" sz="900" b="1" dirty="0">
                <a:solidFill>
                  <a:srgbClr val="000000"/>
                </a:solidFill>
                <a:cs typeface="Arial" charset="0"/>
              </a:rPr>
              <a:t>Republik Indonesia</a:t>
            </a:r>
          </a:p>
          <a:p>
            <a:pPr algn="ctr" fontAlgn="base">
              <a:spcBef>
                <a:spcPct val="0"/>
              </a:spcBef>
              <a:spcAft>
                <a:spcPct val="0"/>
              </a:spcAft>
            </a:pPr>
            <a:r>
              <a:rPr lang="id-ID" sz="800" b="1" dirty="0">
                <a:solidFill>
                  <a:srgbClr val="0000CC"/>
                </a:solidFill>
                <a:cs typeface="Arial" charset="0"/>
              </a:rPr>
              <a:t>www.ekon.go.id  </a:t>
            </a:r>
          </a:p>
          <a:p>
            <a:pPr algn="ctr" fontAlgn="base">
              <a:spcBef>
                <a:spcPct val="0"/>
              </a:spcBef>
              <a:spcAft>
                <a:spcPct val="0"/>
              </a:spcAft>
            </a:pPr>
            <a:r>
              <a:rPr lang="id-ID" sz="800" b="1" dirty="0">
                <a:solidFill>
                  <a:srgbClr val="0000CC"/>
                </a:solidFill>
                <a:cs typeface="Arial" charset="0"/>
              </a:rPr>
              <a:t>2015</a:t>
            </a:r>
          </a:p>
        </p:txBody>
      </p:sp>
      <p:pic>
        <p:nvPicPr>
          <p:cNvPr id="857090" name="Picture 2" descr="Berkas:National emblem of Indonesia Garuda Pancasila.sv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70930" y="2308515"/>
            <a:ext cx="1250288" cy="1094283"/>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57168" y="271673"/>
            <a:ext cx="11254152" cy="6279049"/>
          </a:xfrm>
          <a:prstGeom prst="roundRect">
            <a:avLst>
              <a:gd name="adj" fmla="val 4972"/>
            </a:avLst>
          </a:prstGeom>
          <a:noFill/>
          <a:ln w="222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lIns="51389" tIns="25697" rIns="51389" bIns="25697" anchor="ctr"/>
          <a:lstStyle/>
          <a:p>
            <a:pPr algn="ctr" fontAlgn="base">
              <a:spcBef>
                <a:spcPct val="0"/>
              </a:spcBef>
              <a:spcAft>
                <a:spcPct val="0"/>
              </a:spcAft>
              <a:defRPr/>
            </a:pPr>
            <a:endParaRPr lang="en-US" sz="1100">
              <a:solidFill>
                <a:prstClr val="white"/>
              </a:solidFill>
            </a:endParaRPr>
          </a:p>
        </p:txBody>
      </p:sp>
    </p:spTree>
    <p:extLst>
      <p:ext uri="{BB962C8B-B14F-4D97-AF65-F5344CB8AC3E}">
        <p14:creationId xmlns:p14="http://schemas.microsoft.com/office/powerpoint/2010/main" val="797013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995" y="1616"/>
          <a:ext cx="1953" cy="1587"/>
        </p:xfrm>
        <a:graphic>
          <a:graphicData uri="http://schemas.openxmlformats.org/presentationml/2006/ole">
            <mc:AlternateContent xmlns:mc="http://schemas.openxmlformats.org/markup-compatibility/2006">
              <mc:Choice xmlns:v="urn:schemas-microsoft-com:vml" Requires="v">
                <p:oleObj spid="_x0000_s21613"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 y="1616"/>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933503" y="3469921"/>
            <a:ext cx="6125215" cy="579409"/>
          </a:xfrm>
          <a:prstGeom prst="rect">
            <a:avLst/>
          </a:prstGeom>
          <a:noFill/>
        </p:spPr>
        <p:txBody>
          <a:bodyPr wrap="square" lIns="45478" tIns="22742" rIns="45478" bIns="22742" rtlCol="0">
            <a:spAutoFit/>
          </a:bodyPr>
          <a:lstStyle/>
          <a:p>
            <a:pPr algn="ctr" fontAlgn="base">
              <a:spcBef>
                <a:spcPct val="0"/>
              </a:spcBef>
              <a:spcAft>
                <a:spcPct val="0"/>
              </a:spcAft>
            </a:pPr>
            <a:r>
              <a:rPr lang="id-ID" sz="900" b="1" dirty="0">
                <a:solidFill>
                  <a:srgbClr val="000000"/>
                </a:solidFill>
                <a:cs typeface="Arial" charset="0"/>
              </a:rPr>
              <a:t>Coordinating Ministry for Economic Affairs</a:t>
            </a:r>
          </a:p>
          <a:p>
            <a:pPr algn="ctr" fontAlgn="base">
              <a:spcBef>
                <a:spcPct val="0"/>
              </a:spcBef>
              <a:spcAft>
                <a:spcPct val="0"/>
              </a:spcAft>
            </a:pPr>
            <a:r>
              <a:rPr lang="id-ID" sz="900" b="1" dirty="0">
                <a:solidFill>
                  <a:srgbClr val="000000"/>
                </a:solidFill>
                <a:cs typeface="Arial" charset="0"/>
              </a:rPr>
              <a:t>The Republic of Indonesia</a:t>
            </a:r>
          </a:p>
          <a:p>
            <a:pPr algn="ctr" fontAlgn="base">
              <a:spcBef>
                <a:spcPct val="0"/>
              </a:spcBef>
              <a:spcAft>
                <a:spcPct val="0"/>
              </a:spcAft>
            </a:pPr>
            <a:r>
              <a:rPr lang="id-ID" sz="800" b="1" dirty="0">
                <a:solidFill>
                  <a:srgbClr val="0000CC"/>
                </a:solidFill>
                <a:cs typeface="Arial" charset="0"/>
              </a:rPr>
              <a:t>www.ekon.go.id  </a:t>
            </a:r>
          </a:p>
          <a:p>
            <a:pPr algn="ctr" fontAlgn="base">
              <a:spcBef>
                <a:spcPct val="0"/>
              </a:spcBef>
              <a:spcAft>
                <a:spcPct val="0"/>
              </a:spcAft>
            </a:pPr>
            <a:r>
              <a:rPr lang="id-ID" sz="800" b="1" dirty="0">
                <a:solidFill>
                  <a:srgbClr val="0000CC"/>
                </a:solidFill>
                <a:cs typeface="Arial" charset="0"/>
              </a:rPr>
              <a:t>2015</a:t>
            </a:r>
          </a:p>
        </p:txBody>
      </p:sp>
      <p:pic>
        <p:nvPicPr>
          <p:cNvPr id="857090" name="Picture 2" descr="Berkas:National emblem of Indonesia Garuda Pancasila.sv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70930" y="2308515"/>
            <a:ext cx="1250288" cy="1094283"/>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57168" y="271673"/>
            <a:ext cx="11254152" cy="6279049"/>
          </a:xfrm>
          <a:prstGeom prst="roundRect">
            <a:avLst>
              <a:gd name="adj" fmla="val 4972"/>
            </a:avLst>
          </a:prstGeom>
          <a:noFill/>
          <a:ln w="222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lIns="51389" tIns="25697" rIns="51389" bIns="25697" anchor="ctr"/>
          <a:lstStyle/>
          <a:p>
            <a:pPr algn="ctr" fontAlgn="base">
              <a:spcBef>
                <a:spcPct val="0"/>
              </a:spcBef>
              <a:spcAft>
                <a:spcPct val="0"/>
              </a:spcAft>
              <a:defRPr/>
            </a:pPr>
            <a:endParaRPr lang="en-US" sz="1100">
              <a:solidFill>
                <a:prstClr val="white"/>
              </a:solidFill>
            </a:endParaRPr>
          </a:p>
        </p:txBody>
      </p:sp>
    </p:spTree>
    <p:extLst>
      <p:ext uri="{BB962C8B-B14F-4D97-AF65-F5344CB8AC3E}">
        <p14:creationId xmlns:p14="http://schemas.microsoft.com/office/powerpoint/2010/main" val="2366036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lvl1pPr>
              <a:defRPr sz="1700"/>
            </a:lvl1pPr>
            <a:lvl2pPr>
              <a:defRPr sz="1700"/>
            </a:lvl2pPr>
            <a:lvl3pPr>
              <a:defRPr sz="1700"/>
            </a:lvl3pPr>
            <a:lvl4pPr>
              <a:defRPr sz="1700"/>
            </a:lvl4pPr>
            <a:lvl5pPr marL="982638" indent="-217483">
              <a:buSzPct val="70000"/>
              <a:buFont typeface="Arial" panose="020B0604020202020204" pitchFamily="34" charset="0"/>
              <a:buChar cha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dirty="0"/>
          </a:p>
        </p:txBody>
      </p:sp>
      <p:sp>
        <p:nvSpPr>
          <p:cNvPr id="4" name="Date Placeholder 3"/>
          <p:cNvSpPr>
            <a:spLocks noGrp="1"/>
          </p:cNvSpPr>
          <p:nvPr>
            <p:ph type="dt" sz="half" idx="10"/>
          </p:nvPr>
        </p:nvSpPr>
        <p:spPr>
          <a:xfrm>
            <a:off x="8839200" y="6248400"/>
            <a:ext cx="2540000" cy="457200"/>
          </a:xfrm>
          <a:prstGeom prst="rect">
            <a:avLst/>
          </a:prstGeom>
        </p:spPr>
        <p:txBody>
          <a:bodyPr lIns="91438" tIns="45719" rIns="91438" bIns="45719"/>
          <a:lstStyle>
            <a:lvl1pPr>
              <a:defRPr/>
            </a:lvl1pPr>
          </a:lstStyle>
          <a:p>
            <a:endParaRPr lang="id-ID">
              <a:solidFill>
                <a:srgbClr val="000000"/>
              </a:solidFill>
            </a:endParaRPr>
          </a:p>
        </p:txBody>
      </p:sp>
      <p:sp>
        <p:nvSpPr>
          <p:cNvPr id="5" name="Footer Placeholder 4"/>
          <p:cNvSpPr>
            <a:spLocks noGrp="1"/>
          </p:cNvSpPr>
          <p:nvPr>
            <p:ph type="ftr" sz="quarter" idx="11"/>
          </p:nvPr>
        </p:nvSpPr>
        <p:spPr>
          <a:xfrm>
            <a:off x="4368800" y="6248400"/>
            <a:ext cx="3860800" cy="457200"/>
          </a:xfrm>
          <a:prstGeom prst="rect">
            <a:avLst/>
          </a:prstGeom>
        </p:spPr>
        <p:txBody>
          <a:bodyPr lIns="91438" tIns="45719" rIns="91438" bIns="45719"/>
          <a:lstStyle>
            <a:lvl1pPr>
              <a:defRPr/>
            </a:lvl1pPr>
          </a:lstStyle>
          <a:p>
            <a:endParaRPr lang="id-ID">
              <a:solidFill>
                <a:srgbClr val="000000"/>
              </a:solidFill>
            </a:endParaRPr>
          </a:p>
        </p:txBody>
      </p:sp>
      <p:sp>
        <p:nvSpPr>
          <p:cNvPr id="6" name="Slide Number Placeholder 5"/>
          <p:cNvSpPr>
            <a:spLocks noGrp="1"/>
          </p:cNvSpPr>
          <p:nvPr>
            <p:ph type="sldNum" sz="quarter" idx="12"/>
          </p:nvPr>
        </p:nvSpPr>
        <p:spPr>
          <a:xfrm>
            <a:off x="2032000" y="6248400"/>
            <a:ext cx="1727200" cy="457200"/>
          </a:xfrm>
          <a:prstGeom prst="rect">
            <a:avLst/>
          </a:prstGeom>
        </p:spPr>
        <p:txBody>
          <a:bodyPr lIns="91438" tIns="45719" rIns="91438" bIns="45719"/>
          <a:lstStyle>
            <a:lvl1pPr>
              <a:defRPr/>
            </a:lvl1pPr>
          </a:lstStyle>
          <a:p>
            <a:fld id="{5AB17EE9-A231-45BC-AB8A-31DFE21FB42E}" type="slidenum">
              <a:rPr lang="id-ID" smtClean="0">
                <a:solidFill>
                  <a:srgbClr val="000000"/>
                </a:solidFill>
              </a:rPr>
              <a:pPr/>
              <a:t>‹#›</a:t>
            </a:fld>
            <a:endParaRPr lang="id-ID">
              <a:solidFill>
                <a:srgbClr val="000000"/>
              </a:solidFill>
            </a:endParaRPr>
          </a:p>
        </p:txBody>
      </p:sp>
    </p:spTree>
    <p:extLst>
      <p:ext uri="{BB962C8B-B14F-4D97-AF65-F5344CB8AC3E}">
        <p14:creationId xmlns:p14="http://schemas.microsoft.com/office/powerpoint/2010/main" val="18474221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9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9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3"/>
          <p:cNvSpPr>
            <a:spLocks noGrp="1"/>
          </p:cNvSpPr>
          <p:nvPr>
            <p:ph type="dt" sz="half" idx="10"/>
          </p:nvPr>
        </p:nvSpPr>
        <p:spPr>
          <a:xfrm>
            <a:off x="609600" y="6356374"/>
            <a:ext cx="2844800" cy="365125"/>
          </a:xfrm>
          <a:prstGeom prst="rect">
            <a:avLst/>
          </a:prstGeom>
        </p:spPr>
        <p:txBody>
          <a:bodyPr lIns="91438" tIns="45719" rIns="91438" bIns="45719"/>
          <a:lstStyle>
            <a:lvl1pPr>
              <a:defRPr/>
            </a:lvl1pPr>
          </a:lstStyle>
          <a:p>
            <a:endParaRPr lang="id-ID">
              <a:solidFill>
                <a:srgbClr val="000000"/>
              </a:solidFill>
            </a:endParaRPr>
          </a:p>
        </p:txBody>
      </p:sp>
      <p:sp>
        <p:nvSpPr>
          <p:cNvPr id="6" name="Footer Placeholder 4"/>
          <p:cNvSpPr>
            <a:spLocks noGrp="1"/>
          </p:cNvSpPr>
          <p:nvPr>
            <p:ph type="ftr" sz="quarter" idx="11"/>
          </p:nvPr>
        </p:nvSpPr>
        <p:spPr>
          <a:xfrm>
            <a:off x="4165600" y="6356374"/>
            <a:ext cx="3860800" cy="365125"/>
          </a:xfrm>
          <a:prstGeom prst="rect">
            <a:avLst/>
          </a:prstGeom>
        </p:spPr>
        <p:txBody>
          <a:bodyPr lIns="91438" tIns="45719" rIns="91438" bIns="45719"/>
          <a:lstStyle>
            <a:lvl1pPr>
              <a:defRPr/>
            </a:lvl1pPr>
          </a:lstStyle>
          <a:p>
            <a:endParaRPr lang="id-ID">
              <a:solidFill>
                <a:srgbClr val="000000"/>
              </a:solidFill>
            </a:endParaRPr>
          </a:p>
        </p:txBody>
      </p:sp>
      <p:sp>
        <p:nvSpPr>
          <p:cNvPr id="7" name="Slide Number Placeholder 5"/>
          <p:cNvSpPr>
            <a:spLocks noGrp="1"/>
          </p:cNvSpPr>
          <p:nvPr>
            <p:ph type="sldNum" sz="quarter" idx="12"/>
          </p:nvPr>
        </p:nvSpPr>
        <p:spPr>
          <a:xfrm>
            <a:off x="8737600" y="6356374"/>
            <a:ext cx="2844800" cy="365125"/>
          </a:xfrm>
          <a:prstGeom prst="rect">
            <a:avLst/>
          </a:prstGeom>
        </p:spPr>
        <p:txBody>
          <a:bodyPr lIns="91438" tIns="45719" rIns="91438" bIns="45719"/>
          <a:lstStyle>
            <a:lvl1pPr>
              <a:defRPr/>
            </a:lvl1pPr>
          </a:lstStyle>
          <a:p>
            <a:fld id="{5AB17EE9-A231-45BC-AB8A-31DFE21FB42E}" type="slidenum">
              <a:rPr lang="id-ID" smtClean="0">
                <a:solidFill>
                  <a:srgbClr val="000000"/>
                </a:solidFill>
              </a:rPr>
              <a:pPr/>
              <a:t>‹#›</a:t>
            </a:fld>
            <a:endParaRPr lang="id-ID">
              <a:solidFill>
                <a:srgbClr val="000000"/>
              </a:solidFill>
            </a:endParaRPr>
          </a:p>
        </p:txBody>
      </p:sp>
    </p:spTree>
    <p:extLst>
      <p:ext uri="{BB962C8B-B14F-4D97-AF65-F5344CB8AC3E}">
        <p14:creationId xmlns:p14="http://schemas.microsoft.com/office/powerpoint/2010/main" val="265694633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665864978"/>
              </p:ext>
            </p:extLst>
          </p:nvPr>
        </p:nvGraphicFramePr>
        <p:xfrm>
          <a:off x="1994" y="1615"/>
          <a:ext cx="1953" cy="1587"/>
        </p:xfrm>
        <a:graphic>
          <a:graphicData uri="http://schemas.openxmlformats.org/presentationml/2006/ole">
            <mc:AlternateContent xmlns:mc="http://schemas.openxmlformats.org/markup-compatibility/2006">
              <mc:Choice xmlns:v="urn:schemas-microsoft-com:vml" Requires="v">
                <p:oleObj spid="_x0000_s23660"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4" y="1615"/>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40" name="Rectangle 4"/>
          <p:cNvSpPr>
            <a:spLocks noGrp="1" noChangeArrowheads="1"/>
          </p:cNvSpPr>
          <p:nvPr>
            <p:ph type="subTitle" sz="quarter" idx="1"/>
          </p:nvPr>
        </p:nvSpPr>
        <p:spPr>
          <a:xfrm>
            <a:off x="1582519" y="4754518"/>
            <a:ext cx="8974091" cy="836827"/>
          </a:xfrm>
          <a:ln/>
        </p:spPr>
        <p:txBody>
          <a:bodyPr anchor="ctr" anchorCtr="1"/>
          <a:lstStyle>
            <a:lvl1pPr algn="ctr">
              <a:lnSpc>
                <a:spcPct val="100000"/>
              </a:lnSpc>
              <a:spcBef>
                <a:spcPts val="338"/>
              </a:spcBef>
              <a:spcAft>
                <a:spcPts val="0"/>
              </a:spcAft>
              <a:buClrTx/>
              <a:buNone/>
              <a:defRPr sz="1238" b="1">
                <a:solidFill>
                  <a:schemeClr val="tx1"/>
                </a:solidFill>
                <a:latin typeface="Arial" pitchFamily="34" charset="0"/>
                <a:cs typeface="Arial" pitchFamily="34" charset="0"/>
              </a:defRPr>
            </a:lvl1pPr>
          </a:lstStyle>
          <a:p>
            <a:r>
              <a:rPr lang="en-US" smtClean="0"/>
              <a:t>Click to edit Master subtitle style</a:t>
            </a:r>
            <a:endParaRPr lang="en-US" dirty="0"/>
          </a:p>
        </p:txBody>
      </p:sp>
      <p:sp>
        <p:nvSpPr>
          <p:cNvPr id="3700739" name="Rectangle 3"/>
          <p:cNvSpPr>
            <a:spLocks noGrp="1" noChangeArrowheads="1"/>
          </p:cNvSpPr>
          <p:nvPr>
            <p:ph type="ctrTitle" sz="quarter" hasCustomPrompt="1"/>
          </p:nvPr>
        </p:nvSpPr>
        <p:spPr>
          <a:xfrm>
            <a:off x="463777" y="3668879"/>
            <a:ext cx="11254152" cy="568169"/>
          </a:xfrm>
        </p:spPr>
        <p:txBody>
          <a:bodyPr anchor="ctr">
            <a:spAutoFit/>
          </a:bodyPr>
          <a:lstStyle>
            <a:lvl1pPr algn="ctr">
              <a:defRPr lang="en-US" sz="3692" kern="1200" dirty="0">
                <a:solidFill>
                  <a:srgbClr val="0070C0"/>
                </a:solidFill>
                <a:ea typeface="Adobe Gothic Std B" pitchFamily="34" charset="-128"/>
              </a:defRPr>
            </a:lvl1pPr>
          </a:lstStyle>
          <a:p>
            <a:pPr lvl="0"/>
            <a:r>
              <a:rPr lang="en-US" dirty="0" smtClean="0"/>
              <a:t>Click to edit master title style</a:t>
            </a:r>
            <a:endParaRPr lang="en-US" dirty="0"/>
          </a:p>
        </p:txBody>
      </p:sp>
      <p:sp>
        <p:nvSpPr>
          <p:cNvPr id="7" name="TextBox 6"/>
          <p:cNvSpPr txBox="1"/>
          <p:nvPr/>
        </p:nvSpPr>
        <p:spPr>
          <a:xfrm>
            <a:off x="3413154" y="1326328"/>
            <a:ext cx="5398197" cy="288174"/>
          </a:xfrm>
          <a:prstGeom prst="rect">
            <a:avLst/>
          </a:prstGeom>
          <a:noFill/>
        </p:spPr>
        <p:txBody>
          <a:bodyPr wrap="square" lIns="45479" tIns="22742" rIns="45479" bIns="22742" rtlCol="0">
            <a:spAutoFit/>
          </a:bodyPr>
          <a:lstStyle/>
          <a:p>
            <a:pPr algn="ctr" defTabSz="914400" fontAlgn="base">
              <a:spcBef>
                <a:spcPct val="0"/>
              </a:spcBef>
              <a:spcAft>
                <a:spcPct val="0"/>
              </a:spcAft>
            </a:pPr>
            <a:r>
              <a:rPr lang="id-ID" sz="787" b="1" u="sng" dirty="0" smtClean="0">
                <a:solidFill>
                  <a:srgbClr val="000000"/>
                </a:solidFill>
                <a:cs typeface="Arial" charset="0"/>
              </a:rPr>
              <a:t>Kementerian Koordinator Bidang Perekonomian</a:t>
            </a:r>
          </a:p>
          <a:p>
            <a:pPr algn="ctr" defTabSz="914400" fontAlgn="base">
              <a:spcBef>
                <a:spcPct val="0"/>
              </a:spcBef>
              <a:spcAft>
                <a:spcPct val="0"/>
              </a:spcAft>
            </a:pPr>
            <a:r>
              <a:rPr lang="id-ID" sz="787" b="1" dirty="0" smtClean="0">
                <a:solidFill>
                  <a:srgbClr val="000000"/>
                </a:solidFill>
                <a:cs typeface="Arial" charset="0"/>
              </a:rPr>
              <a:t>Republik Indonesia</a:t>
            </a:r>
            <a:endParaRPr lang="id-ID" sz="787" b="1" dirty="0">
              <a:solidFill>
                <a:srgbClr val="000000"/>
              </a:solidFill>
              <a:cs typeface="Arial" charset="0"/>
            </a:endParaRPr>
          </a:p>
        </p:txBody>
      </p:sp>
      <p:sp>
        <p:nvSpPr>
          <p:cNvPr id="8" name="Rounded Rectangle 7"/>
          <p:cNvSpPr/>
          <p:nvPr/>
        </p:nvSpPr>
        <p:spPr>
          <a:xfrm>
            <a:off x="457168" y="271671"/>
            <a:ext cx="11254152" cy="6279049"/>
          </a:xfrm>
          <a:prstGeom prst="roundRect">
            <a:avLst>
              <a:gd name="adj" fmla="val 4972"/>
            </a:avLst>
          </a:prstGeom>
          <a:noFill/>
          <a:ln w="222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lIns="51391" tIns="25697" rIns="51391" bIns="25697" anchor="ctr"/>
          <a:lstStyle/>
          <a:p>
            <a:pPr algn="ctr" defTabSz="914400" fontAlgn="base">
              <a:spcBef>
                <a:spcPct val="0"/>
              </a:spcBef>
              <a:spcAft>
                <a:spcPct val="0"/>
              </a:spcAft>
              <a:defRPr/>
            </a:pPr>
            <a:endParaRPr lang="en-US" sz="1013">
              <a:solidFill>
                <a:prstClr val="white"/>
              </a:solidFill>
            </a:endParaRPr>
          </a:p>
        </p:txBody>
      </p:sp>
      <p:pic>
        <p:nvPicPr>
          <p:cNvPr id="9" name="Picture 2" descr="Berkas:National emblem of Indonesia Garuda Pancasila.sv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70773" y="539652"/>
            <a:ext cx="898827" cy="78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48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00739">
                                            <p:txEl>
                                              <p:charRg st="4294967295" end="4294967295"/>
                                            </p:txEl>
                                          </p:spTgt>
                                        </p:tgtEl>
                                        <p:attrNameLst>
                                          <p:attrName>style.visibility</p:attrName>
                                        </p:attrNameLst>
                                      </p:cBhvr>
                                      <p:to>
                                        <p:strVal val="visible"/>
                                      </p:to>
                                    </p:set>
                                    <p:animEffect transition="in" filter="fade">
                                      <p:cBhvr>
                                        <p:cTn id="7" dur="500"/>
                                        <p:tgtEl>
                                          <p:spTgt spid="3700739">
                                            <p:txEl>
                                              <p:charRg st="4294967295" end="429496729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00740">
                                            <p:txEl>
                                              <p:pRg st="0" end="0"/>
                                            </p:txEl>
                                          </p:spTgt>
                                        </p:tgtEl>
                                        <p:attrNameLst>
                                          <p:attrName>style.visibility</p:attrName>
                                        </p:attrNameLst>
                                      </p:cBhvr>
                                      <p:to>
                                        <p:strVal val="visible"/>
                                      </p:to>
                                    </p:set>
                                    <p:animEffect transition="in" filter="fade">
                                      <p:cBhvr>
                                        <p:cTn id="10" dur="500"/>
                                        <p:tgtEl>
                                          <p:spTgt spid="37007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0740" grpId="0" build="p"/>
      <p:bldP spid="3700739"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994" y="1615"/>
          <a:ext cx="1953" cy="1587"/>
        </p:xfrm>
        <a:graphic>
          <a:graphicData uri="http://schemas.openxmlformats.org/presentationml/2006/ole">
            <mc:AlternateContent xmlns:mc="http://schemas.openxmlformats.org/markup-compatibility/2006">
              <mc:Choice xmlns:v="urn:schemas-microsoft-com:vml" Requires="v">
                <p:oleObj spid="_x0000_s24684"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4" y="1615"/>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0740" name="Rectangle 4"/>
          <p:cNvSpPr>
            <a:spLocks noGrp="1" noChangeArrowheads="1"/>
          </p:cNvSpPr>
          <p:nvPr>
            <p:ph type="subTitle" sz="quarter" idx="1"/>
          </p:nvPr>
        </p:nvSpPr>
        <p:spPr>
          <a:xfrm>
            <a:off x="1582519" y="4754518"/>
            <a:ext cx="8974091" cy="836827"/>
          </a:xfrm>
          <a:ln/>
        </p:spPr>
        <p:txBody>
          <a:bodyPr anchor="ctr" anchorCtr="1"/>
          <a:lstStyle>
            <a:lvl1pPr algn="ctr">
              <a:lnSpc>
                <a:spcPct val="100000"/>
              </a:lnSpc>
              <a:spcBef>
                <a:spcPts val="338"/>
              </a:spcBef>
              <a:spcAft>
                <a:spcPts val="0"/>
              </a:spcAft>
              <a:buClrTx/>
              <a:buNone/>
              <a:defRPr sz="1238" b="1">
                <a:solidFill>
                  <a:schemeClr val="tx1"/>
                </a:solidFill>
                <a:latin typeface="Arial" pitchFamily="34" charset="0"/>
                <a:cs typeface="Arial" pitchFamily="34" charset="0"/>
              </a:defRPr>
            </a:lvl1pPr>
          </a:lstStyle>
          <a:p>
            <a:r>
              <a:rPr lang="en-US" smtClean="0"/>
              <a:t>Click to edit Master subtitle style</a:t>
            </a:r>
            <a:endParaRPr lang="en-US" dirty="0"/>
          </a:p>
        </p:txBody>
      </p:sp>
      <p:sp>
        <p:nvSpPr>
          <p:cNvPr id="3700739" name="Rectangle 3"/>
          <p:cNvSpPr>
            <a:spLocks noGrp="1" noChangeArrowheads="1"/>
          </p:cNvSpPr>
          <p:nvPr>
            <p:ph type="ctrTitle" sz="quarter" hasCustomPrompt="1"/>
          </p:nvPr>
        </p:nvSpPr>
        <p:spPr>
          <a:xfrm>
            <a:off x="463777" y="3668879"/>
            <a:ext cx="11254152" cy="568169"/>
          </a:xfrm>
        </p:spPr>
        <p:txBody>
          <a:bodyPr anchor="ctr">
            <a:spAutoFit/>
          </a:bodyPr>
          <a:lstStyle>
            <a:lvl1pPr algn="ctr">
              <a:defRPr lang="en-US" sz="3692" kern="1200" dirty="0">
                <a:solidFill>
                  <a:srgbClr val="0070C0"/>
                </a:solidFill>
                <a:ea typeface="Adobe Gothic Std B" pitchFamily="34" charset="-128"/>
              </a:defRPr>
            </a:lvl1pPr>
          </a:lstStyle>
          <a:p>
            <a:pPr lvl="0"/>
            <a:r>
              <a:rPr lang="en-US" dirty="0" smtClean="0"/>
              <a:t>Click to edit master title style</a:t>
            </a:r>
            <a:endParaRPr lang="en-US" dirty="0"/>
          </a:p>
        </p:txBody>
      </p:sp>
      <p:sp>
        <p:nvSpPr>
          <p:cNvPr id="7" name="TextBox 6"/>
          <p:cNvSpPr txBox="1"/>
          <p:nvPr/>
        </p:nvSpPr>
        <p:spPr>
          <a:xfrm>
            <a:off x="3413154" y="1326328"/>
            <a:ext cx="5398197" cy="288174"/>
          </a:xfrm>
          <a:prstGeom prst="rect">
            <a:avLst/>
          </a:prstGeom>
          <a:noFill/>
        </p:spPr>
        <p:txBody>
          <a:bodyPr wrap="square" lIns="45479" tIns="22742" rIns="45479" bIns="22742" rtlCol="0">
            <a:spAutoFit/>
          </a:bodyPr>
          <a:lstStyle/>
          <a:p>
            <a:pPr algn="ctr" defTabSz="914400" fontAlgn="base">
              <a:spcBef>
                <a:spcPct val="0"/>
              </a:spcBef>
              <a:spcAft>
                <a:spcPct val="0"/>
              </a:spcAft>
            </a:pPr>
            <a:r>
              <a:rPr lang="id-ID" sz="787" b="1" u="sng" dirty="0" smtClean="0">
                <a:solidFill>
                  <a:srgbClr val="000000"/>
                </a:solidFill>
                <a:cs typeface="Arial" charset="0"/>
              </a:rPr>
              <a:t>Coordinating Ministry for Economic Affairs</a:t>
            </a:r>
          </a:p>
          <a:p>
            <a:pPr algn="ctr" defTabSz="914400" fontAlgn="base">
              <a:spcBef>
                <a:spcPct val="0"/>
              </a:spcBef>
              <a:spcAft>
                <a:spcPct val="0"/>
              </a:spcAft>
            </a:pPr>
            <a:r>
              <a:rPr lang="id-ID" sz="787" b="1" dirty="0" smtClean="0">
                <a:solidFill>
                  <a:srgbClr val="000000"/>
                </a:solidFill>
                <a:cs typeface="Arial" charset="0"/>
              </a:rPr>
              <a:t>The Republic of Indonesia</a:t>
            </a:r>
            <a:endParaRPr lang="id-ID" sz="787" b="1" dirty="0">
              <a:solidFill>
                <a:srgbClr val="000000"/>
              </a:solidFill>
              <a:cs typeface="Arial" charset="0"/>
            </a:endParaRPr>
          </a:p>
        </p:txBody>
      </p:sp>
      <p:sp>
        <p:nvSpPr>
          <p:cNvPr id="8" name="Rounded Rectangle 7"/>
          <p:cNvSpPr/>
          <p:nvPr/>
        </p:nvSpPr>
        <p:spPr>
          <a:xfrm>
            <a:off x="457168" y="271671"/>
            <a:ext cx="11254152" cy="6279049"/>
          </a:xfrm>
          <a:prstGeom prst="roundRect">
            <a:avLst>
              <a:gd name="adj" fmla="val 4972"/>
            </a:avLst>
          </a:prstGeom>
          <a:noFill/>
          <a:ln w="222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lIns="51391" tIns="25697" rIns="51391" bIns="25697" anchor="ctr"/>
          <a:lstStyle/>
          <a:p>
            <a:pPr algn="ctr" defTabSz="914400" fontAlgn="base">
              <a:spcBef>
                <a:spcPct val="0"/>
              </a:spcBef>
              <a:spcAft>
                <a:spcPct val="0"/>
              </a:spcAft>
              <a:defRPr/>
            </a:pPr>
            <a:endParaRPr lang="en-US" sz="1013">
              <a:solidFill>
                <a:prstClr val="white"/>
              </a:solidFill>
            </a:endParaRPr>
          </a:p>
        </p:txBody>
      </p:sp>
      <p:pic>
        <p:nvPicPr>
          <p:cNvPr id="9" name="Picture 2" descr="Berkas:National emblem of Indonesia Garuda Pancasila.sv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70773" y="539652"/>
            <a:ext cx="898827" cy="78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2744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00739">
                                            <p:txEl>
                                              <p:charRg st="4294967295" end="4294967295"/>
                                            </p:txEl>
                                          </p:spTgt>
                                        </p:tgtEl>
                                        <p:attrNameLst>
                                          <p:attrName>style.visibility</p:attrName>
                                        </p:attrNameLst>
                                      </p:cBhvr>
                                      <p:to>
                                        <p:strVal val="visible"/>
                                      </p:to>
                                    </p:set>
                                    <p:animEffect transition="in" filter="fade">
                                      <p:cBhvr>
                                        <p:cTn id="7" dur="500"/>
                                        <p:tgtEl>
                                          <p:spTgt spid="3700739">
                                            <p:txEl>
                                              <p:charRg st="4294967295" end="429496729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00740">
                                            <p:txEl>
                                              <p:pRg st="0" end="0"/>
                                            </p:txEl>
                                          </p:spTgt>
                                        </p:tgtEl>
                                        <p:attrNameLst>
                                          <p:attrName>style.visibility</p:attrName>
                                        </p:attrNameLst>
                                      </p:cBhvr>
                                      <p:to>
                                        <p:strVal val="visible"/>
                                      </p:to>
                                    </p:set>
                                    <p:animEffect transition="in" filter="fade">
                                      <p:cBhvr>
                                        <p:cTn id="10" dur="500"/>
                                        <p:tgtEl>
                                          <p:spTgt spid="37007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0740" grpId="0" build="p"/>
      <p:bldP spid="3700739"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indent="0">
              <a:defRPr>
                <a:solidFill>
                  <a:schemeClr val="tx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4882204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2" y="1535117"/>
            <a:ext cx="5386917"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1" y="1535117"/>
            <a:ext cx="5389033"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1"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08530B-D843-4B68-A89E-667FFE5D1D6F}"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1_Section Page">
    <p:spTree>
      <p:nvGrpSpPr>
        <p:cNvPr id="1" name=""/>
        <p:cNvGrpSpPr/>
        <p:nvPr/>
      </p:nvGrpSpPr>
      <p:grpSpPr>
        <a:xfrm>
          <a:off x="0" y="0"/>
          <a:ext cx="0" cy="0"/>
          <a:chOff x="0" y="0"/>
          <a:chExt cx="0" cy="0"/>
        </a:xfrm>
      </p:grpSpPr>
      <p:sp>
        <p:nvSpPr>
          <p:cNvPr id="10" name="Text Placeholder 2"/>
          <p:cNvSpPr>
            <a:spLocks noGrp="1"/>
          </p:cNvSpPr>
          <p:nvPr>
            <p:ph type="body" idx="1" hasCustomPrompt="1"/>
          </p:nvPr>
        </p:nvSpPr>
        <p:spPr>
          <a:xfrm>
            <a:off x="554187" y="2541451"/>
            <a:ext cx="10972800" cy="661649"/>
          </a:xfrm>
          <a:prstGeom prst="rect">
            <a:avLst/>
          </a:prstGeom>
        </p:spPr>
        <p:txBody>
          <a:bodyPr tIns="0" bIns="0" anchor="ctr" anchorCtr="0"/>
          <a:lstStyle>
            <a:lvl1pPr marL="0" indent="0" algn="ctr">
              <a:buNone/>
              <a:defRPr sz="2800" b="1">
                <a:solidFill>
                  <a:srgbClr val="0070C0"/>
                </a:solidFill>
              </a:defRPr>
            </a:lvl1pPr>
            <a:lvl2pPr marL="269267" indent="0">
              <a:buNone/>
              <a:defRPr sz="1069"/>
            </a:lvl2pPr>
            <a:lvl3pPr marL="538535" indent="0">
              <a:buNone/>
              <a:defRPr sz="956"/>
            </a:lvl3pPr>
            <a:lvl4pPr marL="807801" indent="0">
              <a:buNone/>
              <a:defRPr sz="844"/>
            </a:lvl4pPr>
            <a:lvl5pPr marL="1077068" indent="0">
              <a:buNone/>
              <a:defRPr sz="844"/>
            </a:lvl5pPr>
            <a:lvl6pPr marL="1346336" indent="0">
              <a:buNone/>
              <a:defRPr sz="844"/>
            </a:lvl6pPr>
            <a:lvl7pPr marL="1615602" indent="0">
              <a:buNone/>
              <a:defRPr sz="844"/>
            </a:lvl7pPr>
            <a:lvl8pPr marL="1884870" indent="0">
              <a:buNone/>
              <a:defRPr sz="844"/>
            </a:lvl8pPr>
            <a:lvl9pPr marL="2154136" indent="0">
              <a:buNone/>
              <a:defRPr sz="844"/>
            </a:lvl9pPr>
          </a:lstStyle>
          <a:p>
            <a:pPr lvl="0"/>
            <a:r>
              <a:rPr lang="en-US" dirty="0" smtClean="0"/>
              <a:t>Click to edit master text styles</a:t>
            </a:r>
          </a:p>
        </p:txBody>
      </p:sp>
      <p:cxnSp>
        <p:nvCxnSpPr>
          <p:cNvPr id="4" name="Straight Connector 3"/>
          <p:cNvCxnSpPr/>
          <p:nvPr/>
        </p:nvCxnSpPr>
        <p:spPr>
          <a:xfrm>
            <a:off x="554187" y="3356992"/>
            <a:ext cx="11083636"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036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430" y="1023417"/>
            <a:ext cx="11141612" cy="5120640"/>
          </a:xfrm>
        </p:spPr>
        <p:txBody>
          <a:bodyPr/>
          <a:lstStyle>
            <a:lvl1pPr>
              <a:buNone/>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1"/>
          <p:cNvSpPr>
            <a:spLocks noGrp="1"/>
          </p:cNvSpPr>
          <p:nvPr>
            <p:ph type="title"/>
          </p:nvPr>
        </p:nvSpPr>
        <p:spPr>
          <a:xfrm>
            <a:off x="520430" y="184332"/>
            <a:ext cx="11141612" cy="523875"/>
          </a:xfrm>
        </p:spPr>
        <p:txBody>
          <a:bodyPr/>
          <a:lstStyle>
            <a:lvl1pPr>
              <a:defRPr lang="en-US" sz="2123" b="1" kern="1200" dirty="0">
                <a:solidFill>
                  <a:srgbClr val="1F497D"/>
                </a:solidFill>
                <a:latin typeface="Arial" charset="0"/>
                <a:ea typeface="+mn-ea"/>
                <a:cs typeface="Calibri" pitchFamily="34" charset="0"/>
              </a:defRPr>
            </a:lvl1pPr>
          </a:lstStyle>
          <a:p>
            <a:pPr marR="0" lvl="0" algn="l" defTabSz="854341" rtl="0" fontAlgn="base" latinLnBrk="0">
              <a:lnSpc>
                <a:spcPts val="2123"/>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298602584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994" y="1615"/>
          <a:ext cx="1953" cy="1587"/>
        </p:xfrm>
        <a:graphic>
          <a:graphicData uri="http://schemas.openxmlformats.org/presentationml/2006/ole">
            <mc:AlternateContent xmlns:mc="http://schemas.openxmlformats.org/markup-compatibility/2006">
              <mc:Choice xmlns:v="urn:schemas-microsoft-com:vml" Requires="v">
                <p:oleObj spid="_x0000_s25708"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4" y="1615"/>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933501" y="3469917"/>
            <a:ext cx="6125215" cy="565173"/>
          </a:xfrm>
          <a:prstGeom prst="rect">
            <a:avLst/>
          </a:prstGeom>
          <a:noFill/>
        </p:spPr>
        <p:txBody>
          <a:bodyPr wrap="square" lIns="45479" tIns="22742" rIns="45479" bIns="22742" rtlCol="0">
            <a:spAutoFit/>
          </a:bodyPr>
          <a:lstStyle/>
          <a:p>
            <a:pPr algn="ctr" defTabSz="914400" fontAlgn="base">
              <a:spcBef>
                <a:spcPct val="0"/>
              </a:spcBef>
              <a:spcAft>
                <a:spcPct val="0"/>
              </a:spcAft>
            </a:pPr>
            <a:r>
              <a:rPr lang="id-ID" sz="900" b="1" dirty="0" smtClean="0">
                <a:solidFill>
                  <a:srgbClr val="000000"/>
                </a:solidFill>
                <a:cs typeface="Arial" charset="0"/>
              </a:rPr>
              <a:t>Kementerian Koordinator Bidang Perekonomian</a:t>
            </a:r>
          </a:p>
          <a:p>
            <a:pPr algn="ctr" defTabSz="914400" fontAlgn="base">
              <a:spcBef>
                <a:spcPct val="0"/>
              </a:spcBef>
              <a:spcAft>
                <a:spcPct val="0"/>
              </a:spcAft>
            </a:pPr>
            <a:r>
              <a:rPr lang="id-ID" sz="900" b="1" dirty="0" smtClean="0">
                <a:solidFill>
                  <a:srgbClr val="000000"/>
                </a:solidFill>
                <a:cs typeface="Arial" charset="0"/>
              </a:rPr>
              <a:t>Republik Indonesia</a:t>
            </a:r>
          </a:p>
          <a:p>
            <a:pPr algn="ctr" defTabSz="914400" fontAlgn="base">
              <a:spcBef>
                <a:spcPct val="0"/>
              </a:spcBef>
              <a:spcAft>
                <a:spcPct val="0"/>
              </a:spcAft>
            </a:pPr>
            <a:r>
              <a:rPr lang="id-ID" sz="787" b="1" dirty="0" smtClean="0">
                <a:solidFill>
                  <a:srgbClr val="0000CC"/>
                </a:solidFill>
                <a:cs typeface="Arial" charset="0"/>
              </a:rPr>
              <a:t>www.ekon.go.id  </a:t>
            </a:r>
          </a:p>
          <a:p>
            <a:pPr algn="ctr" defTabSz="914400" fontAlgn="base">
              <a:spcBef>
                <a:spcPct val="0"/>
              </a:spcBef>
              <a:spcAft>
                <a:spcPct val="0"/>
              </a:spcAft>
            </a:pPr>
            <a:r>
              <a:rPr lang="id-ID" sz="787" b="1" dirty="0" smtClean="0">
                <a:solidFill>
                  <a:srgbClr val="0000CC"/>
                </a:solidFill>
                <a:cs typeface="Arial" charset="0"/>
              </a:rPr>
              <a:t>2015</a:t>
            </a:r>
          </a:p>
        </p:txBody>
      </p:sp>
      <p:pic>
        <p:nvPicPr>
          <p:cNvPr id="857090" name="Picture 2" descr="Berkas:National emblem of Indonesia Garuda Pancasila.sv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70930" y="2308514"/>
            <a:ext cx="1250288" cy="1094283"/>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57168" y="271671"/>
            <a:ext cx="11254152" cy="6279049"/>
          </a:xfrm>
          <a:prstGeom prst="roundRect">
            <a:avLst>
              <a:gd name="adj" fmla="val 4972"/>
            </a:avLst>
          </a:prstGeom>
          <a:noFill/>
          <a:ln w="222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lIns="51391" tIns="25697" rIns="51391" bIns="25697" anchor="ctr"/>
          <a:lstStyle/>
          <a:p>
            <a:pPr algn="ctr" defTabSz="914400" fontAlgn="base">
              <a:spcBef>
                <a:spcPct val="0"/>
              </a:spcBef>
              <a:spcAft>
                <a:spcPct val="0"/>
              </a:spcAft>
              <a:defRPr/>
            </a:pPr>
            <a:endParaRPr lang="en-US" sz="1013">
              <a:solidFill>
                <a:prstClr val="white"/>
              </a:solidFill>
            </a:endParaRPr>
          </a:p>
        </p:txBody>
      </p:sp>
    </p:spTree>
    <p:extLst>
      <p:ext uri="{BB962C8B-B14F-4D97-AF65-F5344CB8AC3E}">
        <p14:creationId xmlns:p14="http://schemas.microsoft.com/office/powerpoint/2010/main" val="3122041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994" y="1615"/>
          <a:ext cx="1953" cy="1587"/>
        </p:xfrm>
        <a:graphic>
          <a:graphicData uri="http://schemas.openxmlformats.org/presentationml/2006/ole">
            <mc:AlternateContent xmlns:mc="http://schemas.openxmlformats.org/markup-compatibility/2006">
              <mc:Choice xmlns:v="urn:schemas-microsoft-com:vml" Requires="v">
                <p:oleObj spid="_x0000_s26732"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4" y="1615"/>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933501" y="3469917"/>
            <a:ext cx="6125215" cy="565173"/>
          </a:xfrm>
          <a:prstGeom prst="rect">
            <a:avLst/>
          </a:prstGeom>
          <a:noFill/>
        </p:spPr>
        <p:txBody>
          <a:bodyPr wrap="square" lIns="45479" tIns="22742" rIns="45479" bIns="22742" rtlCol="0">
            <a:spAutoFit/>
          </a:bodyPr>
          <a:lstStyle/>
          <a:p>
            <a:pPr algn="ctr" defTabSz="914400" fontAlgn="base">
              <a:spcBef>
                <a:spcPct val="0"/>
              </a:spcBef>
              <a:spcAft>
                <a:spcPct val="0"/>
              </a:spcAft>
            </a:pPr>
            <a:r>
              <a:rPr lang="id-ID" sz="900" b="1" dirty="0" smtClean="0">
                <a:solidFill>
                  <a:srgbClr val="000000"/>
                </a:solidFill>
                <a:cs typeface="Arial" charset="0"/>
              </a:rPr>
              <a:t>Coordinating Ministry for Economic Affairs</a:t>
            </a:r>
          </a:p>
          <a:p>
            <a:pPr algn="ctr" defTabSz="914400" fontAlgn="base">
              <a:spcBef>
                <a:spcPct val="0"/>
              </a:spcBef>
              <a:spcAft>
                <a:spcPct val="0"/>
              </a:spcAft>
            </a:pPr>
            <a:r>
              <a:rPr lang="id-ID" sz="900" b="1" dirty="0" smtClean="0">
                <a:solidFill>
                  <a:srgbClr val="000000"/>
                </a:solidFill>
                <a:cs typeface="Arial" charset="0"/>
              </a:rPr>
              <a:t>The Republic of Indonesia</a:t>
            </a:r>
          </a:p>
          <a:p>
            <a:pPr algn="ctr" defTabSz="914400" fontAlgn="base">
              <a:spcBef>
                <a:spcPct val="0"/>
              </a:spcBef>
              <a:spcAft>
                <a:spcPct val="0"/>
              </a:spcAft>
            </a:pPr>
            <a:r>
              <a:rPr lang="id-ID" sz="787" b="1" dirty="0" smtClean="0">
                <a:solidFill>
                  <a:srgbClr val="0000CC"/>
                </a:solidFill>
                <a:cs typeface="Arial" charset="0"/>
              </a:rPr>
              <a:t>www.ekon.go.id  </a:t>
            </a:r>
          </a:p>
          <a:p>
            <a:pPr algn="ctr" defTabSz="914400" fontAlgn="base">
              <a:spcBef>
                <a:spcPct val="0"/>
              </a:spcBef>
              <a:spcAft>
                <a:spcPct val="0"/>
              </a:spcAft>
            </a:pPr>
            <a:r>
              <a:rPr lang="id-ID" sz="787" b="1" dirty="0" smtClean="0">
                <a:solidFill>
                  <a:srgbClr val="0000CC"/>
                </a:solidFill>
                <a:cs typeface="Arial" charset="0"/>
              </a:rPr>
              <a:t>2015</a:t>
            </a:r>
          </a:p>
        </p:txBody>
      </p:sp>
      <p:pic>
        <p:nvPicPr>
          <p:cNvPr id="857090" name="Picture 2" descr="Berkas:National emblem of Indonesia Garuda Pancasila.sv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70930" y="2308514"/>
            <a:ext cx="1250288" cy="1094283"/>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57168" y="271671"/>
            <a:ext cx="11254152" cy="6279049"/>
          </a:xfrm>
          <a:prstGeom prst="roundRect">
            <a:avLst>
              <a:gd name="adj" fmla="val 4972"/>
            </a:avLst>
          </a:prstGeom>
          <a:noFill/>
          <a:ln w="2222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lIns="51391" tIns="25697" rIns="51391" bIns="25697" anchor="ctr"/>
          <a:lstStyle/>
          <a:p>
            <a:pPr algn="ctr" defTabSz="914400" fontAlgn="base">
              <a:spcBef>
                <a:spcPct val="0"/>
              </a:spcBef>
              <a:spcAft>
                <a:spcPct val="0"/>
              </a:spcAft>
              <a:defRPr/>
            </a:pPr>
            <a:endParaRPr lang="en-US" sz="1013">
              <a:solidFill>
                <a:prstClr val="white"/>
              </a:solidFill>
            </a:endParaRPr>
          </a:p>
        </p:txBody>
      </p:sp>
    </p:spTree>
    <p:extLst>
      <p:ext uri="{BB962C8B-B14F-4D97-AF65-F5344CB8AC3E}">
        <p14:creationId xmlns:p14="http://schemas.microsoft.com/office/powerpoint/2010/main" val="2838236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lvl1pPr>
              <a:defRPr sz="1700"/>
            </a:lvl1pPr>
            <a:lvl2pPr>
              <a:defRPr sz="1700"/>
            </a:lvl2pPr>
            <a:lvl3pPr>
              <a:defRPr sz="1700"/>
            </a:lvl3pPr>
            <a:lvl4pPr>
              <a:defRPr sz="1700"/>
            </a:lvl4pPr>
            <a:lvl5pPr marL="982663" indent="-217488">
              <a:buSzPct val="70000"/>
              <a:buFont typeface="Arial" panose="020B0604020202020204" pitchFamily="34" charset="0"/>
              <a:buChar cha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dirty="0"/>
          </a:p>
        </p:txBody>
      </p:sp>
      <p:sp>
        <p:nvSpPr>
          <p:cNvPr id="4" name="Date Placeholder 3"/>
          <p:cNvSpPr>
            <a:spLocks noGrp="1"/>
          </p:cNvSpPr>
          <p:nvPr>
            <p:ph type="dt" sz="half" idx="10"/>
          </p:nvPr>
        </p:nvSpPr>
        <p:spPr>
          <a:xfrm>
            <a:off x="8839200" y="6248400"/>
            <a:ext cx="2540000" cy="457200"/>
          </a:xfrm>
          <a:prstGeom prst="rect">
            <a:avLst/>
          </a:prstGeom>
        </p:spPr>
        <p:txBody>
          <a:bodyPr/>
          <a:lstStyle>
            <a:lvl1pPr>
              <a:defRPr/>
            </a:lvl1pPr>
          </a:lstStyle>
          <a:p>
            <a:pPr defTabSz="914400"/>
            <a:endParaRPr lang="id-ID" sz="1800">
              <a:solidFill>
                <a:srgbClr val="000000"/>
              </a:solidFill>
            </a:endParaRPr>
          </a:p>
        </p:txBody>
      </p:sp>
      <p:sp>
        <p:nvSpPr>
          <p:cNvPr id="5" name="Footer Placeholder 4"/>
          <p:cNvSpPr>
            <a:spLocks noGrp="1"/>
          </p:cNvSpPr>
          <p:nvPr>
            <p:ph type="ftr" sz="quarter" idx="11"/>
          </p:nvPr>
        </p:nvSpPr>
        <p:spPr>
          <a:xfrm>
            <a:off x="4368800" y="6248400"/>
            <a:ext cx="3860800" cy="457200"/>
          </a:xfrm>
          <a:prstGeom prst="rect">
            <a:avLst/>
          </a:prstGeom>
        </p:spPr>
        <p:txBody>
          <a:bodyPr/>
          <a:lstStyle>
            <a:lvl1pPr>
              <a:defRPr/>
            </a:lvl1pPr>
          </a:lstStyle>
          <a:p>
            <a:pPr defTabSz="914400"/>
            <a:endParaRPr lang="id-ID" sz="1800">
              <a:solidFill>
                <a:srgbClr val="000000"/>
              </a:solidFill>
            </a:endParaRPr>
          </a:p>
        </p:txBody>
      </p:sp>
      <p:sp>
        <p:nvSpPr>
          <p:cNvPr id="6" name="Slide Number Placeholder 5"/>
          <p:cNvSpPr>
            <a:spLocks noGrp="1"/>
          </p:cNvSpPr>
          <p:nvPr>
            <p:ph type="sldNum" sz="quarter" idx="12"/>
          </p:nvPr>
        </p:nvSpPr>
        <p:spPr>
          <a:xfrm>
            <a:off x="2032000" y="6248400"/>
            <a:ext cx="1727200" cy="457200"/>
          </a:xfrm>
          <a:prstGeom prst="rect">
            <a:avLst/>
          </a:prstGeom>
        </p:spPr>
        <p:txBody>
          <a:bodyPr/>
          <a:lstStyle>
            <a:lvl1pPr>
              <a:defRPr/>
            </a:lvl1pPr>
          </a:lstStyle>
          <a:p>
            <a:pPr defTabSz="914400"/>
            <a:fld id="{5AB17EE9-A231-45BC-AB8A-31DFE21FB42E}" type="slidenum">
              <a:rPr lang="id-ID" sz="1800" smtClean="0">
                <a:solidFill>
                  <a:srgbClr val="000000"/>
                </a:solidFill>
              </a:rPr>
              <a:pPr defTabSz="914400"/>
              <a:t>‹#›</a:t>
            </a:fld>
            <a:endParaRPr lang="id-ID" sz="1800">
              <a:solidFill>
                <a:srgbClr val="000000"/>
              </a:solidFill>
            </a:endParaRPr>
          </a:p>
        </p:txBody>
      </p:sp>
    </p:spTree>
    <p:extLst>
      <p:ext uri="{BB962C8B-B14F-4D97-AF65-F5344CB8AC3E}">
        <p14:creationId xmlns:p14="http://schemas.microsoft.com/office/powerpoint/2010/main" val="14016958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69"/>
            <a:ext cx="2844800" cy="365125"/>
          </a:xfrm>
          <a:prstGeom prst="rect">
            <a:avLst/>
          </a:prstGeom>
        </p:spPr>
        <p:txBody>
          <a:bodyPr/>
          <a:lstStyle/>
          <a:p>
            <a:pPr defTabSz="914400"/>
            <a:endParaRPr lang="en-US" sz="1800">
              <a:solidFill>
                <a:prstClr val="black">
                  <a:tint val="75000"/>
                </a:prstClr>
              </a:solidFill>
            </a:endParaRPr>
          </a:p>
        </p:txBody>
      </p:sp>
      <p:sp>
        <p:nvSpPr>
          <p:cNvPr id="4" name="Footer Placeholder 3"/>
          <p:cNvSpPr>
            <a:spLocks noGrp="1"/>
          </p:cNvSpPr>
          <p:nvPr>
            <p:ph type="ftr" sz="quarter" idx="11"/>
          </p:nvPr>
        </p:nvSpPr>
        <p:spPr>
          <a:xfrm>
            <a:off x="4165600" y="6356369"/>
            <a:ext cx="3860800" cy="365125"/>
          </a:xfrm>
          <a:prstGeom prst="rect">
            <a:avLst/>
          </a:prstGeom>
        </p:spPr>
        <p:txBody>
          <a:bodyPr/>
          <a:lstStyle/>
          <a:p>
            <a:pPr defTabSz="914400"/>
            <a:endParaRPr lang="en-US" sz="1800">
              <a:solidFill>
                <a:prstClr val="black">
                  <a:tint val="75000"/>
                </a:prstClr>
              </a:solidFill>
            </a:endParaRPr>
          </a:p>
        </p:txBody>
      </p:sp>
      <p:sp>
        <p:nvSpPr>
          <p:cNvPr id="5" name="Slide Number Placeholder 4"/>
          <p:cNvSpPr>
            <a:spLocks noGrp="1"/>
          </p:cNvSpPr>
          <p:nvPr>
            <p:ph type="sldNum" sz="quarter" idx="12"/>
          </p:nvPr>
        </p:nvSpPr>
        <p:spPr>
          <a:xfrm>
            <a:off x="8737600" y="6356369"/>
            <a:ext cx="2844800" cy="365125"/>
          </a:xfrm>
          <a:prstGeom prst="rect">
            <a:avLst/>
          </a:prstGeom>
        </p:spPr>
        <p:txBody>
          <a:bodyPr/>
          <a:lstStyle>
            <a:lvl1pPr algn="r">
              <a:defRPr b="1">
                <a:solidFill>
                  <a:schemeClr val="tx1"/>
                </a:solidFill>
                <a:latin typeface="Agency FB" panose="020B0503020202020204" pitchFamily="34" charset="0"/>
              </a:defRPr>
            </a:lvl1pPr>
          </a:lstStyle>
          <a:p>
            <a:pPr defTabSz="914400"/>
            <a:fld id="{7CB42EAB-3FA4-4EFC-A3C8-8252F0DDD93B}" type="slidenum">
              <a:rPr lang="en-US" sz="1800" smtClean="0">
                <a:solidFill>
                  <a:srgbClr val="000000"/>
                </a:solidFill>
              </a:rPr>
              <a:pPr defTabSz="914400"/>
              <a:t>‹#›</a:t>
            </a:fld>
            <a:endParaRPr lang="en-US" sz="1800" dirty="0">
              <a:solidFill>
                <a:srgbClr val="000000"/>
              </a:solidFill>
            </a:endParaRPr>
          </a:p>
        </p:txBody>
      </p:sp>
    </p:spTree>
    <p:extLst>
      <p:ext uri="{BB962C8B-B14F-4D97-AF65-F5344CB8AC3E}">
        <p14:creationId xmlns:p14="http://schemas.microsoft.com/office/powerpoint/2010/main" val="27311375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85354" y="6250003"/>
            <a:ext cx="5048738" cy="365125"/>
          </a:xfrm>
          <a:prstGeom prst="rect">
            <a:avLst/>
          </a:prstGeom>
        </p:spPr>
        <p:txBody>
          <a:bodyPr/>
          <a:lstStyle/>
          <a:p>
            <a:pPr defTabSz="914400"/>
            <a:endParaRPr lang="en-US" sz="1800">
              <a:solidFill>
                <a:prstClr val="black">
                  <a:tint val="75000"/>
                </a:prstClr>
              </a:solidFill>
            </a:endParaRPr>
          </a:p>
        </p:txBody>
      </p:sp>
      <p:sp>
        <p:nvSpPr>
          <p:cNvPr id="3" name="Footer Placeholder 2"/>
          <p:cNvSpPr>
            <a:spLocks noGrp="1"/>
          </p:cNvSpPr>
          <p:nvPr>
            <p:ph type="ftr" sz="quarter" idx="11"/>
          </p:nvPr>
        </p:nvSpPr>
        <p:spPr>
          <a:xfrm>
            <a:off x="257908" y="6250003"/>
            <a:ext cx="5048738" cy="365125"/>
          </a:xfrm>
          <a:prstGeom prst="rect">
            <a:avLst/>
          </a:prstGeom>
        </p:spPr>
        <p:txBody>
          <a:bodyPr/>
          <a:lstStyle/>
          <a:p>
            <a:pPr defTabSz="914400"/>
            <a:endParaRPr lang="en-US" sz="1800">
              <a:solidFill>
                <a:prstClr val="black">
                  <a:tint val="75000"/>
                </a:prstClr>
              </a:solidFill>
            </a:endParaRPr>
          </a:p>
        </p:txBody>
      </p:sp>
      <p:sp>
        <p:nvSpPr>
          <p:cNvPr id="4" name="Slide Number Placeholder 3"/>
          <p:cNvSpPr>
            <a:spLocks noGrp="1"/>
          </p:cNvSpPr>
          <p:nvPr>
            <p:ph type="sldNum" sz="quarter" idx="12"/>
          </p:nvPr>
        </p:nvSpPr>
        <p:spPr>
          <a:xfrm>
            <a:off x="5320330" y="6250003"/>
            <a:ext cx="1551354" cy="365125"/>
          </a:xfrm>
          <a:prstGeom prst="rect">
            <a:avLst/>
          </a:prstGeom>
        </p:spPr>
        <p:txBody>
          <a:bodyPr/>
          <a:lstStyle/>
          <a:p>
            <a:pPr defTabSz="914400"/>
            <a:fld id="{6FFBE7BE-B5E3-4598-9B8D-879139B52FAD}" type="slidenum">
              <a:rPr lang="en-US" sz="1800" smtClean="0">
                <a:solidFill>
                  <a:prstClr val="black">
                    <a:tint val="75000"/>
                  </a:prstClr>
                </a:solidFill>
              </a:rPr>
              <a:pPr defTabSz="914400"/>
              <a:t>‹#›</a:t>
            </a:fld>
            <a:endParaRPr lang="en-US" sz="1800">
              <a:solidFill>
                <a:prstClr val="black">
                  <a:tint val="75000"/>
                </a:prstClr>
              </a:solidFill>
            </a:endParaRPr>
          </a:p>
        </p:txBody>
      </p:sp>
    </p:spTree>
    <p:extLst>
      <p:ext uri="{BB962C8B-B14F-4D97-AF65-F5344CB8AC3E}">
        <p14:creationId xmlns:p14="http://schemas.microsoft.com/office/powerpoint/2010/main" val="129511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08530B-D843-4B68-A89E-667FFE5D1D6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08530B-D843-4B68-A89E-667FFE5D1D6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3"/>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5"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8530B-D843-4B68-A89E-667FFE5D1D6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4"/>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8530B-D843-4B68-A89E-667FFE5D1D6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1.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vmlDrawing" Target="../drawings/vmlDrawing1.v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emf"/><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oleObject" Target="../embeddings/oleObject6.bin"/><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ags" Target="../tags/tag6.xml"/><Relationship Id="rId5" Type="http://schemas.openxmlformats.org/officeDocument/2006/relationships/slideLayout" Target="../slideLayouts/slideLayout26.xml"/><Relationship Id="rId10" Type="http://schemas.openxmlformats.org/officeDocument/2006/relationships/vmlDrawing" Target="../drawings/vmlDrawing6.vml"/><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emf"/><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oleObject" Target="../embeddings/oleObject11.bin"/><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ags" Target="../tags/tag11.xml"/><Relationship Id="rId5" Type="http://schemas.openxmlformats.org/officeDocument/2006/relationships/slideLayout" Target="../slideLayouts/slideLayout34.xml"/><Relationship Id="rId10" Type="http://schemas.openxmlformats.org/officeDocument/2006/relationships/vmlDrawing" Target="../drawings/vmlDrawing11.vml"/><Relationship Id="rId4" Type="http://schemas.openxmlformats.org/officeDocument/2006/relationships/slideLayout" Target="../slideLayouts/slideLayout3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oleObject" Target="../embeddings/oleObject16.bin"/><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ags" Target="../tags/tag16.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vmlDrawing" Target="../drawings/vmlDrawing16.vml"/><Relationship Id="rId5" Type="http://schemas.openxmlformats.org/officeDocument/2006/relationships/slideLayout" Target="../slideLayouts/slideLayout42.xml"/><Relationship Id="rId10" Type="http://schemas.openxmlformats.org/officeDocument/2006/relationships/theme" Target="../theme/theme5.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ags" Target="../tags/tag21.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vmlDrawing" Target="../drawings/vmlDrawing21.v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theme" Target="../theme/theme6.xml"/><Relationship Id="rId5" Type="http://schemas.openxmlformats.org/officeDocument/2006/relationships/slideLayout" Target="../slideLayouts/slideLayout51.xml"/><Relationship Id="rId15" Type="http://schemas.openxmlformats.org/officeDocument/2006/relationships/image" Target="../media/image1.emf"/><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oleObject" Target="../embeddings/oleObject2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8" tIns="45719" rIns="91438" bIns="4571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38" tIns="45719" rIns="91438"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6"/>
            <a:ext cx="28448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6"/>
            <a:ext cx="3860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6"/>
            <a:ext cx="28448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7D08530B-D843-4B68-A89E-667FFE5D1D6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3"/>
            </p:custDataLst>
            <p:extLst/>
          </p:nvPr>
        </p:nvGraphicFramePr>
        <p:xfrm>
          <a:off x="1995" y="1611"/>
          <a:ext cx="1953" cy="1587"/>
        </p:xfrm>
        <a:graphic>
          <a:graphicData uri="http://schemas.openxmlformats.org/presentationml/2006/ole">
            <mc:AlternateContent xmlns:mc="http://schemas.openxmlformats.org/markup-compatibility/2006">
              <mc:Choice xmlns:v="urn:schemas-microsoft-com:vml" Requires="v">
                <p:oleObj spid="_x0000_s1170" name="think-cell Slide" r:id="rId14" imgW="270" imgH="270" progId="TCLayout.ActiveDocument.1">
                  <p:embed/>
                </p:oleObj>
              </mc:Choice>
              <mc:Fallback>
                <p:oleObj name="think-cell Slide" r:id="rId14" imgW="270" imgH="270" progId="TCLayout.ActiveDocument.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95" y="1611"/>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p:cNvSpPr/>
          <p:nvPr/>
        </p:nvSpPr>
        <p:spPr bwMode="auto">
          <a:xfrm>
            <a:off x="11403086" y="6414223"/>
            <a:ext cx="486936" cy="457200"/>
          </a:xfrm>
          <a:prstGeom prst="rect">
            <a:avLst/>
          </a:prstGeom>
          <a:solidFill>
            <a:srgbClr val="0070C0"/>
          </a:solidFill>
          <a:ln w="12700" cap="flat" cmpd="sng" algn="ctr">
            <a:noFill/>
            <a:prstDash val="solid"/>
            <a:round/>
            <a:headEnd type="none" w="med" len="med"/>
            <a:tailEnd type="none" w="med" len="med"/>
          </a:ln>
          <a:effectLst/>
        </p:spPr>
        <p:txBody>
          <a:bodyPr vert="horz" wrap="square" lIns="41147" tIns="41147" rIns="41147" bIns="41147"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1100" b="1" dirty="0" smtClean="0">
              <a:solidFill>
                <a:srgbClr val="FFFFFF"/>
              </a:solidFill>
              <a:cs typeface="Arial" charset="0"/>
            </a:endParaRPr>
          </a:p>
        </p:txBody>
      </p:sp>
      <p:sp>
        <p:nvSpPr>
          <p:cNvPr id="6147" name="Rectangle 3"/>
          <p:cNvSpPr>
            <a:spLocks noGrp="1" noChangeArrowheads="1"/>
          </p:cNvSpPr>
          <p:nvPr>
            <p:ph type="body" idx="1"/>
          </p:nvPr>
        </p:nvSpPr>
        <p:spPr bwMode="gray">
          <a:xfrm>
            <a:off x="520431" y="993447"/>
            <a:ext cx="11141612" cy="5373161"/>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146" name="Rectangle 2"/>
          <p:cNvSpPr>
            <a:spLocks noGrp="1" noChangeArrowheads="1"/>
          </p:cNvSpPr>
          <p:nvPr>
            <p:ph type="title"/>
          </p:nvPr>
        </p:nvSpPr>
        <p:spPr bwMode="gray">
          <a:xfrm>
            <a:off x="520431" y="131079"/>
            <a:ext cx="11141612" cy="64008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R="0" lvl="0" algn="l" defTabSz="854320" rtl="0" fontAlgn="base" latinLnBrk="0">
              <a:lnSpc>
                <a:spcPts val="2123"/>
              </a:lnSpc>
              <a:spcBef>
                <a:spcPct val="0"/>
              </a:spcBef>
              <a:spcAft>
                <a:spcPct val="0"/>
              </a:spcAft>
              <a:buClrTx/>
              <a:buSzTx/>
              <a:buFontTx/>
              <a:buNone/>
              <a:tabLst/>
              <a:defRPr/>
            </a:pPr>
            <a:r>
              <a:rPr lang="en-US" smtClean="0"/>
              <a:t>Click to edit Master title style</a:t>
            </a:r>
            <a:endParaRPr lang="en-US" dirty="0" smtClean="0"/>
          </a:p>
        </p:txBody>
      </p:sp>
      <p:sp>
        <p:nvSpPr>
          <p:cNvPr id="3699717" name="Text Box 5"/>
          <p:cNvSpPr txBox="1">
            <a:spLocks noChangeArrowheads="1"/>
          </p:cNvSpPr>
          <p:nvPr/>
        </p:nvSpPr>
        <p:spPr bwMode="gray">
          <a:xfrm>
            <a:off x="11485375" y="6461903"/>
            <a:ext cx="320601" cy="309957"/>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0000"/>
              </a:buClr>
              <a:buSzPct val="65000"/>
              <a:buFont typeface="Wingdings" pitchFamily="2" charset="2"/>
              <a:buNone/>
              <a:defRPr/>
            </a:pPr>
            <a:r>
              <a:rPr lang="en-US" sz="1200" dirty="0" smtClean="0">
                <a:solidFill>
                  <a:srgbClr val="FFFFFF"/>
                </a:solidFill>
                <a:latin typeface="Arial Narrow" pitchFamily="34" charset="0"/>
                <a:cs typeface="Arial" charset="0"/>
              </a:rPr>
              <a:t> </a:t>
            </a:r>
            <a:fld id="{AA9DB911-D3CF-4C7E-931E-2C8A598B623B}" type="slidenum">
              <a:rPr lang="en-US">
                <a:solidFill>
                  <a:srgbClr val="FFFFFF"/>
                </a:solidFill>
                <a:latin typeface="Arial Narrow" pitchFamily="34" charset="0"/>
                <a:cs typeface="Arial" charset="0"/>
              </a:rPr>
              <a:pPr algn="ctr" eaLnBrk="0" fontAlgn="base" hangingPunct="0">
                <a:lnSpc>
                  <a:spcPct val="106000"/>
                </a:lnSpc>
                <a:spcBef>
                  <a:spcPct val="0"/>
                </a:spcBef>
                <a:spcAft>
                  <a:spcPct val="0"/>
                </a:spcAft>
                <a:buClr>
                  <a:srgbClr val="000000"/>
                </a:buClr>
                <a:buSzPct val="65000"/>
                <a:buFont typeface="Wingdings" pitchFamily="2" charset="2"/>
                <a:buNone/>
                <a:defRPr/>
              </a:pPr>
              <a:t>‹#›</a:t>
            </a:fld>
            <a:r>
              <a:rPr lang="en-US" sz="1200" dirty="0">
                <a:solidFill>
                  <a:srgbClr val="FFFFFF"/>
                </a:solidFill>
                <a:latin typeface="Arial Narrow" pitchFamily="34" charset="0"/>
                <a:cs typeface="Arial" charset="0"/>
              </a:rPr>
              <a:t> </a:t>
            </a:r>
          </a:p>
        </p:txBody>
      </p:sp>
      <p:cxnSp>
        <p:nvCxnSpPr>
          <p:cNvPr id="10" name="Straight Connector 9"/>
          <p:cNvCxnSpPr/>
          <p:nvPr/>
        </p:nvCxnSpPr>
        <p:spPr>
          <a:xfrm>
            <a:off x="554187" y="762000"/>
            <a:ext cx="11083636"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6058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left)">
                                      <p:cBhvr>
                                        <p:cTn id="7" dur="500"/>
                                        <p:tgtEl>
                                          <p:spTgt spid="614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animEffect transition="in" filter="wipe(left)">
                                      <p:cBhvr>
                                        <p:cTn id="11" dur="500"/>
                                        <p:tgtEl>
                                          <p:spTgt spid="6147">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Effect transition="in" filter="wipe(left)">
                                      <p:cBhvr>
                                        <p:cTn id="14" dur="500"/>
                                        <p:tgtEl>
                                          <p:spTgt spid="6147">
                                            <p:txEl>
                                              <p:pRg st="1" end="1"/>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147">
                                            <p:txEl>
                                              <p:pRg st="3" end="3"/>
                                            </p:txEl>
                                          </p:spTgt>
                                        </p:tgtEl>
                                        <p:attrNameLst>
                                          <p:attrName>style.visibility</p:attrName>
                                        </p:attrNameLst>
                                      </p:cBhvr>
                                      <p:to>
                                        <p:strVal val="visible"/>
                                      </p:to>
                                    </p:set>
                                    <p:animEffect transition="in" filter="wipe(left)">
                                      <p:cBhvr>
                                        <p:cTn id="20"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advAuto="0"/>
      <p:bldP spid="6146" grpId="0" autoUpdateAnimBg="0"/>
    </p:bldLst>
  </p:timing>
  <p:hf hdr="0" ftr="0" dt="0"/>
  <p:txStyles>
    <p:titleStyle>
      <a:lvl1pPr marL="33934" indent="0" algn="l" rtl="0" eaLnBrk="1" fontAlgn="base" hangingPunct="1">
        <a:lnSpc>
          <a:spcPct val="100000"/>
        </a:lnSpc>
        <a:spcBef>
          <a:spcPct val="0"/>
        </a:spcBef>
        <a:spcAft>
          <a:spcPct val="0"/>
        </a:spcAft>
        <a:defRPr lang="en-US" sz="2300" b="1" kern="1200" dirty="0" smtClean="0">
          <a:solidFill>
            <a:schemeClr val="tx1"/>
          </a:solidFill>
          <a:latin typeface="Arial" charset="0"/>
          <a:ea typeface="+mn-ea"/>
          <a:cs typeface="Calibri" pitchFamily="34" charset="0"/>
        </a:defRPr>
      </a:lvl1pPr>
      <a:lvl2pPr algn="l" rtl="0" eaLnBrk="1" fontAlgn="base" hangingPunct="1">
        <a:lnSpc>
          <a:spcPct val="106000"/>
        </a:lnSpc>
        <a:spcBef>
          <a:spcPct val="0"/>
        </a:spcBef>
        <a:spcAft>
          <a:spcPct val="0"/>
        </a:spcAft>
        <a:defRPr b="1">
          <a:solidFill>
            <a:srgbClr val="0070C0"/>
          </a:solidFill>
          <a:latin typeface="Arial" charset="0"/>
          <a:cs typeface="Arial" charset="0"/>
        </a:defRPr>
      </a:lvl2pPr>
      <a:lvl3pPr algn="l" rtl="0" eaLnBrk="1" fontAlgn="base" hangingPunct="1">
        <a:lnSpc>
          <a:spcPct val="106000"/>
        </a:lnSpc>
        <a:spcBef>
          <a:spcPct val="0"/>
        </a:spcBef>
        <a:spcAft>
          <a:spcPct val="0"/>
        </a:spcAft>
        <a:defRPr b="1">
          <a:solidFill>
            <a:srgbClr val="0070C0"/>
          </a:solidFill>
          <a:latin typeface="Arial" charset="0"/>
          <a:cs typeface="Arial" charset="0"/>
        </a:defRPr>
      </a:lvl3pPr>
      <a:lvl4pPr algn="l" rtl="0" eaLnBrk="1" fontAlgn="base" hangingPunct="1">
        <a:lnSpc>
          <a:spcPct val="106000"/>
        </a:lnSpc>
        <a:spcBef>
          <a:spcPct val="0"/>
        </a:spcBef>
        <a:spcAft>
          <a:spcPct val="0"/>
        </a:spcAft>
        <a:defRPr b="1">
          <a:solidFill>
            <a:srgbClr val="0070C0"/>
          </a:solidFill>
          <a:latin typeface="Arial" charset="0"/>
          <a:cs typeface="Arial" charset="0"/>
        </a:defRPr>
      </a:lvl4pPr>
      <a:lvl5pPr algn="l" rtl="0" eaLnBrk="1" fontAlgn="base" hangingPunct="1">
        <a:lnSpc>
          <a:spcPct val="106000"/>
        </a:lnSpc>
        <a:spcBef>
          <a:spcPct val="0"/>
        </a:spcBef>
        <a:spcAft>
          <a:spcPct val="0"/>
        </a:spcAft>
        <a:defRPr b="1">
          <a:solidFill>
            <a:srgbClr val="0070C0"/>
          </a:solidFill>
          <a:latin typeface="Arial" charset="0"/>
          <a:cs typeface="Arial" charset="0"/>
        </a:defRPr>
      </a:lvl5pPr>
      <a:lvl6pPr marL="257175" algn="l" rtl="0" eaLnBrk="1" fontAlgn="base" hangingPunct="1">
        <a:lnSpc>
          <a:spcPct val="106000"/>
        </a:lnSpc>
        <a:spcBef>
          <a:spcPct val="0"/>
        </a:spcBef>
        <a:spcAft>
          <a:spcPct val="0"/>
        </a:spcAft>
        <a:defRPr sz="900" b="1">
          <a:solidFill>
            <a:schemeClr val="tx1"/>
          </a:solidFill>
          <a:latin typeface="Arial" charset="0"/>
        </a:defRPr>
      </a:lvl6pPr>
      <a:lvl7pPr marL="514350" algn="l" rtl="0" eaLnBrk="1" fontAlgn="base" hangingPunct="1">
        <a:lnSpc>
          <a:spcPct val="106000"/>
        </a:lnSpc>
        <a:spcBef>
          <a:spcPct val="0"/>
        </a:spcBef>
        <a:spcAft>
          <a:spcPct val="0"/>
        </a:spcAft>
        <a:defRPr sz="900" b="1">
          <a:solidFill>
            <a:schemeClr val="tx1"/>
          </a:solidFill>
          <a:latin typeface="Arial" charset="0"/>
        </a:defRPr>
      </a:lvl7pPr>
      <a:lvl8pPr marL="771526" algn="l" rtl="0" eaLnBrk="1" fontAlgn="base" hangingPunct="1">
        <a:lnSpc>
          <a:spcPct val="106000"/>
        </a:lnSpc>
        <a:spcBef>
          <a:spcPct val="0"/>
        </a:spcBef>
        <a:spcAft>
          <a:spcPct val="0"/>
        </a:spcAft>
        <a:defRPr sz="900" b="1">
          <a:solidFill>
            <a:schemeClr val="tx1"/>
          </a:solidFill>
          <a:latin typeface="Arial" charset="0"/>
        </a:defRPr>
      </a:lvl8pPr>
      <a:lvl9pPr marL="1028701" algn="l" rtl="0" eaLnBrk="1" fontAlgn="base" hangingPunct="1">
        <a:lnSpc>
          <a:spcPct val="106000"/>
        </a:lnSpc>
        <a:spcBef>
          <a:spcPct val="0"/>
        </a:spcBef>
        <a:spcAft>
          <a:spcPct val="0"/>
        </a:spcAft>
        <a:defRPr sz="900" b="1">
          <a:solidFill>
            <a:schemeClr val="tx1"/>
          </a:solidFill>
          <a:latin typeface="Arial" charset="0"/>
        </a:defRPr>
      </a:lvl9pPr>
    </p:titleStyle>
    <p:bodyStyle>
      <a:lvl1pPr marL="192882" indent="-192882" algn="l" rtl="0" eaLnBrk="1" fontAlgn="base" hangingPunct="1">
        <a:lnSpc>
          <a:spcPct val="106000"/>
        </a:lnSpc>
        <a:spcBef>
          <a:spcPct val="80000"/>
        </a:spcBef>
        <a:spcAft>
          <a:spcPct val="0"/>
        </a:spcAft>
        <a:buClr>
          <a:schemeClr val="tx1"/>
        </a:buClr>
        <a:buSzPct val="100000"/>
        <a:buFont typeface="Wingdings" pitchFamily="2" charset="2"/>
        <a:buNone/>
        <a:defRPr sz="1700" b="1">
          <a:solidFill>
            <a:schemeClr val="tx1"/>
          </a:solidFill>
          <a:latin typeface="Arial" pitchFamily="34" charset="0"/>
          <a:ea typeface="+mn-ea"/>
          <a:cs typeface="Arial" pitchFamily="34" charset="0"/>
        </a:defRPr>
      </a:lvl1pPr>
      <a:lvl2pPr marL="191990" indent="-191095" algn="l" rtl="0" eaLnBrk="1" fontAlgn="base" hangingPunct="1">
        <a:lnSpc>
          <a:spcPct val="106000"/>
        </a:lnSpc>
        <a:spcBef>
          <a:spcPct val="80000"/>
        </a:spcBef>
        <a:spcAft>
          <a:spcPct val="0"/>
        </a:spcAft>
        <a:buClr>
          <a:schemeClr val="tx1"/>
        </a:buClr>
        <a:buFont typeface="Wingdings" pitchFamily="2" charset="2"/>
        <a:buChar char="§"/>
        <a:tabLst>
          <a:tab pos="161628" algn="l"/>
        </a:tabLst>
        <a:defRPr sz="1700">
          <a:solidFill>
            <a:schemeClr val="tx1"/>
          </a:solidFill>
          <a:latin typeface="Arial" pitchFamily="34" charset="0"/>
          <a:cs typeface="Arial" pitchFamily="34" charset="0"/>
        </a:defRPr>
      </a:lvl2pPr>
      <a:lvl3pPr marL="449251" indent="-257168" algn="l" rtl="0" eaLnBrk="1" fontAlgn="base" hangingPunct="1">
        <a:lnSpc>
          <a:spcPct val="106000"/>
        </a:lnSpc>
        <a:spcBef>
          <a:spcPct val="40000"/>
        </a:spcBef>
        <a:spcAft>
          <a:spcPct val="0"/>
        </a:spcAft>
        <a:buClr>
          <a:schemeClr val="tx1"/>
        </a:buClr>
        <a:buFont typeface="Arial" panose="020B0604020202020204" pitchFamily="34" charset="0"/>
        <a:buChar char="–"/>
        <a:defRPr sz="1700">
          <a:solidFill>
            <a:schemeClr val="tx1"/>
          </a:solidFill>
          <a:latin typeface="Arial" pitchFamily="34" charset="0"/>
          <a:cs typeface="Arial" pitchFamily="34" charset="0"/>
        </a:defRPr>
      </a:lvl3pPr>
      <a:lvl4pPr marL="719121" indent="-269868" algn="l" rtl="0" eaLnBrk="1" fontAlgn="base" hangingPunct="1">
        <a:lnSpc>
          <a:spcPct val="106000"/>
        </a:lnSpc>
        <a:spcBef>
          <a:spcPct val="20000"/>
        </a:spcBef>
        <a:spcAft>
          <a:spcPct val="0"/>
        </a:spcAft>
        <a:buClr>
          <a:schemeClr val="tx1"/>
        </a:buClr>
        <a:buFont typeface="Arial" panose="020B0604020202020204" pitchFamily="34" charset="0"/>
        <a:buChar char="→"/>
        <a:defRPr sz="1700">
          <a:solidFill>
            <a:schemeClr val="tx1"/>
          </a:solidFill>
          <a:latin typeface="Arial" pitchFamily="34" charset="0"/>
          <a:cs typeface="Arial" pitchFamily="34" charset="0"/>
        </a:defRPr>
      </a:lvl4pPr>
      <a:lvl5pPr marL="813494" indent="-133054" algn="l" rtl="0" eaLnBrk="1" fontAlgn="base" hangingPunct="1">
        <a:spcBef>
          <a:spcPct val="20000"/>
        </a:spcBef>
        <a:spcAft>
          <a:spcPct val="0"/>
        </a:spcAft>
        <a:buClr>
          <a:schemeClr val="tx1"/>
        </a:buClr>
        <a:buChar char="–"/>
        <a:defRPr sz="700">
          <a:solidFill>
            <a:schemeClr val="tx1"/>
          </a:solidFill>
          <a:latin typeface="+mn-lt"/>
          <a:cs typeface="Arial" charset="0"/>
        </a:defRPr>
      </a:lvl5pPr>
      <a:lvl6pPr marL="1070671" indent="-133054" algn="l" rtl="0" eaLnBrk="1" fontAlgn="base" hangingPunct="1">
        <a:spcBef>
          <a:spcPct val="20000"/>
        </a:spcBef>
        <a:spcAft>
          <a:spcPct val="0"/>
        </a:spcAft>
        <a:buClr>
          <a:schemeClr val="tx1"/>
        </a:buClr>
        <a:buChar char="–"/>
        <a:defRPr sz="700">
          <a:solidFill>
            <a:schemeClr val="tx1"/>
          </a:solidFill>
          <a:latin typeface="+mn-lt"/>
        </a:defRPr>
      </a:lvl6pPr>
      <a:lvl7pPr marL="1327845" indent="-133054" algn="l" rtl="0" eaLnBrk="1" fontAlgn="base" hangingPunct="1">
        <a:spcBef>
          <a:spcPct val="20000"/>
        </a:spcBef>
        <a:spcAft>
          <a:spcPct val="0"/>
        </a:spcAft>
        <a:buClr>
          <a:schemeClr val="tx1"/>
        </a:buClr>
        <a:buChar char="–"/>
        <a:defRPr sz="700">
          <a:solidFill>
            <a:schemeClr val="tx1"/>
          </a:solidFill>
          <a:latin typeface="+mn-lt"/>
        </a:defRPr>
      </a:lvl7pPr>
      <a:lvl8pPr marL="1585020" indent="-133054" algn="l" rtl="0" eaLnBrk="1" fontAlgn="base" hangingPunct="1">
        <a:spcBef>
          <a:spcPct val="20000"/>
        </a:spcBef>
        <a:spcAft>
          <a:spcPct val="0"/>
        </a:spcAft>
        <a:buClr>
          <a:schemeClr val="tx1"/>
        </a:buClr>
        <a:buChar char="–"/>
        <a:defRPr sz="700">
          <a:solidFill>
            <a:schemeClr val="tx1"/>
          </a:solidFill>
          <a:latin typeface="+mn-lt"/>
        </a:defRPr>
      </a:lvl8pPr>
      <a:lvl9pPr marL="1842195" indent="-133054" algn="l" rtl="0" eaLnBrk="1" fontAlgn="base" hangingPunct="1">
        <a:spcBef>
          <a:spcPct val="20000"/>
        </a:spcBef>
        <a:spcAft>
          <a:spcPct val="0"/>
        </a:spcAft>
        <a:buClr>
          <a:schemeClr val="tx1"/>
        </a:buClr>
        <a:buChar char="–"/>
        <a:defRPr sz="700">
          <a:solidFill>
            <a:schemeClr val="tx1"/>
          </a:solidFill>
          <a:latin typeface="+mn-lt"/>
        </a:defRPr>
      </a:lvl9pPr>
    </p:bodyStyle>
    <p:otherStyle>
      <a:defPPr>
        <a:defRPr lang="en-US"/>
      </a:defPPr>
      <a:lvl1pPr marL="0" algn="l" defTabSz="514350" rtl="0" eaLnBrk="1" latinLnBrk="0" hangingPunct="1">
        <a:defRPr sz="1100" kern="1200">
          <a:solidFill>
            <a:schemeClr val="tx1"/>
          </a:solidFill>
          <a:latin typeface="+mn-lt"/>
          <a:ea typeface="+mn-ea"/>
          <a:cs typeface="+mn-cs"/>
        </a:defRPr>
      </a:lvl1pPr>
      <a:lvl2pPr marL="257175" algn="l" defTabSz="514350" rtl="0" eaLnBrk="1" latinLnBrk="0" hangingPunct="1">
        <a:defRPr sz="1100" kern="1200">
          <a:solidFill>
            <a:schemeClr val="tx1"/>
          </a:solidFill>
          <a:latin typeface="+mn-lt"/>
          <a:ea typeface="+mn-ea"/>
          <a:cs typeface="+mn-cs"/>
        </a:defRPr>
      </a:lvl2pPr>
      <a:lvl3pPr marL="514350" algn="l" defTabSz="514350" rtl="0" eaLnBrk="1" latinLnBrk="0" hangingPunct="1">
        <a:defRPr sz="1100" kern="1200">
          <a:solidFill>
            <a:schemeClr val="tx1"/>
          </a:solidFill>
          <a:latin typeface="+mn-lt"/>
          <a:ea typeface="+mn-ea"/>
          <a:cs typeface="+mn-cs"/>
        </a:defRPr>
      </a:lvl3pPr>
      <a:lvl4pPr marL="771526" algn="l" defTabSz="514350" rtl="0" eaLnBrk="1" latinLnBrk="0" hangingPunct="1">
        <a:defRPr sz="1100" kern="1200">
          <a:solidFill>
            <a:schemeClr val="tx1"/>
          </a:solidFill>
          <a:latin typeface="+mn-lt"/>
          <a:ea typeface="+mn-ea"/>
          <a:cs typeface="+mn-cs"/>
        </a:defRPr>
      </a:lvl4pPr>
      <a:lvl5pPr marL="1028701" algn="l" defTabSz="514350" rtl="0" eaLnBrk="1" latinLnBrk="0" hangingPunct="1">
        <a:defRPr sz="1100" kern="1200">
          <a:solidFill>
            <a:schemeClr val="tx1"/>
          </a:solidFill>
          <a:latin typeface="+mn-lt"/>
          <a:ea typeface="+mn-ea"/>
          <a:cs typeface="+mn-cs"/>
        </a:defRPr>
      </a:lvl5pPr>
      <a:lvl6pPr marL="1285875" algn="l" defTabSz="514350" rtl="0" eaLnBrk="1" latinLnBrk="0" hangingPunct="1">
        <a:defRPr sz="1100" kern="1200">
          <a:solidFill>
            <a:schemeClr val="tx1"/>
          </a:solidFill>
          <a:latin typeface="+mn-lt"/>
          <a:ea typeface="+mn-ea"/>
          <a:cs typeface="+mn-cs"/>
        </a:defRPr>
      </a:lvl6pPr>
      <a:lvl7pPr marL="1543051" algn="l" defTabSz="514350" rtl="0" eaLnBrk="1" latinLnBrk="0" hangingPunct="1">
        <a:defRPr sz="1100" kern="1200">
          <a:solidFill>
            <a:schemeClr val="tx1"/>
          </a:solidFill>
          <a:latin typeface="+mn-lt"/>
          <a:ea typeface="+mn-ea"/>
          <a:cs typeface="+mn-cs"/>
        </a:defRPr>
      </a:lvl7pPr>
      <a:lvl8pPr marL="1800226" algn="l" defTabSz="514350" rtl="0" eaLnBrk="1" latinLnBrk="0" hangingPunct="1">
        <a:defRPr sz="1100" kern="1200">
          <a:solidFill>
            <a:schemeClr val="tx1"/>
          </a:solidFill>
          <a:latin typeface="+mn-lt"/>
          <a:ea typeface="+mn-ea"/>
          <a:cs typeface="+mn-cs"/>
        </a:defRPr>
      </a:lvl8pPr>
      <a:lvl9pPr marL="2057399" algn="l" defTabSz="514350" rtl="0" eaLnBrk="1" latinLnBrk="0" hangingPunct="1">
        <a:defRPr sz="1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1"/>
            </p:custDataLst>
            <p:extLst>
              <p:ext uri="{D42A27DB-BD31-4B8C-83A1-F6EECF244321}">
                <p14:modId xmlns:p14="http://schemas.microsoft.com/office/powerpoint/2010/main" val="539670791"/>
              </p:ext>
            </p:extLst>
          </p:nvPr>
        </p:nvGraphicFramePr>
        <p:xfrm>
          <a:off x="1992" y="1611"/>
          <a:ext cx="1953" cy="1587"/>
        </p:xfrm>
        <a:graphic>
          <a:graphicData uri="http://schemas.openxmlformats.org/presentationml/2006/ole">
            <mc:AlternateContent xmlns:mc="http://schemas.openxmlformats.org/markup-compatibility/2006">
              <mc:Choice xmlns:v="urn:schemas-microsoft-com:vml" Requires="v">
                <p:oleObj spid="_x0000_s6258" name="think-cell Slide" r:id="rId12" imgW="270" imgH="270" progId="TCLayout.ActiveDocument.1">
                  <p:embed/>
                </p:oleObj>
              </mc:Choice>
              <mc:Fallback>
                <p:oleObj name="think-cell Slide" r:id="rId12" imgW="270" imgH="270" progId="TCLayout.ActiveDocument.1">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92" y="1611"/>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p:cNvSpPr/>
          <p:nvPr/>
        </p:nvSpPr>
        <p:spPr bwMode="auto">
          <a:xfrm>
            <a:off x="11403086" y="6414223"/>
            <a:ext cx="486936" cy="457200"/>
          </a:xfrm>
          <a:prstGeom prst="rect">
            <a:avLst/>
          </a:prstGeom>
          <a:solidFill>
            <a:srgbClr val="0070C0"/>
          </a:solidFill>
          <a:ln w="12700" cap="flat" cmpd="sng" algn="ctr">
            <a:noFill/>
            <a:prstDash val="solid"/>
            <a:round/>
            <a:headEnd type="none" w="med" len="med"/>
            <a:tailEnd type="none" w="med" len="med"/>
          </a:ln>
          <a:effectLst/>
        </p:spPr>
        <p:txBody>
          <a:bodyPr vert="horz" wrap="square" lIns="41147" tIns="41147" rIns="41147" bIns="41147"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1100" b="1" dirty="0" smtClean="0">
              <a:solidFill>
                <a:srgbClr val="FFFFFF"/>
              </a:solidFill>
              <a:cs typeface="Arial" charset="0"/>
            </a:endParaRPr>
          </a:p>
        </p:txBody>
      </p:sp>
      <p:sp>
        <p:nvSpPr>
          <p:cNvPr id="6147" name="Rectangle 3"/>
          <p:cNvSpPr>
            <a:spLocks noGrp="1" noChangeArrowheads="1"/>
          </p:cNvSpPr>
          <p:nvPr>
            <p:ph type="body" idx="1"/>
          </p:nvPr>
        </p:nvSpPr>
        <p:spPr bwMode="gray">
          <a:xfrm>
            <a:off x="520431" y="993447"/>
            <a:ext cx="11141612" cy="5373161"/>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146" name="Rectangle 2"/>
          <p:cNvSpPr>
            <a:spLocks noGrp="1" noChangeArrowheads="1"/>
          </p:cNvSpPr>
          <p:nvPr>
            <p:ph type="title"/>
          </p:nvPr>
        </p:nvSpPr>
        <p:spPr bwMode="gray">
          <a:xfrm>
            <a:off x="520431" y="131079"/>
            <a:ext cx="11141612" cy="64008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R="0" lvl="0" algn="l" defTabSz="854320" rtl="0" fontAlgn="base" latinLnBrk="0">
              <a:lnSpc>
                <a:spcPts val="2123"/>
              </a:lnSpc>
              <a:spcBef>
                <a:spcPct val="0"/>
              </a:spcBef>
              <a:spcAft>
                <a:spcPct val="0"/>
              </a:spcAft>
              <a:buClrTx/>
              <a:buSzTx/>
              <a:buFontTx/>
              <a:buNone/>
              <a:tabLst/>
              <a:defRPr/>
            </a:pPr>
            <a:r>
              <a:rPr lang="en-US" smtClean="0"/>
              <a:t>Click to edit Master title style</a:t>
            </a:r>
            <a:endParaRPr lang="en-US" dirty="0" smtClean="0"/>
          </a:p>
        </p:txBody>
      </p:sp>
      <p:sp>
        <p:nvSpPr>
          <p:cNvPr id="3699717" name="Text Box 5"/>
          <p:cNvSpPr txBox="1">
            <a:spLocks noChangeArrowheads="1"/>
          </p:cNvSpPr>
          <p:nvPr/>
        </p:nvSpPr>
        <p:spPr bwMode="gray">
          <a:xfrm>
            <a:off x="11485375" y="6461899"/>
            <a:ext cx="320601" cy="309957"/>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0000"/>
              </a:buClr>
              <a:buSzPct val="65000"/>
              <a:buFont typeface="Wingdings" pitchFamily="2" charset="2"/>
              <a:buNone/>
              <a:defRPr/>
            </a:pPr>
            <a:r>
              <a:rPr lang="en-US" sz="1200" dirty="0" smtClean="0">
                <a:solidFill>
                  <a:srgbClr val="FFFFFF"/>
                </a:solidFill>
                <a:latin typeface="Arial Narrow" pitchFamily="34" charset="0"/>
                <a:cs typeface="Arial" charset="0"/>
              </a:rPr>
              <a:t> </a:t>
            </a:r>
            <a:fld id="{AA9DB911-D3CF-4C7E-931E-2C8A598B623B}" type="slidenum">
              <a:rPr lang="en-US">
                <a:solidFill>
                  <a:srgbClr val="FFFFFF"/>
                </a:solidFill>
                <a:latin typeface="Arial Narrow" pitchFamily="34" charset="0"/>
                <a:cs typeface="Arial" charset="0"/>
              </a:rPr>
              <a:pPr algn="ctr" eaLnBrk="0" fontAlgn="base" hangingPunct="0">
                <a:lnSpc>
                  <a:spcPct val="106000"/>
                </a:lnSpc>
                <a:spcBef>
                  <a:spcPct val="0"/>
                </a:spcBef>
                <a:spcAft>
                  <a:spcPct val="0"/>
                </a:spcAft>
                <a:buClr>
                  <a:srgbClr val="000000"/>
                </a:buClr>
                <a:buSzPct val="65000"/>
                <a:buFont typeface="Wingdings" pitchFamily="2" charset="2"/>
                <a:buNone/>
                <a:defRPr/>
              </a:pPr>
              <a:t>‹#›</a:t>
            </a:fld>
            <a:r>
              <a:rPr lang="en-US" sz="1200" dirty="0">
                <a:solidFill>
                  <a:srgbClr val="FFFFFF"/>
                </a:solidFill>
                <a:latin typeface="Arial Narrow" pitchFamily="34" charset="0"/>
                <a:cs typeface="Arial" charset="0"/>
              </a:rPr>
              <a:t> </a:t>
            </a:r>
          </a:p>
        </p:txBody>
      </p:sp>
      <p:cxnSp>
        <p:nvCxnSpPr>
          <p:cNvPr id="10" name="Straight Connector 9"/>
          <p:cNvCxnSpPr/>
          <p:nvPr/>
        </p:nvCxnSpPr>
        <p:spPr>
          <a:xfrm>
            <a:off x="554187" y="762000"/>
            <a:ext cx="11083636"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59239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left)">
                                      <p:cBhvr>
                                        <p:cTn id="7" dur="500"/>
                                        <p:tgtEl>
                                          <p:spTgt spid="614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animEffect transition="in" filter="wipe(left)">
                                      <p:cBhvr>
                                        <p:cTn id="11" dur="500"/>
                                        <p:tgtEl>
                                          <p:spTgt spid="6147">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Effect transition="in" filter="wipe(left)">
                                      <p:cBhvr>
                                        <p:cTn id="14" dur="500"/>
                                        <p:tgtEl>
                                          <p:spTgt spid="6147">
                                            <p:txEl>
                                              <p:pRg st="1" end="1"/>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147">
                                            <p:txEl>
                                              <p:pRg st="3" end="3"/>
                                            </p:txEl>
                                          </p:spTgt>
                                        </p:tgtEl>
                                        <p:attrNameLst>
                                          <p:attrName>style.visibility</p:attrName>
                                        </p:attrNameLst>
                                      </p:cBhvr>
                                      <p:to>
                                        <p:strVal val="visible"/>
                                      </p:to>
                                    </p:set>
                                    <p:animEffect transition="in" filter="wipe(left)">
                                      <p:cBhvr>
                                        <p:cTn id="20"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advAuto="0"/>
      <p:bldP spid="6146" grpId="0" autoUpdateAnimBg="0"/>
    </p:bldLst>
  </p:timing>
  <p:hf hdr="0" ftr="0" dt="0"/>
  <p:txStyles>
    <p:titleStyle>
      <a:lvl1pPr marL="33934" indent="0" algn="l" rtl="0" eaLnBrk="1" fontAlgn="base" hangingPunct="1">
        <a:lnSpc>
          <a:spcPct val="100000"/>
        </a:lnSpc>
        <a:spcBef>
          <a:spcPct val="0"/>
        </a:spcBef>
        <a:spcAft>
          <a:spcPct val="0"/>
        </a:spcAft>
        <a:defRPr lang="en-US" sz="2300" b="1" kern="1200" dirty="0" smtClean="0">
          <a:solidFill>
            <a:schemeClr val="tx1"/>
          </a:solidFill>
          <a:latin typeface="Arial" charset="0"/>
          <a:ea typeface="+mn-ea"/>
          <a:cs typeface="Calibri" pitchFamily="34" charset="0"/>
        </a:defRPr>
      </a:lvl1pPr>
      <a:lvl2pPr algn="l" rtl="0" eaLnBrk="1" fontAlgn="base" hangingPunct="1">
        <a:lnSpc>
          <a:spcPct val="106000"/>
        </a:lnSpc>
        <a:spcBef>
          <a:spcPct val="0"/>
        </a:spcBef>
        <a:spcAft>
          <a:spcPct val="0"/>
        </a:spcAft>
        <a:defRPr b="1">
          <a:solidFill>
            <a:srgbClr val="0070C0"/>
          </a:solidFill>
          <a:latin typeface="Arial" charset="0"/>
          <a:cs typeface="Arial" charset="0"/>
        </a:defRPr>
      </a:lvl2pPr>
      <a:lvl3pPr algn="l" rtl="0" eaLnBrk="1" fontAlgn="base" hangingPunct="1">
        <a:lnSpc>
          <a:spcPct val="106000"/>
        </a:lnSpc>
        <a:spcBef>
          <a:spcPct val="0"/>
        </a:spcBef>
        <a:spcAft>
          <a:spcPct val="0"/>
        </a:spcAft>
        <a:defRPr b="1">
          <a:solidFill>
            <a:srgbClr val="0070C0"/>
          </a:solidFill>
          <a:latin typeface="Arial" charset="0"/>
          <a:cs typeface="Arial" charset="0"/>
        </a:defRPr>
      </a:lvl3pPr>
      <a:lvl4pPr algn="l" rtl="0" eaLnBrk="1" fontAlgn="base" hangingPunct="1">
        <a:lnSpc>
          <a:spcPct val="106000"/>
        </a:lnSpc>
        <a:spcBef>
          <a:spcPct val="0"/>
        </a:spcBef>
        <a:spcAft>
          <a:spcPct val="0"/>
        </a:spcAft>
        <a:defRPr b="1">
          <a:solidFill>
            <a:srgbClr val="0070C0"/>
          </a:solidFill>
          <a:latin typeface="Arial" charset="0"/>
          <a:cs typeface="Arial" charset="0"/>
        </a:defRPr>
      </a:lvl4pPr>
      <a:lvl5pPr algn="l" rtl="0" eaLnBrk="1" fontAlgn="base" hangingPunct="1">
        <a:lnSpc>
          <a:spcPct val="106000"/>
        </a:lnSpc>
        <a:spcBef>
          <a:spcPct val="0"/>
        </a:spcBef>
        <a:spcAft>
          <a:spcPct val="0"/>
        </a:spcAft>
        <a:defRPr b="1">
          <a:solidFill>
            <a:srgbClr val="0070C0"/>
          </a:solidFill>
          <a:latin typeface="Arial" charset="0"/>
          <a:cs typeface="Arial" charset="0"/>
        </a:defRPr>
      </a:lvl5pPr>
      <a:lvl6pPr marL="257175" algn="l" rtl="0" eaLnBrk="1" fontAlgn="base" hangingPunct="1">
        <a:lnSpc>
          <a:spcPct val="106000"/>
        </a:lnSpc>
        <a:spcBef>
          <a:spcPct val="0"/>
        </a:spcBef>
        <a:spcAft>
          <a:spcPct val="0"/>
        </a:spcAft>
        <a:defRPr sz="900" b="1">
          <a:solidFill>
            <a:schemeClr val="tx1"/>
          </a:solidFill>
          <a:latin typeface="Arial" charset="0"/>
        </a:defRPr>
      </a:lvl6pPr>
      <a:lvl7pPr marL="514350" algn="l" rtl="0" eaLnBrk="1" fontAlgn="base" hangingPunct="1">
        <a:lnSpc>
          <a:spcPct val="106000"/>
        </a:lnSpc>
        <a:spcBef>
          <a:spcPct val="0"/>
        </a:spcBef>
        <a:spcAft>
          <a:spcPct val="0"/>
        </a:spcAft>
        <a:defRPr sz="900" b="1">
          <a:solidFill>
            <a:schemeClr val="tx1"/>
          </a:solidFill>
          <a:latin typeface="Arial" charset="0"/>
        </a:defRPr>
      </a:lvl7pPr>
      <a:lvl8pPr marL="771526" algn="l" rtl="0" eaLnBrk="1" fontAlgn="base" hangingPunct="1">
        <a:lnSpc>
          <a:spcPct val="106000"/>
        </a:lnSpc>
        <a:spcBef>
          <a:spcPct val="0"/>
        </a:spcBef>
        <a:spcAft>
          <a:spcPct val="0"/>
        </a:spcAft>
        <a:defRPr sz="900" b="1">
          <a:solidFill>
            <a:schemeClr val="tx1"/>
          </a:solidFill>
          <a:latin typeface="Arial" charset="0"/>
        </a:defRPr>
      </a:lvl8pPr>
      <a:lvl9pPr marL="1028701" algn="l" rtl="0" eaLnBrk="1" fontAlgn="base" hangingPunct="1">
        <a:lnSpc>
          <a:spcPct val="106000"/>
        </a:lnSpc>
        <a:spcBef>
          <a:spcPct val="0"/>
        </a:spcBef>
        <a:spcAft>
          <a:spcPct val="0"/>
        </a:spcAft>
        <a:defRPr sz="900" b="1">
          <a:solidFill>
            <a:schemeClr val="tx1"/>
          </a:solidFill>
          <a:latin typeface="Arial" charset="0"/>
        </a:defRPr>
      </a:lvl9pPr>
    </p:titleStyle>
    <p:bodyStyle>
      <a:lvl1pPr marL="192882" indent="-192882" algn="l" rtl="0" eaLnBrk="1" fontAlgn="base" hangingPunct="1">
        <a:lnSpc>
          <a:spcPct val="106000"/>
        </a:lnSpc>
        <a:spcBef>
          <a:spcPct val="80000"/>
        </a:spcBef>
        <a:spcAft>
          <a:spcPct val="0"/>
        </a:spcAft>
        <a:buClr>
          <a:schemeClr val="tx1"/>
        </a:buClr>
        <a:buSzPct val="100000"/>
        <a:buFont typeface="Wingdings" pitchFamily="2" charset="2"/>
        <a:buNone/>
        <a:defRPr sz="1700" b="1">
          <a:solidFill>
            <a:schemeClr val="tx1"/>
          </a:solidFill>
          <a:latin typeface="Arial" pitchFamily="34" charset="0"/>
          <a:ea typeface="+mn-ea"/>
          <a:cs typeface="Arial" pitchFamily="34" charset="0"/>
        </a:defRPr>
      </a:lvl1pPr>
      <a:lvl2pPr marL="191990" indent="-191095" algn="l" rtl="0" eaLnBrk="1" fontAlgn="base" hangingPunct="1">
        <a:lnSpc>
          <a:spcPct val="106000"/>
        </a:lnSpc>
        <a:spcBef>
          <a:spcPct val="80000"/>
        </a:spcBef>
        <a:spcAft>
          <a:spcPct val="0"/>
        </a:spcAft>
        <a:buClr>
          <a:schemeClr val="tx1"/>
        </a:buClr>
        <a:buFont typeface="Wingdings" pitchFamily="2" charset="2"/>
        <a:buChar char="§"/>
        <a:tabLst>
          <a:tab pos="161628" algn="l"/>
        </a:tabLst>
        <a:defRPr sz="1700">
          <a:solidFill>
            <a:schemeClr val="tx1"/>
          </a:solidFill>
          <a:latin typeface="Arial" pitchFamily="34" charset="0"/>
          <a:cs typeface="Arial" pitchFamily="34" charset="0"/>
        </a:defRPr>
      </a:lvl2pPr>
      <a:lvl3pPr marL="449251" indent="-257168" algn="l" rtl="0" eaLnBrk="1" fontAlgn="base" hangingPunct="1">
        <a:lnSpc>
          <a:spcPct val="106000"/>
        </a:lnSpc>
        <a:spcBef>
          <a:spcPct val="40000"/>
        </a:spcBef>
        <a:spcAft>
          <a:spcPct val="0"/>
        </a:spcAft>
        <a:buClr>
          <a:schemeClr val="tx1"/>
        </a:buClr>
        <a:buFont typeface="Arial" panose="020B0604020202020204" pitchFamily="34" charset="0"/>
        <a:buChar char="–"/>
        <a:defRPr sz="1700">
          <a:solidFill>
            <a:schemeClr val="tx1"/>
          </a:solidFill>
          <a:latin typeface="Arial" pitchFamily="34" charset="0"/>
          <a:cs typeface="Arial" pitchFamily="34" charset="0"/>
        </a:defRPr>
      </a:lvl3pPr>
      <a:lvl4pPr marL="719121" indent="-269868" algn="l" rtl="0" eaLnBrk="1" fontAlgn="base" hangingPunct="1">
        <a:lnSpc>
          <a:spcPct val="106000"/>
        </a:lnSpc>
        <a:spcBef>
          <a:spcPct val="20000"/>
        </a:spcBef>
        <a:spcAft>
          <a:spcPct val="0"/>
        </a:spcAft>
        <a:buClr>
          <a:schemeClr val="tx1"/>
        </a:buClr>
        <a:buFont typeface="Arial" panose="020B0604020202020204" pitchFamily="34" charset="0"/>
        <a:buChar char="→"/>
        <a:defRPr sz="1700">
          <a:solidFill>
            <a:schemeClr val="tx1"/>
          </a:solidFill>
          <a:latin typeface="Arial" pitchFamily="34" charset="0"/>
          <a:cs typeface="Arial" pitchFamily="34" charset="0"/>
        </a:defRPr>
      </a:lvl4pPr>
      <a:lvl5pPr marL="813494" indent="-133054" algn="l" rtl="0" eaLnBrk="1" fontAlgn="base" hangingPunct="1">
        <a:spcBef>
          <a:spcPct val="20000"/>
        </a:spcBef>
        <a:spcAft>
          <a:spcPct val="0"/>
        </a:spcAft>
        <a:buClr>
          <a:schemeClr val="tx1"/>
        </a:buClr>
        <a:buChar char="–"/>
        <a:defRPr sz="700">
          <a:solidFill>
            <a:schemeClr val="tx1"/>
          </a:solidFill>
          <a:latin typeface="+mn-lt"/>
          <a:cs typeface="Arial" charset="0"/>
        </a:defRPr>
      </a:lvl5pPr>
      <a:lvl6pPr marL="1070671" indent="-133054" algn="l" rtl="0" eaLnBrk="1" fontAlgn="base" hangingPunct="1">
        <a:spcBef>
          <a:spcPct val="20000"/>
        </a:spcBef>
        <a:spcAft>
          <a:spcPct val="0"/>
        </a:spcAft>
        <a:buClr>
          <a:schemeClr val="tx1"/>
        </a:buClr>
        <a:buChar char="–"/>
        <a:defRPr sz="700">
          <a:solidFill>
            <a:schemeClr val="tx1"/>
          </a:solidFill>
          <a:latin typeface="+mn-lt"/>
        </a:defRPr>
      </a:lvl6pPr>
      <a:lvl7pPr marL="1327845" indent="-133054" algn="l" rtl="0" eaLnBrk="1" fontAlgn="base" hangingPunct="1">
        <a:spcBef>
          <a:spcPct val="20000"/>
        </a:spcBef>
        <a:spcAft>
          <a:spcPct val="0"/>
        </a:spcAft>
        <a:buClr>
          <a:schemeClr val="tx1"/>
        </a:buClr>
        <a:buChar char="–"/>
        <a:defRPr sz="700">
          <a:solidFill>
            <a:schemeClr val="tx1"/>
          </a:solidFill>
          <a:latin typeface="+mn-lt"/>
        </a:defRPr>
      </a:lvl7pPr>
      <a:lvl8pPr marL="1585020" indent="-133054" algn="l" rtl="0" eaLnBrk="1" fontAlgn="base" hangingPunct="1">
        <a:spcBef>
          <a:spcPct val="20000"/>
        </a:spcBef>
        <a:spcAft>
          <a:spcPct val="0"/>
        </a:spcAft>
        <a:buClr>
          <a:schemeClr val="tx1"/>
        </a:buClr>
        <a:buChar char="–"/>
        <a:defRPr sz="700">
          <a:solidFill>
            <a:schemeClr val="tx1"/>
          </a:solidFill>
          <a:latin typeface="+mn-lt"/>
        </a:defRPr>
      </a:lvl8pPr>
      <a:lvl9pPr marL="1842195" indent="-133054" algn="l" rtl="0" eaLnBrk="1" fontAlgn="base" hangingPunct="1">
        <a:spcBef>
          <a:spcPct val="20000"/>
        </a:spcBef>
        <a:spcAft>
          <a:spcPct val="0"/>
        </a:spcAft>
        <a:buClr>
          <a:schemeClr val="tx1"/>
        </a:buClr>
        <a:buChar char="–"/>
        <a:defRPr sz="700">
          <a:solidFill>
            <a:schemeClr val="tx1"/>
          </a:solidFill>
          <a:latin typeface="+mn-lt"/>
        </a:defRPr>
      </a:lvl9pPr>
    </p:bodyStyle>
    <p:otherStyle>
      <a:defPPr>
        <a:defRPr lang="en-US"/>
      </a:defPPr>
      <a:lvl1pPr marL="0" algn="l" defTabSz="514350" rtl="0" eaLnBrk="1" latinLnBrk="0" hangingPunct="1">
        <a:defRPr sz="1100" kern="1200">
          <a:solidFill>
            <a:schemeClr val="tx1"/>
          </a:solidFill>
          <a:latin typeface="+mn-lt"/>
          <a:ea typeface="+mn-ea"/>
          <a:cs typeface="+mn-cs"/>
        </a:defRPr>
      </a:lvl1pPr>
      <a:lvl2pPr marL="257175" algn="l" defTabSz="514350" rtl="0" eaLnBrk="1" latinLnBrk="0" hangingPunct="1">
        <a:defRPr sz="1100" kern="1200">
          <a:solidFill>
            <a:schemeClr val="tx1"/>
          </a:solidFill>
          <a:latin typeface="+mn-lt"/>
          <a:ea typeface="+mn-ea"/>
          <a:cs typeface="+mn-cs"/>
        </a:defRPr>
      </a:lvl2pPr>
      <a:lvl3pPr marL="514350" algn="l" defTabSz="514350" rtl="0" eaLnBrk="1" latinLnBrk="0" hangingPunct="1">
        <a:defRPr sz="1100" kern="1200">
          <a:solidFill>
            <a:schemeClr val="tx1"/>
          </a:solidFill>
          <a:latin typeface="+mn-lt"/>
          <a:ea typeface="+mn-ea"/>
          <a:cs typeface="+mn-cs"/>
        </a:defRPr>
      </a:lvl3pPr>
      <a:lvl4pPr marL="771526" algn="l" defTabSz="514350" rtl="0" eaLnBrk="1" latinLnBrk="0" hangingPunct="1">
        <a:defRPr sz="1100" kern="1200">
          <a:solidFill>
            <a:schemeClr val="tx1"/>
          </a:solidFill>
          <a:latin typeface="+mn-lt"/>
          <a:ea typeface="+mn-ea"/>
          <a:cs typeface="+mn-cs"/>
        </a:defRPr>
      </a:lvl4pPr>
      <a:lvl5pPr marL="1028701" algn="l" defTabSz="514350" rtl="0" eaLnBrk="1" latinLnBrk="0" hangingPunct="1">
        <a:defRPr sz="1100" kern="1200">
          <a:solidFill>
            <a:schemeClr val="tx1"/>
          </a:solidFill>
          <a:latin typeface="+mn-lt"/>
          <a:ea typeface="+mn-ea"/>
          <a:cs typeface="+mn-cs"/>
        </a:defRPr>
      </a:lvl5pPr>
      <a:lvl6pPr marL="1285875" algn="l" defTabSz="514350" rtl="0" eaLnBrk="1" latinLnBrk="0" hangingPunct="1">
        <a:defRPr sz="1100" kern="1200">
          <a:solidFill>
            <a:schemeClr val="tx1"/>
          </a:solidFill>
          <a:latin typeface="+mn-lt"/>
          <a:ea typeface="+mn-ea"/>
          <a:cs typeface="+mn-cs"/>
        </a:defRPr>
      </a:lvl6pPr>
      <a:lvl7pPr marL="1543051" algn="l" defTabSz="514350" rtl="0" eaLnBrk="1" latinLnBrk="0" hangingPunct="1">
        <a:defRPr sz="1100" kern="1200">
          <a:solidFill>
            <a:schemeClr val="tx1"/>
          </a:solidFill>
          <a:latin typeface="+mn-lt"/>
          <a:ea typeface="+mn-ea"/>
          <a:cs typeface="+mn-cs"/>
        </a:defRPr>
      </a:lvl7pPr>
      <a:lvl8pPr marL="1800226" algn="l" defTabSz="514350" rtl="0" eaLnBrk="1" latinLnBrk="0" hangingPunct="1">
        <a:defRPr sz="1100" kern="1200">
          <a:solidFill>
            <a:schemeClr val="tx1"/>
          </a:solidFill>
          <a:latin typeface="+mn-lt"/>
          <a:ea typeface="+mn-ea"/>
          <a:cs typeface="+mn-cs"/>
        </a:defRPr>
      </a:lvl8pPr>
      <a:lvl9pPr marL="2057399" algn="l" defTabSz="514350" rtl="0" eaLnBrk="1" latinLnBrk="0" hangingPunct="1">
        <a:defRPr sz="1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1"/>
            </p:custDataLst>
            <p:extLst>
              <p:ext uri="{D42A27DB-BD31-4B8C-83A1-F6EECF244321}">
                <p14:modId xmlns:p14="http://schemas.microsoft.com/office/powerpoint/2010/main" val="3666771996"/>
              </p:ext>
            </p:extLst>
          </p:nvPr>
        </p:nvGraphicFramePr>
        <p:xfrm>
          <a:off x="1992" y="1611"/>
          <a:ext cx="1953" cy="1587"/>
        </p:xfrm>
        <a:graphic>
          <a:graphicData uri="http://schemas.openxmlformats.org/presentationml/2006/ole">
            <mc:AlternateContent xmlns:mc="http://schemas.openxmlformats.org/markup-compatibility/2006">
              <mc:Choice xmlns:v="urn:schemas-microsoft-com:vml" Requires="v">
                <p:oleObj spid="_x0000_s11378" name="think-cell Slide" r:id="rId12" imgW="270" imgH="270" progId="TCLayout.ActiveDocument.1">
                  <p:embed/>
                </p:oleObj>
              </mc:Choice>
              <mc:Fallback>
                <p:oleObj name="think-cell Slide" r:id="rId12" imgW="270" imgH="270" progId="TCLayout.ActiveDocument.1">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92" y="1611"/>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p:cNvSpPr/>
          <p:nvPr/>
        </p:nvSpPr>
        <p:spPr bwMode="auto">
          <a:xfrm>
            <a:off x="11403086" y="6414223"/>
            <a:ext cx="486936" cy="457200"/>
          </a:xfrm>
          <a:prstGeom prst="rect">
            <a:avLst/>
          </a:prstGeom>
          <a:solidFill>
            <a:srgbClr val="0070C0"/>
          </a:solidFill>
          <a:ln w="12700" cap="flat" cmpd="sng" algn="ctr">
            <a:noFill/>
            <a:prstDash val="solid"/>
            <a:round/>
            <a:headEnd type="none" w="med" len="med"/>
            <a:tailEnd type="none" w="med" len="med"/>
          </a:ln>
          <a:effectLst/>
        </p:spPr>
        <p:txBody>
          <a:bodyPr vert="horz" wrap="square" lIns="41147" tIns="41147" rIns="41147" bIns="41147"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1100" b="1" dirty="0" smtClean="0">
              <a:solidFill>
                <a:srgbClr val="FFFFFF"/>
              </a:solidFill>
              <a:cs typeface="Arial" charset="0"/>
            </a:endParaRPr>
          </a:p>
        </p:txBody>
      </p:sp>
      <p:sp>
        <p:nvSpPr>
          <p:cNvPr id="6147" name="Rectangle 3"/>
          <p:cNvSpPr>
            <a:spLocks noGrp="1" noChangeArrowheads="1"/>
          </p:cNvSpPr>
          <p:nvPr>
            <p:ph type="body" idx="1"/>
          </p:nvPr>
        </p:nvSpPr>
        <p:spPr bwMode="gray">
          <a:xfrm>
            <a:off x="520431" y="993447"/>
            <a:ext cx="11141612" cy="5373161"/>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146" name="Rectangle 2"/>
          <p:cNvSpPr>
            <a:spLocks noGrp="1" noChangeArrowheads="1"/>
          </p:cNvSpPr>
          <p:nvPr>
            <p:ph type="title"/>
          </p:nvPr>
        </p:nvSpPr>
        <p:spPr bwMode="gray">
          <a:xfrm>
            <a:off x="520431" y="131079"/>
            <a:ext cx="11141612" cy="64008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R="0" lvl="0" algn="l" defTabSz="854320" rtl="0" fontAlgn="base" latinLnBrk="0">
              <a:lnSpc>
                <a:spcPts val="2123"/>
              </a:lnSpc>
              <a:spcBef>
                <a:spcPct val="0"/>
              </a:spcBef>
              <a:spcAft>
                <a:spcPct val="0"/>
              </a:spcAft>
              <a:buClrTx/>
              <a:buSzTx/>
              <a:buFontTx/>
              <a:buNone/>
              <a:tabLst/>
              <a:defRPr/>
            </a:pPr>
            <a:r>
              <a:rPr lang="en-US" smtClean="0"/>
              <a:t>Click to edit Master title style</a:t>
            </a:r>
            <a:endParaRPr lang="en-US" dirty="0" smtClean="0"/>
          </a:p>
        </p:txBody>
      </p:sp>
      <p:sp>
        <p:nvSpPr>
          <p:cNvPr id="3699717" name="Text Box 5"/>
          <p:cNvSpPr txBox="1">
            <a:spLocks noChangeArrowheads="1"/>
          </p:cNvSpPr>
          <p:nvPr/>
        </p:nvSpPr>
        <p:spPr bwMode="gray">
          <a:xfrm>
            <a:off x="11485375" y="6461899"/>
            <a:ext cx="320601" cy="309957"/>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0000"/>
              </a:buClr>
              <a:buSzPct val="65000"/>
              <a:buFont typeface="Wingdings" pitchFamily="2" charset="2"/>
              <a:buNone/>
              <a:defRPr/>
            </a:pPr>
            <a:r>
              <a:rPr lang="en-US" sz="1200" dirty="0" smtClean="0">
                <a:solidFill>
                  <a:srgbClr val="FFFFFF"/>
                </a:solidFill>
                <a:latin typeface="Arial Narrow" pitchFamily="34" charset="0"/>
                <a:cs typeface="Arial" charset="0"/>
              </a:rPr>
              <a:t> </a:t>
            </a:r>
            <a:fld id="{AA9DB911-D3CF-4C7E-931E-2C8A598B623B}" type="slidenum">
              <a:rPr lang="en-US">
                <a:solidFill>
                  <a:srgbClr val="FFFFFF"/>
                </a:solidFill>
                <a:latin typeface="Arial Narrow" pitchFamily="34" charset="0"/>
                <a:cs typeface="Arial" charset="0"/>
              </a:rPr>
              <a:pPr algn="ctr" eaLnBrk="0" fontAlgn="base" hangingPunct="0">
                <a:lnSpc>
                  <a:spcPct val="106000"/>
                </a:lnSpc>
                <a:spcBef>
                  <a:spcPct val="0"/>
                </a:spcBef>
                <a:spcAft>
                  <a:spcPct val="0"/>
                </a:spcAft>
                <a:buClr>
                  <a:srgbClr val="000000"/>
                </a:buClr>
                <a:buSzPct val="65000"/>
                <a:buFont typeface="Wingdings" pitchFamily="2" charset="2"/>
                <a:buNone/>
                <a:defRPr/>
              </a:pPr>
              <a:t>‹#›</a:t>
            </a:fld>
            <a:r>
              <a:rPr lang="en-US" sz="1200" dirty="0">
                <a:solidFill>
                  <a:srgbClr val="FFFFFF"/>
                </a:solidFill>
                <a:latin typeface="Arial Narrow" pitchFamily="34" charset="0"/>
                <a:cs typeface="Arial" charset="0"/>
              </a:rPr>
              <a:t> </a:t>
            </a:r>
          </a:p>
        </p:txBody>
      </p:sp>
      <p:cxnSp>
        <p:nvCxnSpPr>
          <p:cNvPr id="10" name="Straight Connector 9"/>
          <p:cNvCxnSpPr/>
          <p:nvPr/>
        </p:nvCxnSpPr>
        <p:spPr>
          <a:xfrm>
            <a:off x="554187" y="762000"/>
            <a:ext cx="11083636"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93155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left)">
                                      <p:cBhvr>
                                        <p:cTn id="7" dur="500"/>
                                        <p:tgtEl>
                                          <p:spTgt spid="614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animEffect transition="in" filter="wipe(left)">
                                      <p:cBhvr>
                                        <p:cTn id="11" dur="500"/>
                                        <p:tgtEl>
                                          <p:spTgt spid="6147">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Effect transition="in" filter="wipe(left)">
                                      <p:cBhvr>
                                        <p:cTn id="14" dur="500"/>
                                        <p:tgtEl>
                                          <p:spTgt spid="6147">
                                            <p:txEl>
                                              <p:pRg st="1" end="1"/>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147">
                                            <p:txEl>
                                              <p:pRg st="3" end="3"/>
                                            </p:txEl>
                                          </p:spTgt>
                                        </p:tgtEl>
                                        <p:attrNameLst>
                                          <p:attrName>style.visibility</p:attrName>
                                        </p:attrNameLst>
                                      </p:cBhvr>
                                      <p:to>
                                        <p:strVal val="visible"/>
                                      </p:to>
                                    </p:set>
                                    <p:animEffect transition="in" filter="wipe(left)">
                                      <p:cBhvr>
                                        <p:cTn id="20"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advAuto="0"/>
      <p:bldP spid="6146" grpId="0" autoUpdateAnimBg="0"/>
    </p:bldLst>
  </p:timing>
  <p:hf hdr="0" ftr="0" dt="0"/>
  <p:txStyles>
    <p:titleStyle>
      <a:lvl1pPr marL="33934" indent="0" algn="l" rtl="0" eaLnBrk="1" fontAlgn="base" hangingPunct="1">
        <a:lnSpc>
          <a:spcPct val="100000"/>
        </a:lnSpc>
        <a:spcBef>
          <a:spcPct val="0"/>
        </a:spcBef>
        <a:spcAft>
          <a:spcPct val="0"/>
        </a:spcAft>
        <a:defRPr lang="en-US" sz="2300" b="1" kern="1200" dirty="0" smtClean="0">
          <a:solidFill>
            <a:schemeClr val="tx1"/>
          </a:solidFill>
          <a:latin typeface="Arial" charset="0"/>
          <a:ea typeface="+mn-ea"/>
          <a:cs typeface="Calibri" pitchFamily="34" charset="0"/>
        </a:defRPr>
      </a:lvl1pPr>
      <a:lvl2pPr algn="l" rtl="0" eaLnBrk="1" fontAlgn="base" hangingPunct="1">
        <a:lnSpc>
          <a:spcPct val="106000"/>
        </a:lnSpc>
        <a:spcBef>
          <a:spcPct val="0"/>
        </a:spcBef>
        <a:spcAft>
          <a:spcPct val="0"/>
        </a:spcAft>
        <a:defRPr b="1">
          <a:solidFill>
            <a:srgbClr val="0070C0"/>
          </a:solidFill>
          <a:latin typeface="Arial" charset="0"/>
          <a:cs typeface="Arial" charset="0"/>
        </a:defRPr>
      </a:lvl2pPr>
      <a:lvl3pPr algn="l" rtl="0" eaLnBrk="1" fontAlgn="base" hangingPunct="1">
        <a:lnSpc>
          <a:spcPct val="106000"/>
        </a:lnSpc>
        <a:spcBef>
          <a:spcPct val="0"/>
        </a:spcBef>
        <a:spcAft>
          <a:spcPct val="0"/>
        </a:spcAft>
        <a:defRPr b="1">
          <a:solidFill>
            <a:srgbClr val="0070C0"/>
          </a:solidFill>
          <a:latin typeface="Arial" charset="0"/>
          <a:cs typeface="Arial" charset="0"/>
        </a:defRPr>
      </a:lvl3pPr>
      <a:lvl4pPr algn="l" rtl="0" eaLnBrk="1" fontAlgn="base" hangingPunct="1">
        <a:lnSpc>
          <a:spcPct val="106000"/>
        </a:lnSpc>
        <a:spcBef>
          <a:spcPct val="0"/>
        </a:spcBef>
        <a:spcAft>
          <a:spcPct val="0"/>
        </a:spcAft>
        <a:defRPr b="1">
          <a:solidFill>
            <a:srgbClr val="0070C0"/>
          </a:solidFill>
          <a:latin typeface="Arial" charset="0"/>
          <a:cs typeface="Arial" charset="0"/>
        </a:defRPr>
      </a:lvl4pPr>
      <a:lvl5pPr algn="l" rtl="0" eaLnBrk="1" fontAlgn="base" hangingPunct="1">
        <a:lnSpc>
          <a:spcPct val="106000"/>
        </a:lnSpc>
        <a:spcBef>
          <a:spcPct val="0"/>
        </a:spcBef>
        <a:spcAft>
          <a:spcPct val="0"/>
        </a:spcAft>
        <a:defRPr b="1">
          <a:solidFill>
            <a:srgbClr val="0070C0"/>
          </a:solidFill>
          <a:latin typeface="Arial" charset="0"/>
          <a:cs typeface="Arial" charset="0"/>
        </a:defRPr>
      </a:lvl5pPr>
      <a:lvl6pPr marL="257175" algn="l" rtl="0" eaLnBrk="1" fontAlgn="base" hangingPunct="1">
        <a:lnSpc>
          <a:spcPct val="106000"/>
        </a:lnSpc>
        <a:spcBef>
          <a:spcPct val="0"/>
        </a:spcBef>
        <a:spcAft>
          <a:spcPct val="0"/>
        </a:spcAft>
        <a:defRPr sz="900" b="1">
          <a:solidFill>
            <a:schemeClr val="tx1"/>
          </a:solidFill>
          <a:latin typeface="Arial" charset="0"/>
        </a:defRPr>
      </a:lvl6pPr>
      <a:lvl7pPr marL="514350" algn="l" rtl="0" eaLnBrk="1" fontAlgn="base" hangingPunct="1">
        <a:lnSpc>
          <a:spcPct val="106000"/>
        </a:lnSpc>
        <a:spcBef>
          <a:spcPct val="0"/>
        </a:spcBef>
        <a:spcAft>
          <a:spcPct val="0"/>
        </a:spcAft>
        <a:defRPr sz="900" b="1">
          <a:solidFill>
            <a:schemeClr val="tx1"/>
          </a:solidFill>
          <a:latin typeface="Arial" charset="0"/>
        </a:defRPr>
      </a:lvl7pPr>
      <a:lvl8pPr marL="771526" algn="l" rtl="0" eaLnBrk="1" fontAlgn="base" hangingPunct="1">
        <a:lnSpc>
          <a:spcPct val="106000"/>
        </a:lnSpc>
        <a:spcBef>
          <a:spcPct val="0"/>
        </a:spcBef>
        <a:spcAft>
          <a:spcPct val="0"/>
        </a:spcAft>
        <a:defRPr sz="900" b="1">
          <a:solidFill>
            <a:schemeClr val="tx1"/>
          </a:solidFill>
          <a:latin typeface="Arial" charset="0"/>
        </a:defRPr>
      </a:lvl8pPr>
      <a:lvl9pPr marL="1028701" algn="l" rtl="0" eaLnBrk="1" fontAlgn="base" hangingPunct="1">
        <a:lnSpc>
          <a:spcPct val="106000"/>
        </a:lnSpc>
        <a:spcBef>
          <a:spcPct val="0"/>
        </a:spcBef>
        <a:spcAft>
          <a:spcPct val="0"/>
        </a:spcAft>
        <a:defRPr sz="900" b="1">
          <a:solidFill>
            <a:schemeClr val="tx1"/>
          </a:solidFill>
          <a:latin typeface="Arial" charset="0"/>
        </a:defRPr>
      </a:lvl9pPr>
    </p:titleStyle>
    <p:bodyStyle>
      <a:lvl1pPr marL="192882" indent="-192882" algn="l" rtl="0" eaLnBrk="1" fontAlgn="base" hangingPunct="1">
        <a:lnSpc>
          <a:spcPct val="106000"/>
        </a:lnSpc>
        <a:spcBef>
          <a:spcPct val="80000"/>
        </a:spcBef>
        <a:spcAft>
          <a:spcPct val="0"/>
        </a:spcAft>
        <a:buClr>
          <a:schemeClr val="tx1"/>
        </a:buClr>
        <a:buSzPct val="100000"/>
        <a:buFont typeface="Wingdings" pitchFamily="2" charset="2"/>
        <a:buNone/>
        <a:defRPr sz="1700" b="1">
          <a:solidFill>
            <a:schemeClr val="tx1"/>
          </a:solidFill>
          <a:latin typeface="Arial" pitchFamily="34" charset="0"/>
          <a:ea typeface="+mn-ea"/>
          <a:cs typeface="Arial" pitchFamily="34" charset="0"/>
        </a:defRPr>
      </a:lvl1pPr>
      <a:lvl2pPr marL="191990" indent="-191095" algn="l" rtl="0" eaLnBrk="1" fontAlgn="base" hangingPunct="1">
        <a:lnSpc>
          <a:spcPct val="106000"/>
        </a:lnSpc>
        <a:spcBef>
          <a:spcPct val="80000"/>
        </a:spcBef>
        <a:spcAft>
          <a:spcPct val="0"/>
        </a:spcAft>
        <a:buClr>
          <a:schemeClr val="tx1"/>
        </a:buClr>
        <a:buFont typeface="Wingdings" pitchFamily="2" charset="2"/>
        <a:buChar char="§"/>
        <a:tabLst>
          <a:tab pos="161628" algn="l"/>
        </a:tabLst>
        <a:defRPr sz="1700">
          <a:solidFill>
            <a:schemeClr val="tx1"/>
          </a:solidFill>
          <a:latin typeface="Arial" pitchFamily="34" charset="0"/>
          <a:cs typeface="Arial" pitchFamily="34" charset="0"/>
        </a:defRPr>
      </a:lvl2pPr>
      <a:lvl3pPr marL="449251" indent="-257168" algn="l" rtl="0" eaLnBrk="1" fontAlgn="base" hangingPunct="1">
        <a:lnSpc>
          <a:spcPct val="106000"/>
        </a:lnSpc>
        <a:spcBef>
          <a:spcPct val="40000"/>
        </a:spcBef>
        <a:spcAft>
          <a:spcPct val="0"/>
        </a:spcAft>
        <a:buClr>
          <a:schemeClr val="tx1"/>
        </a:buClr>
        <a:buFont typeface="Arial" panose="020B0604020202020204" pitchFamily="34" charset="0"/>
        <a:buChar char="–"/>
        <a:defRPr sz="1700">
          <a:solidFill>
            <a:schemeClr val="tx1"/>
          </a:solidFill>
          <a:latin typeface="Arial" pitchFamily="34" charset="0"/>
          <a:cs typeface="Arial" pitchFamily="34" charset="0"/>
        </a:defRPr>
      </a:lvl3pPr>
      <a:lvl4pPr marL="719121" indent="-269868" algn="l" rtl="0" eaLnBrk="1" fontAlgn="base" hangingPunct="1">
        <a:lnSpc>
          <a:spcPct val="106000"/>
        </a:lnSpc>
        <a:spcBef>
          <a:spcPct val="20000"/>
        </a:spcBef>
        <a:spcAft>
          <a:spcPct val="0"/>
        </a:spcAft>
        <a:buClr>
          <a:schemeClr val="tx1"/>
        </a:buClr>
        <a:buFont typeface="Arial" panose="020B0604020202020204" pitchFamily="34" charset="0"/>
        <a:buChar char="→"/>
        <a:defRPr sz="1700">
          <a:solidFill>
            <a:schemeClr val="tx1"/>
          </a:solidFill>
          <a:latin typeface="Arial" pitchFamily="34" charset="0"/>
          <a:cs typeface="Arial" pitchFamily="34" charset="0"/>
        </a:defRPr>
      </a:lvl4pPr>
      <a:lvl5pPr marL="813494" indent="-133054" algn="l" rtl="0" eaLnBrk="1" fontAlgn="base" hangingPunct="1">
        <a:spcBef>
          <a:spcPct val="20000"/>
        </a:spcBef>
        <a:spcAft>
          <a:spcPct val="0"/>
        </a:spcAft>
        <a:buClr>
          <a:schemeClr val="tx1"/>
        </a:buClr>
        <a:buChar char="–"/>
        <a:defRPr sz="700">
          <a:solidFill>
            <a:schemeClr val="tx1"/>
          </a:solidFill>
          <a:latin typeface="+mn-lt"/>
          <a:cs typeface="Arial" charset="0"/>
        </a:defRPr>
      </a:lvl5pPr>
      <a:lvl6pPr marL="1070671" indent="-133054" algn="l" rtl="0" eaLnBrk="1" fontAlgn="base" hangingPunct="1">
        <a:spcBef>
          <a:spcPct val="20000"/>
        </a:spcBef>
        <a:spcAft>
          <a:spcPct val="0"/>
        </a:spcAft>
        <a:buClr>
          <a:schemeClr val="tx1"/>
        </a:buClr>
        <a:buChar char="–"/>
        <a:defRPr sz="700">
          <a:solidFill>
            <a:schemeClr val="tx1"/>
          </a:solidFill>
          <a:latin typeface="+mn-lt"/>
        </a:defRPr>
      </a:lvl6pPr>
      <a:lvl7pPr marL="1327845" indent="-133054" algn="l" rtl="0" eaLnBrk="1" fontAlgn="base" hangingPunct="1">
        <a:spcBef>
          <a:spcPct val="20000"/>
        </a:spcBef>
        <a:spcAft>
          <a:spcPct val="0"/>
        </a:spcAft>
        <a:buClr>
          <a:schemeClr val="tx1"/>
        </a:buClr>
        <a:buChar char="–"/>
        <a:defRPr sz="700">
          <a:solidFill>
            <a:schemeClr val="tx1"/>
          </a:solidFill>
          <a:latin typeface="+mn-lt"/>
        </a:defRPr>
      </a:lvl7pPr>
      <a:lvl8pPr marL="1585020" indent="-133054" algn="l" rtl="0" eaLnBrk="1" fontAlgn="base" hangingPunct="1">
        <a:spcBef>
          <a:spcPct val="20000"/>
        </a:spcBef>
        <a:spcAft>
          <a:spcPct val="0"/>
        </a:spcAft>
        <a:buClr>
          <a:schemeClr val="tx1"/>
        </a:buClr>
        <a:buChar char="–"/>
        <a:defRPr sz="700">
          <a:solidFill>
            <a:schemeClr val="tx1"/>
          </a:solidFill>
          <a:latin typeface="+mn-lt"/>
        </a:defRPr>
      </a:lvl8pPr>
      <a:lvl9pPr marL="1842195" indent="-133054" algn="l" rtl="0" eaLnBrk="1" fontAlgn="base" hangingPunct="1">
        <a:spcBef>
          <a:spcPct val="20000"/>
        </a:spcBef>
        <a:spcAft>
          <a:spcPct val="0"/>
        </a:spcAft>
        <a:buClr>
          <a:schemeClr val="tx1"/>
        </a:buClr>
        <a:buChar char="–"/>
        <a:defRPr sz="700">
          <a:solidFill>
            <a:schemeClr val="tx1"/>
          </a:solidFill>
          <a:latin typeface="+mn-lt"/>
        </a:defRPr>
      </a:lvl9pPr>
    </p:bodyStyle>
    <p:otherStyle>
      <a:defPPr>
        <a:defRPr lang="en-US"/>
      </a:defPPr>
      <a:lvl1pPr marL="0" algn="l" defTabSz="514350" rtl="0" eaLnBrk="1" latinLnBrk="0" hangingPunct="1">
        <a:defRPr sz="1100" kern="1200">
          <a:solidFill>
            <a:schemeClr val="tx1"/>
          </a:solidFill>
          <a:latin typeface="+mn-lt"/>
          <a:ea typeface="+mn-ea"/>
          <a:cs typeface="+mn-cs"/>
        </a:defRPr>
      </a:lvl1pPr>
      <a:lvl2pPr marL="257175" algn="l" defTabSz="514350" rtl="0" eaLnBrk="1" latinLnBrk="0" hangingPunct="1">
        <a:defRPr sz="1100" kern="1200">
          <a:solidFill>
            <a:schemeClr val="tx1"/>
          </a:solidFill>
          <a:latin typeface="+mn-lt"/>
          <a:ea typeface="+mn-ea"/>
          <a:cs typeface="+mn-cs"/>
        </a:defRPr>
      </a:lvl2pPr>
      <a:lvl3pPr marL="514350" algn="l" defTabSz="514350" rtl="0" eaLnBrk="1" latinLnBrk="0" hangingPunct="1">
        <a:defRPr sz="1100" kern="1200">
          <a:solidFill>
            <a:schemeClr val="tx1"/>
          </a:solidFill>
          <a:latin typeface="+mn-lt"/>
          <a:ea typeface="+mn-ea"/>
          <a:cs typeface="+mn-cs"/>
        </a:defRPr>
      </a:lvl3pPr>
      <a:lvl4pPr marL="771526" algn="l" defTabSz="514350" rtl="0" eaLnBrk="1" latinLnBrk="0" hangingPunct="1">
        <a:defRPr sz="1100" kern="1200">
          <a:solidFill>
            <a:schemeClr val="tx1"/>
          </a:solidFill>
          <a:latin typeface="+mn-lt"/>
          <a:ea typeface="+mn-ea"/>
          <a:cs typeface="+mn-cs"/>
        </a:defRPr>
      </a:lvl4pPr>
      <a:lvl5pPr marL="1028701" algn="l" defTabSz="514350" rtl="0" eaLnBrk="1" latinLnBrk="0" hangingPunct="1">
        <a:defRPr sz="1100" kern="1200">
          <a:solidFill>
            <a:schemeClr val="tx1"/>
          </a:solidFill>
          <a:latin typeface="+mn-lt"/>
          <a:ea typeface="+mn-ea"/>
          <a:cs typeface="+mn-cs"/>
        </a:defRPr>
      </a:lvl5pPr>
      <a:lvl6pPr marL="1285875" algn="l" defTabSz="514350" rtl="0" eaLnBrk="1" latinLnBrk="0" hangingPunct="1">
        <a:defRPr sz="1100" kern="1200">
          <a:solidFill>
            <a:schemeClr val="tx1"/>
          </a:solidFill>
          <a:latin typeface="+mn-lt"/>
          <a:ea typeface="+mn-ea"/>
          <a:cs typeface="+mn-cs"/>
        </a:defRPr>
      </a:lvl6pPr>
      <a:lvl7pPr marL="1543051" algn="l" defTabSz="514350" rtl="0" eaLnBrk="1" latinLnBrk="0" hangingPunct="1">
        <a:defRPr sz="1100" kern="1200">
          <a:solidFill>
            <a:schemeClr val="tx1"/>
          </a:solidFill>
          <a:latin typeface="+mn-lt"/>
          <a:ea typeface="+mn-ea"/>
          <a:cs typeface="+mn-cs"/>
        </a:defRPr>
      </a:lvl7pPr>
      <a:lvl8pPr marL="1800226" algn="l" defTabSz="514350" rtl="0" eaLnBrk="1" latinLnBrk="0" hangingPunct="1">
        <a:defRPr sz="1100" kern="1200">
          <a:solidFill>
            <a:schemeClr val="tx1"/>
          </a:solidFill>
          <a:latin typeface="+mn-lt"/>
          <a:ea typeface="+mn-ea"/>
          <a:cs typeface="+mn-cs"/>
        </a:defRPr>
      </a:lvl8pPr>
      <a:lvl9pPr marL="2057399" algn="l" defTabSz="514350" rtl="0" eaLnBrk="1" latinLnBrk="0" hangingPunct="1">
        <a:defRPr sz="1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2"/>
            </p:custDataLst>
            <p:extLst>
              <p:ext uri="{D42A27DB-BD31-4B8C-83A1-F6EECF244321}">
                <p14:modId xmlns:p14="http://schemas.microsoft.com/office/powerpoint/2010/main" val="2370177047"/>
              </p:ext>
            </p:extLst>
          </p:nvPr>
        </p:nvGraphicFramePr>
        <p:xfrm>
          <a:off x="1992" y="1611"/>
          <a:ext cx="1953" cy="1587"/>
        </p:xfrm>
        <a:graphic>
          <a:graphicData uri="http://schemas.openxmlformats.org/presentationml/2006/ole">
            <mc:AlternateContent xmlns:mc="http://schemas.openxmlformats.org/markup-compatibility/2006">
              <mc:Choice xmlns:v="urn:schemas-microsoft-com:vml" Requires="v">
                <p:oleObj spid="_x0000_s17517" name="think-cell Slide" r:id="rId13" imgW="270" imgH="270" progId="TCLayout.ActiveDocument.1">
                  <p:embed/>
                </p:oleObj>
              </mc:Choice>
              <mc:Fallback>
                <p:oleObj name="think-cell Slide" r:id="rId13" imgW="270" imgH="270" progId="TCLayout.ActiveDocument.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92" y="1611"/>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7" name="Rectangle 3"/>
          <p:cNvSpPr>
            <a:spLocks noGrp="1" noChangeArrowheads="1"/>
          </p:cNvSpPr>
          <p:nvPr>
            <p:ph type="body" idx="1"/>
          </p:nvPr>
        </p:nvSpPr>
        <p:spPr bwMode="gray">
          <a:xfrm>
            <a:off x="520431" y="993447"/>
            <a:ext cx="11141612" cy="5373161"/>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146" name="Rectangle 2"/>
          <p:cNvSpPr>
            <a:spLocks noGrp="1" noChangeArrowheads="1"/>
          </p:cNvSpPr>
          <p:nvPr>
            <p:ph type="title"/>
          </p:nvPr>
        </p:nvSpPr>
        <p:spPr bwMode="gray">
          <a:xfrm>
            <a:off x="520431" y="131079"/>
            <a:ext cx="11141612" cy="64008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R="0" lvl="0" algn="l" defTabSz="854320" rtl="0" fontAlgn="base" latinLnBrk="0">
              <a:lnSpc>
                <a:spcPts val="2123"/>
              </a:lnSpc>
              <a:spcBef>
                <a:spcPct val="0"/>
              </a:spcBef>
              <a:spcAft>
                <a:spcPct val="0"/>
              </a:spcAft>
              <a:buClrTx/>
              <a:buSzTx/>
              <a:buFontTx/>
              <a:buNone/>
              <a:tabLst/>
              <a:defRPr/>
            </a:pPr>
            <a:r>
              <a:rPr lang="en-US" smtClean="0"/>
              <a:t>Click to edit Master title style</a:t>
            </a:r>
            <a:endParaRPr lang="en-US" dirty="0" smtClean="0"/>
          </a:p>
        </p:txBody>
      </p:sp>
      <p:cxnSp>
        <p:nvCxnSpPr>
          <p:cNvPr id="10" name="Straight Connector 9"/>
          <p:cNvCxnSpPr/>
          <p:nvPr/>
        </p:nvCxnSpPr>
        <p:spPr>
          <a:xfrm>
            <a:off x="554187" y="762000"/>
            <a:ext cx="11083636"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2107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left)">
                                      <p:cBhvr>
                                        <p:cTn id="7" dur="500"/>
                                        <p:tgtEl>
                                          <p:spTgt spid="614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animEffect transition="in" filter="wipe(left)">
                                      <p:cBhvr>
                                        <p:cTn id="11" dur="500"/>
                                        <p:tgtEl>
                                          <p:spTgt spid="6147">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Effect transition="in" filter="wipe(left)">
                                      <p:cBhvr>
                                        <p:cTn id="14" dur="500"/>
                                        <p:tgtEl>
                                          <p:spTgt spid="6147">
                                            <p:txEl>
                                              <p:pRg st="1" end="1"/>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147">
                                            <p:txEl>
                                              <p:pRg st="3" end="3"/>
                                            </p:txEl>
                                          </p:spTgt>
                                        </p:tgtEl>
                                        <p:attrNameLst>
                                          <p:attrName>style.visibility</p:attrName>
                                        </p:attrNameLst>
                                      </p:cBhvr>
                                      <p:to>
                                        <p:strVal val="visible"/>
                                      </p:to>
                                    </p:set>
                                    <p:animEffect transition="in" filter="wipe(left)">
                                      <p:cBhvr>
                                        <p:cTn id="20"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advAuto="0"/>
      <p:bldP spid="6146" grpId="0" autoUpdateAnimBg="0"/>
    </p:bldLst>
  </p:timing>
  <p:hf hdr="0" ftr="0" dt="0"/>
  <p:txStyles>
    <p:titleStyle>
      <a:lvl1pPr marL="33934" indent="0" algn="l" rtl="0" eaLnBrk="1" fontAlgn="base" hangingPunct="1">
        <a:lnSpc>
          <a:spcPct val="100000"/>
        </a:lnSpc>
        <a:spcBef>
          <a:spcPct val="0"/>
        </a:spcBef>
        <a:spcAft>
          <a:spcPct val="0"/>
        </a:spcAft>
        <a:defRPr lang="en-US" sz="2300" b="1" kern="1200" dirty="0" smtClean="0">
          <a:solidFill>
            <a:schemeClr val="tx1"/>
          </a:solidFill>
          <a:latin typeface="Arial" charset="0"/>
          <a:ea typeface="+mn-ea"/>
          <a:cs typeface="Calibri" pitchFamily="34" charset="0"/>
        </a:defRPr>
      </a:lvl1pPr>
      <a:lvl2pPr algn="l" rtl="0" eaLnBrk="1" fontAlgn="base" hangingPunct="1">
        <a:lnSpc>
          <a:spcPct val="106000"/>
        </a:lnSpc>
        <a:spcBef>
          <a:spcPct val="0"/>
        </a:spcBef>
        <a:spcAft>
          <a:spcPct val="0"/>
        </a:spcAft>
        <a:defRPr b="1">
          <a:solidFill>
            <a:srgbClr val="0070C0"/>
          </a:solidFill>
          <a:latin typeface="Arial" charset="0"/>
          <a:cs typeface="Arial" charset="0"/>
        </a:defRPr>
      </a:lvl2pPr>
      <a:lvl3pPr algn="l" rtl="0" eaLnBrk="1" fontAlgn="base" hangingPunct="1">
        <a:lnSpc>
          <a:spcPct val="106000"/>
        </a:lnSpc>
        <a:spcBef>
          <a:spcPct val="0"/>
        </a:spcBef>
        <a:spcAft>
          <a:spcPct val="0"/>
        </a:spcAft>
        <a:defRPr b="1">
          <a:solidFill>
            <a:srgbClr val="0070C0"/>
          </a:solidFill>
          <a:latin typeface="Arial" charset="0"/>
          <a:cs typeface="Arial" charset="0"/>
        </a:defRPr>
      </a:lvl3pPr>
      <a:lvl4pPr algn="l" rtl="0" eaLnBrk="1" fontAlgn="base" hangingPunct="1">
        <a:lnSpc>
          <a:spcPct val="106000"/>
        </a:lnSpc>
        <a:spcBef>
          <a:spcPct val="0"/>
        </a:spcBef>
        <a:spcAft>
          <a:spcPct val="0"/>
        </a:spcAft>
        <a:defRPr b="1">
          <a:solidFill>
            <a:srgbClr val="0070C0"/>
          </a:solidFill>
          <a:latin typeface="Arial" charset="0"/>
          <a:cs typeface="Arial" charset="0"/>
        </a:defRPr>
      </a:lvl4pPr>
      <a:lvl5pPr algn="l" rtl="0" eaLnBrk="1" fontAlgn="base" hangingPunct="1">
        <a:lnSpc>
          <a:spcPct val="106000"/>
        </a:lnSpc>
        <a:spcBef>
          <a:spcPct val="0"/>
        </a:spcBef>
        <a:spcAft>
          <a:spcPct val="0"/>
        </a:spcAft>
        <a:defRPr b="1">
          <a:solidFill>
            <a:srgbClr val="0070C0"/>
          </a:solidFill>
          <a:latin typeface="Arial" charset="0"/>
          <a:cs typeface="Arial" charset="0"/>
        </a:defRPr>
      </a:lvl5pPr>
      <a:lvl6pPr marL="257175" algn="l" rtl="0" eaLnBrk="1" fontAlgn="base" hangingPunct="1">
        <a:lnSpc>
          <a:spcPct val="106000"/>
        </a:lnSpc>
        <a:spcBef>
          <a:spcPct val="0"/>
        </a:spcBef>
        <a:spcAft>
          <a:spcPct val="0"/>
        </a:spcAft>
        <a:defRPr sz="900" b="1">
          <a:solidFill>
            <a:schemeClr val="tx1"/>
          </a:solidFill>
          <a:latin typeface="Arial" charset="0"/>
        </a:defRPr>
      </a:lvl6pPr>
      <a:lvl7pPr marL="514350" algn="l" rtl="0" eaLnBrk="1" fontAlgn="base" hangingPunct="1">
        <a:lnSpc>
          <a:spcPct val="106000"/>
        </a:lnSpc>
        <a:spcBef>
          <a:spcPct val="0"/>
        </a:spcBef>
        <a:spcAft>
          <a:spcPct val="0"/>
        </a:spcAft>
        <a:defRPr sz="900" b="1">
          <a:solidFill>
            <a:schemeClr val="tx1"/>
          </a:solidFill>
          <a:latin typeface="Arial" charset="0"/>
        </a:defRPr>
      </a:lvl7pPr>
      <a:lvl8pPr marL="771526" algn="l" rtl="0" eaLnBrk="1" fontAlgn="base" hangingPunct="1">
        <a:lnSpc>
          <a:spcPct val="106000"/>
        </a:lnSpc>
        <a:spcBef>
          <a:spcPct val="0"/>
        </a:spcBef>
        <a:spcAft>
          <a:spcPct val="0"/>
        </a:spcAft>
        <a:defRPr sz="900" b="1">
          <a:solidFill>
            <a:schemeClr val="tx1"/>
          </a:solidFill>
          <a:latin typeface="Arial" charset="0"/>
        </a:defRPr>
      </a:lvl8pPr>
      <a:lvl9pPr marL="1028701" algn="l" rtl="0" eaLnBrk="1" fontAlgn="base" hangingPunct="1">
        <a:lnSpc>
          <a:spcPct val="106000"/>
        </a:lnSpc>
        <a:spcBef>
          <a:spcPct val="0"/>
        </a:spcBef>
        <a:spcAft>
          <a:spcPct val="0"/>
        </a:spcAft>
        <a:defRPr sz="900" b="1">
          <a:solidFill>
            <a:schemeClr val="tx1"/>
          </a:solidFill>
          <a:latin typeface="Arial" charset="0"/>
        </a:defRPr>
      </a:lvl9pPr>
    </p:titleStyle>
    <p:bodyStyle>
      <a:lvl1pPr marL="192882" indent="-192882" algn="l" rtl="0" eaLnBrk="1" fontAlgn="base" hangingPunct="1">
        <a:lnSpc>
          <a:spcPct val="106000"/>
        </a:lnSpc>
        <a:spcBef>
          <a:spcPct val="80000"/>
        </a:spcBef>
        <a:spcAft>
          <a:spcPct val="0"/>
        </a:spcAft>
        <a:buClr>
          <a:schemeClr val="tx1"/>
        </a:buClr>
        <a:buSzPct val="100000"/>
        <a:buFont typeface="Wingdings" pitchFamily="2" charset="2"/>
        <a:buNone/>
        <a:defRPr sz="1700" b="1">
          <a:solidFill>
            <a:schemeClr val="tx1"/>
          </a:solidFill>
          <a:latin typeface="Arial" pitchFamily="34" charset="0"/>
          <a:ea typeface="+mn-ea"/>
          <a:cs typeface="Arial" pitchFamily="34" charset="0"/>
        </a:defRPr>
      </a:lvl1pPr>
      <a:lvl2pPr marL="191990" indent="-191095" algn="l" rtl="0" eaLnBrk="1" fontAlgn="base" hangingPunct="1">
        <a:lnSpc>
          <a:spcPct val="106000"/>
        </a:lnSpc>
        <a:spcBef>
          <a:spcPct val="80000"/>
        </a:spcBef>
        <a:spcAft>
          <a:spcPct val="0"/>
        </a:spcAft>
        <a:buClr>
          <a:schemeClr val="tx1"/>
        </a:buClr>
        <a:buFont typeface="Wingdings" pitchFamily="2" charset="2"/>
        <a:buChar char="§"/>
        <a:tabLst>
          <a:tab pos="161628" algn="l"/>
        </a:tabLst>
        <a:defRPr sz="1700">
          <a:solidFill>
            <a:schemeClr val="tx1"/>
          </a:solidFill>
          <a:latin typeface="Arial" pitchFamily="34" charset="0"/>
          <a:cs typeface="Arial" pitchFamily="34" charset="0"/>
        </a:defRPr>
      </a:lvl2pPr>
      <a:lvl3pPr marL="449251" indent="-257168" algn="l" rtl="0" eaLnBrk="1" fontAlgn="base" hangingPunct="1">
        <a:lnSpc>
          <a:spcPct val="106000"/>
        </a:lnSpc>
        <a:spcBef>
          <a:spcPct val="40000"/>
        </a:spcBef>
        <a:spcAft>
          <a:spcPct val="0"/>
        </a:spcAft>
        <a:buClr>
          <a:schemeClr val="tx1"/>
        </a:buClr>
        <a:buFont typeface="Arial" panose="020B0604020202020204" pitchFamily="34" charset="0"/>
        <a:buChar char="–"/>
        <a:defRPr sz="1700">
          <a:solidFill>
            <a:schemeClr val="tx1"/>
          </a:solidFill>
          <a:latin typeface="Arial" pitchFamily="34" charset="0"/>
          <a:cs typeface="Arial" pitchFamily="34" charset="0"/>
        </a:defRPr>
      </a:lvl3pPr>
      <a:lvl4pPr marL="719121" indent="-269868" algn="l" rtl="0" eaLnBrk="1" fontAlgn="base" hangingPunct="1">
        <a:lnSpc>
          <a:spcPct val="106000"/>
        </a:lnSpc>
        <a:spcBef>
          <a:spcPct val="20000"/>
        </a:spcBef>
        <a:spcAft>
          <a:spcPct val="0"/>
        </a:spcAft>
        <a:buClr>
          <a:schemeClr val="tx1"/>
        </a:buClr>
        <a:buFont typeface="Arial" panose="020B0604020202020204" pitchFamily="34" charset="0"/>
        <a:buChar char="→"/>
        <a:defRPr sz="1700">
          <a:solidFill>
            <a:schemeClr val="tx1"/>
          </a:solidFill>
          <a:latin typeface="Arial" pitchFamily="34" charset="0"/>
          <a:cs typeface="Arial" pitchFamily="34" charset="0"/>
        </a:defRPr>
      </a:lvl4pPr>
      <a:lvl5pPr marL="813494" indent="-133054" algn="l" rtl="0" eaLnBrk="1" fontAlgn="base" hangingPunct="1">
        <a:spcBef>
          <a:spcPct val="20000"/>
        </a:spcBef>
        <a:spcAft>
          <a:spcPct val="0"/>
        </a:spcAft>
        <a:buClr>
          <a:schemeClr val="tx1"/>
        </a:buClr>
        <a:buChar char="–"/>
        <a:defRPr sz="700">
          <a:solidFill>
            <a:schemeClr val="tx1"/>
          </a:solidFill>
          <a:latin typeface="+mn-lt"/>
          <a:cs typeface="Arial" charset="0"/>
        </a:defRPr>
      </a:lvl5pPr>
      <a:lvl6pPr marL="1070671" indent="-133054" algn="l" rtl="0" eaLnBrk="1" fontAlgn="base" hangingPunct="1">
        <a:spcBef>
          <a:spcPct val="20000"/>
        </a:spcBef>
        <a:spcAft>
          <a:spcPct val="0"/>
        </a:spcAft>
        <a:buClr>
          <a:schemeClr val="tx1"/>
        </a:buClr>
        <a:buChar char="–"/>
        <a:defRPr sz="700">
          <a:solidFill>
            <a:schemeClr val="tx1"/>
          </a:solidFill>
          <a:latin typeface="+mn-lt"/>
        </a:defRPr>
      </a:lvl6pPr>
      <a:lvl7pPr marL="1327845" indent="-133054" algn="l" rtl="0" eaLnBrk="1" fontAlgn="base" hangingPunct="1">
        <a:spcBef>
          <a:spcPct val="20000"/>
        </a:spcBef>
        <a:spcAft>
          <a:spcPct val="0"/>
        </a:spcAft>
        <a:buClr>
          <a:schemeClr val="tx1"/>
        </a:buClr>
        <a:buChar char="–"/>
        <a:defRPr sz="700">
          <a:solidFill>
            <a:schemeClr val="tx1"/>
          </a:solidFill>
          <a:latin typeface="+mn-lt"/>
        </a:defRPr>
      </a:lvl7pPr>
      <a:lvl8pPr marL="1585020" indent="-133054" algn="l" rtl="0" eaLnBrk="1" fontAlgn="base" hangingPunct="1">
        <a:spcBef>
          <a:spcPct val="20000"/>
        </a:spcBef>
        <a:spcAft>
          <a:spcPct val="0"/>
        </a:spcAft>
        <a:buClr>
          <a:schemeClr val="tx1"/>
        </a:buClr>
        <a:buChar char="–"/>
        <a:defRPr sz="700">
          <a:solidFill>
            <a:schemeClr val="tx1"/>
          </a:solidFill>
          <a:latin typeface="+mn-lt"/>
        </a:defRPr>
      </a:lvl8pPr>
      <a:lvl9pPr marL="1842195" indent="-133054" algn="l" rtl="0" eaLnBrk="1" fontAlgn="base" hangingPunct="1">
        <a:spcBef>
          <a:spcPct val="20000"/>
        </a:spcBef>
        <a:spcAft>
          <a:spcPct val="0"/>
        </a:spcAft>
        <a:buClr>
          <a:schemeClr val="tx1"/>
        </a:buClr>
        <a:buChar char="–"/>
        <a:defRPr sz="700">
          <a:solidFill>
            <a:schemeClr val="tx1"/>
          </a:solidFill>
          <a:latin typeface="+mn-lt"/>
        </a:defRPr>
      </a:lvl9pPr>
    </p:bodyStyle>
    <p:otherStyle>
      <a:defPPr>
        <a:defRPr lang="en-US"/>
      </a:defPPr>
      <a:lvl1pPr marL="0" algn="l" defTabSz="514350" rtl="0" eaLnBrk="1" latinLnBrk="0" hangingPunct="1">
        <a:defRPr sz="1100" kern="1200">
          <a:solidFill>
            <a:schemeClr val="tx1"/>
          </a:solidFill>
          <a:latin typeface="+mn-lt"/>
          <a:ea typeface="+mn-ea"/>
          <a:cs typeface="+mn-cs"/>
        </a:defRPr>
      </a:lvl1pPr>
      <a:lvl2pPr marL="257175" algn="l" defTabSz="514350" rtl="0" eaLnBrk="1" latinLnBrk="0" hangingPunct="1">
        <a:defRPr sz="1100" kern="1200">
          <a:solidFill>
            <a:schemeClr val="tx1"/>
          </a:solidFill>
          <a:latin typeface="+mn-lt"/>
          <a:ea typeface="+mn-ea"/>
          <a:cs typeface="+mn-cs"/>
        </a:defRPr>
      </a:lvl2pPr>
      <a:lvl3pPr marL="514350" algn="l" defTabSz="514350" rtl="0" eaLnBrk="1" latinLnBrk="0" hangingPunct="1">
        <a:defRPr sz="1100" kern="1200">
          <a:solidFill>
            <a:schemeClr val="tx1"/>
          </a:solidFill>
          <a:latin typeface="+mn-lt"/>
          <a:ea typeface="+mn-ea"/>
          <a:cs typeface="+mn-cs"/>
        </a:defRPr>
      </a:lvl3pPr>
      <a:lvl4pPr marL="771526" algn="l" defTabSz="514350" rtl="0" eaLnBrk="1" latinLnBrk="0" hangingPunct="1">
        <a:defRPr sz="1100" kern="1200">
          <a:solidFill>
            <a:schemeClr val="tx1"/>
          </a:solidFill>
          <a:latin typeface="+mn-lt"/>
          <a:ea typeface="+mn-ea"/>
          <a:cs typeface="+mn-cs"/>
        </a:defRPr>
      </a:lvl4pPr>
      <a:lvl5pPr marL="1028701" algn="l" defTabSz="514350" rtl="0" eaLnBrk="1" latinLnBrk="0" hangingPunct="1">
        <a:defRPr sz="1100" kern="1200">
          <a:solidFill>
            <a:schemeClr val="tx1"/>
          </a:solidFill>
          <a:latin typeface="+mn-lt"/>
          <a:ea typeface="+mn-ea"/>
          <a:cs typeface="+mn-cs"/>
        </a:defRPr>
      </a:lvl5pPr>
      <a:lvl6pPr marL="1285875" algn="l" defTabSz="514350" rtl="0" eaLnBrk="1" latinLnBrk="0" hangingPunct="1">
        <a:defRPr sz="1100" kern="1200">
          <a:solidFill>
            <a:schemeClr val="tx1"/>
          </a:solidFill>
          <a:latin typeface="+mn-lt"/>
          <a:ea typeface="+mn-ea"/>
          <a:cs typeface="+mn-cs"/>
        </a:defRPr>
      </a:lvl6pPr>
      <a:lvl7pPr marL="1543051" algn="l" defTabSz="514350" rtl="0" eaLnBrk="1" latinLnBrk="0" hangingPunct="1">
        <a:defRPr sz="1100" kern="1200">
          <a:solidFill>
            <a:schemeClr val="tx1"/>
          </a:solidFill>
          <a:latin typeface="+mn-lt"/>
          <a:ea typeface="+mn-ea"/>
          <a:cs typeface="+mn-cs"/>
        </a:defRPr>
      </a:lvl7pPr>
      <a:lvl8pPr marL="1800226" algn="l" defTabSz="514350" rtl="0" eaLnBrk="1" latinLnBrk="0" hangingPunct="1">
        <a:defRPr sz="1100" kern="1200">
          <a:solidFill>
            <a:schemeClr val="tx1"/>
          </a:solidFill>
          <a:latin typeface="+mn-lt"/>
          <a:ea typeface="+mn-ea"/>
          <a:cs typeface="+mn-cs"/>
        </a:defRPr>
      </a:lvl8pPr>
      <a:lvl9pPr marL="2057399" algn="l" defTabSz="514350" rtl="0" eaLnBrk="1" latinLnBrk="0" hangingPunct="1">
        <a:defRPr sz="1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3"/>
            </p:custDataLst>
            <p:extLst>
              <p:ext uri="{D42A27DB-BD31-4B8C-83A1-F6EECF244321}">
                <p14:modId xmlns:p14="http://schemas.microsoft.com/office/powerpoint/2010/main" val="2572787725"/>
              </p:ext>
            </p:extLst>
          </p:nvPr>
        </p:nvGraphicFramePr>
        <p:xfrm>
          <a:off x="1991" y="1610"/>
          <a:ext cx="1953" cy="1587"/>
        </p:xfrm>
        <a:graphic>
          <a:graphicData uri="http://schemas.openxmlformats.org/presentationml/2006/ole">
            <mc:AlternateContent xmlns:mc="http://schemas.openxmlformats.org/markup-compatibility/2006">
              <mc:Choice xmlns:v="urn:schemas-microsoft-com:vml" Requires="v">
                <p:oleObj spid="_x0000_s22636" name="think-cell Slide" r:id="rId14" imgW="270" imgH="270" progId="TCLayout.ActiveDocument.1">
                  <p:embed/>
                </p:oleObj>
              </mc:Choice>
              <mc:Fallback>
                <p:oleObj name="think-cell Slide" r:id="rId14" imgW="270" imgH="270" progId="TCLayout.ActiveDocument.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91" y="1610"/>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p:cNvSpPr/>
          <p:nvPr/>
        </p:nvSpPr>
        <p:spPr bwMode="auto">
          <a:xfrm>
            <a:off x="11403086" y="6414223"/>
            <a:ext cx="486936" cy="457200"/>
          </a:xfrm>
          <a:prstGeom prst="rect">
            <a:avLst/>
          </a:prstGeom>
          <a:solidFill>
            <a:srgbClr val="0070C0"/>
          </a:solidFill>
          <a:ln w="12700" cap="flat" cmpd="sng" algn="ctr">
            <a:noFill/>
            <a:prstDash val="solid"/>
            <a:round/>
            <a:headEnd type="none" w="med" len="med"/>
            <a:tailEnd type="none" w="med" len="med"/>
          </a:ln>
          <a:effectLst/>
        </p:spPr>
        <p:txBody>
          <a:bodyPr vert="horz" wrap="square" lIns="41148" tIns="41148" rIns="41148" bIns="41148" numCol="1" rtlCol="0" anchor="ctr" anchorCtr="1" compatLnSpc="1">
            <a:prstTxWarp prst="textNoShape">
              <a:avLst/>
            </a:prstTxWarp>
          </a:bodyPr>
          <a:lstStyle/>
          <a:p>
            <a:pPr algn="ctr" defTabSz="914400" eaLnBrk="0" fontAlgn="base" hangingPunct="0">
              <a:lnSpc>
                <a:spcPct val="106000"/>
              </a:lnSpc>
              <a:spcBef>
                <a:spcPct val="0"/>
              </a:spcBef>
              <a:spcAft>
                <a:spcPct val="0"/>
              </a:spcAft>
            </a:pPr>
            <a:endParaRPr lang="en-US" sz="1050" b="1" dirty="0" smtClean="0">
              <a:solidFill>
                <a:srgbClr val="FFFFFF"/>
              </a:solidFill>
              <a:cs typeface="Arial" charset="0"/>
            </a:endParaRPr>
          </a:p>
        </p:txBody>
      </p:sp>
      <p:sp>
        <p:nvSpPr>
          <p:cNvPr id="6147" name="Rectangle 3"/>
          <p:cNvSpPr>
            <a:spLocks noGrp="1" noChangeArrowheads="1"/>
          </p:cNvSpPr>
          <p:nvPr>
            <p:ph type="body" idx="1"/>
          </p:nvPr>
        </p:nvSpPr>
        <p:spPr bwMode="gray">
          <a:xfrm>
            <a:off x="520430" y="993447"/>
            <a:ext cx="11141612" cy="5373161"/>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146" name="Rectangle 2"/>
          <p:cNvSpPr>
            <a:spLocks noGrp="1" noChangeArrowheads="1"/>
          </p:cNvSpPr>
          <p:nvPr>
            <p:ph type="title"/>
          </p:nvPr>
        </p:nvSpPr>
        <p:spPr bwMode="gray">
          <a:xfrm>
            <a:off x="520430" y="131079"/>
            <a:ext cx="11141612" cy="64008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R="0" lvl="0" algn="l" defTabSz="854341" rtl="0" fontAlgn="base" latinLnBrk="0">
              <a:lnSpc>
                <a:spcPts val="2123"/>
              </a:lnSpc>
              <a:spcBef>
                <a:spcPct val="0"/>
              </a:spcBef>
              <a:spcAft>
                <a:spcPct val="0"/>
              </a:spcAft>
              <a:buClrTx/>
              <a:buSzTx/>
              <a:buFontTx/>
              <a:buNone/>
              <a:tabLst/>
              <a:defRPr/>
            </a:pPr>
            <a:r>
              <a:rPr lang="en-US" smtClean="0"/>
              <a:t>Click to edit Master title style</a:t>
            </a:r>
            <a:endParaRPr lang="en-US" dirty="0" smtClean="0"/>
          </a:p>
        </p:txBody>
      </p:sp>
      <p:sp>
        <p:nvSpPr>
          <p:cNvPr id="3699717" name="Text Box 5"/>
          <p:cNvSpPr txBox="1">
            <a:spLocks noChangeArrowheads="1"/>
          </p:cNvSpPr>
          <p:nvPr/>
        </p:nvSpPr>
        <p:spPr bwMode="gray">
          <a:xfrm>
            <a:off x="11491129" y="6478248"/>
            <a:ext cx="309093" cy="293607"/>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defTabSz="914400" eaLnBrk="0" fontAlgn="base" hangingPunct="0">
              <a:lnSpc>
                <a:spcPct val="106000"/>
              </a:lnSpc>
              <a:spcBef>
                <a:spcPct val="0"/>
              </a:spcBef>
              <a:spcAft>
                <a:spcPct val="0"/>
              </a:spcAft>
              <a:buClr>
                <a:srgbClr val="000000"/>
              </a:buClr>
              <a:buSzPct val="65000"/>
              <a:buFont typeface="Wingdings" pitchFamily="2" charset="2"/>
              <a:buNone/>
              <a:defRPr/>
            </a:pPr>
            <a:r>
              <a:rPr lang="en-US" sz="1200" dirty="0" smtClean="0">
                <a:solidFill>
                  <a:srgbClr val="FFFFFF"/>
                </a:solidFill>
                <a:latin typeface="Arial Narrow" pitchFamily="34" charset="0"/>
                <a:cs typeface="Arial" charset="0"/>
              </a:rPr>
              <a:t> </a:t>
            </a:r>
            <a:fld id="{AA9DB911-D3CF-4C7E-931E-2C8A598B623B}" type="slidenum">
              <a:rPr lang="en-US" sz="1800">
                <a:solidFill>
                  <a:srgbClr val="FFFFFF"/>
                </a:solidFill>
                <a:latin typeface="Arial Narrow" pitchFamily="34" charset="0"/>
                <a:cs typeface="Arial" charset="0"/>
              </a:rPr>
              <a:pPr algn="ctr" defTabSz="914400" eaLnBrk="0" fontAlgn="base" hangingPunct="0">
                <a:lnSpc>
                  <a:spcPct val="106000"/>
                </a:lnSpc>
                <a:spcBef>
                  <a:spcPct val="0"/>
                </a:spcBef>
                <a:spcAft>
                  <a:spcPct val="0"/>
                </a:spcAft>
                <a:buClr>
                  <a:srgbClr val="000000"/>
                </a:buClr>
                <a:buSzPct val="65000"/>
                <a:buFont typeface="Wingdings" pitchFamily="2" charset="2"/>
                <a:buNone/>
                <a:defRPr/>
              </a:pPr>
              <a:t>‹#›</a:t>
            </a:fld>
            <a:r>
              <a:rPr lang="en-US" sz="1200" dirty="0">
                <a:solidFill>
                  <a:srgbClr val="FFFFFF"/>
                </a:solidFill>
                <a:latin typeface="Arial Narrow" pitchFamily="34" charset="0"/>
                <a:cs typeface="Arial" charset="0"/>
              </a:rPr>
              <a:t> </a:t>
            </a:r>
          </a:p>
        </p:txBody>
      </p:sp>
      <p:cxnSp>
        <p:nvCxnSpPr>
          <p:cNvPr id="10" name="Straight Connector 9"/>
          <p:cNvCxnSpPr/>
          <p:nvPr/>
        </p:nvCxnSpPr>
        <p:spPr>
          <a:xfrm>
            <a:off x="554187" y="762000"/>
            <a:ext cx="11083636"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41640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left)">
                                      <p:cBhvr>
                                        <p:cTn id="7" dur="500"/>
                                        <p:tgtEl>
                                          <p:spTgt spid="614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animEffect transition="in" filter="wipe(left)">
                                      <p:cBhvr>
                                        <p:cTn id="11" dur="500"/>
                                        <p:tgtEl>
                                          <p:spTgt spid="6147">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Effect transition="in" filter="wipe(left)">
                                      <p:cBhvr>
                                        <p:cTn id="14" dur="500"/>
                                        <p:tgtEl>
                                          <p:spTgt spid="6147">
                                            <p:txEl>
                                              <p:pRg st="1" end="1"/>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147">
                                            <p:txEl>
                                              <p:pRg st="3" end="3"/>
                                            </p:txEl>
                                          </p:spTgt>
                                        </p:tgtEl>
                                        <p:attrNameLst>
                                          <p:attrName>style.visibility</p:attrName>
                                        </p:attrNameLst>
                                      </p:cBhvr>
                                      <p:to>
                                        <p:strVal val="visible"/>
                                      </p:to>
                                    </p:set>
                                    <p:animEffect transition="in" filter="wipe(left)">
                                      <p:cBhvr>
                                        <p:cTn id="20"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advAuto="0"/>
      <p:bldP spid="6146" grpId="0" autoUpdateAnimBg="0"/>
    </p:bldLst>
  </p:timing>
  <p:hf hdr="0" ftr="0" dt="0"/>
  <p:txStyles>
    <p:titleStyle>
      <a:lvl1pPr marL="33934" indent="0" algn="l" rtl="0" eaLnBrk="1" fontAlgn="base" hangingPunct="1">
        <a:lnSpc>
          <a:spcPct val="100000"/>
        </a:lnSpc>
        <a:spcBef>
          <a:spcPct val="0"/>
        </a:spcBef>
        <a:spcAft>
          <a:spcPct val="0"/>
        </a:spcAft>
        <a:defRPr lang="en-US" sz="2200" b="1" kern="1200" dirty="0" smtClean="0">
          <a:solidFill>
            <a:schemeClr val="tx1"/>
          </a:solidFill>
          <a:latin typeface="Arial" charset="0"/>
          <a:ea typeface="+mn-ea"/>
          <a:cs typeface="Calibri" pitchFamily="34" charset="0"/>
        </a:defRPr>
      </a:lvl1pPr>
      <a:lvl2pPr algn="l" rtl="0" eaLnBrk="1" fontAlgn="base" hangingPunct="1">
        <a:lnSpc>
          <a:spcPct val="106000"/>
        </a:lnSpc>
        <a:spcBef>
          <a:spcPct val="0"/>
        </a:spcBef>
        <a:spcAft>
          <a:spcPct val="0"/>
        </a:spcAft>
        <a:defRPr b="1">
          <a:solidFill>
            <a:srgbClr val="0070C0"/>
          </a:solidFill>
          <a:latin typeface="Arial" charset="0"/>
          <a:cs typeface="Arial" charset="0"/>
        </a:defRPr>
      </a:lvl2pPr>
      <a:lvl3pPr algn="l" rtl="0" eaLnBrk="1" fontAlgn="base" hangingPunct="1">
        <a:lnSpc>
          <a:spcPct val="106000"/>
        </a:lnSpc>
        <a:spcBef>
          <a:spcPct val="0"/>
        </a:spcBef>
        <a:spcAft>
          <a:spcPct val="0"/>
        </a:spcAft>
        <a:defRPr b="1">
          <a:solidFill>
            <a:srgbClr val="0070C0"/>
          </a:solidFill>
          <a:latin typeface="Arial" charset="0"/>
          <a:cs typeface="Arial" charset="0"/>
        </a:defRPr>
      </a:lvl3pPr>
      <a:lvl4pPr algn="l" rtl="0" eaLnBrk="1" fontAlgn="base" hangingPunct="1">
        <a:lnSpc>
          <a:spcPct val="106000"/>
        </a:lnSpc>
        <a:spcBef>
          <a:spcPct val="0"/>
        </a:spcBef>
        <a:spcAft>
          <a:spcPct val="0"/>
        </a:spcAft>
        <a:defRPr b="1">
          <a:solidFill>
            <a:srgbClr val="0070C0"/>
          </a:solidFill>
          <a:latin typeface="Arial" charset="0"/>
          <a:cs typeface="Arial" charset="0"/>
        </a:defRPr>
      </a:lvl4pPr>
      <a:lvl5pPr algn="l" rtl="0" eaLnBrk="1" fontAlgn="base" hangingPunct="1">
        <a:lnSpc>
          <a:spcPct val="106000"/>
        </a:lnSpc>
        <a:spcBef>
          <a:spcPct val="0"/>
        </a:spcBef>
        <a:spcAft>
          <a:spcPct val="0"/>
        </a:spcAft>
        <a:defRPr b="1">
          <a:solidFill>
            <a:srgbClr val="0070C0"/>
          </a:solidFill>
          <a:latin typeface="Arial" charset="0"/>
          <a:cs typeface="Arial" charset="0"/>
        </a:defRPr>
      </a:lvl5pPr>
      <a:lvl6pPr marL="257181" algn="l" rtl="0" eaLnBrk="1" fontAlgn="base" hangingPunct="1">
        <a:lnSpc>
          <a:spcPct val="106000"/>
        </a:lnSpc>
        <a:spcBef>
          <a:spcPct val="0"/>
        </a:spcBef>
        <a:spcAft>
          <a:spcPct val="0"/>
        </a:spcAft>
        <a:defRPr sz="900" b="1">
          <a:solidFill>
            <a:schemeClr val="tx1"/>
          </a:solidFill>
          <a:latin typeface="Arial" charset="0"/>
        </a:defRPr>
      </a:lvl6pPr>
      <a:lvl7pPr marL="514363" algn="l" rtl="0" eaLnBrk="1" fontAlgn="base" hangingPunct="1">
        <a:lnSpc>
          <a:spcPct val="106000"/>
        </a:lnSpc>
        <a:spcBef>
          <a:spcPct val="0"/>
        </a:spcBef>
        <a:spcAft>
          <a:spcPct val="0"/>
        </a:spcAft>
        <a:defRPr sz="900" b="1">
          <a:solidFill>
            <a:schemeClr val="tx1"/>
          </a:solidFill>
          <a:latin typeface="Arial" charset="0"/>
        </a:defRPr>
      </a:lvl7pPr>
      <a:lvl8pPr marL="771545" algn="l" rtl="0" eaLnBrk="1" fontAlgn="base" hangingPunct="1">
        <a:lnSpc>
          <a:spcPct val="106000"/>
        </a:lnSpc>
        <a:spcBef>
          <a:spcPct val="0"/>
        </a:spcBef>
        <a:spcAft>
          <a:spcPct val="0"/>
        </a:spcAft>
        <a:defRPr sz="900" b="1">
          <a:solidFill>
            <a:schemeClr val="tx1"/>
          </a:solidFill>
          <a:latin typeface="Arial" charset="0"/>
        </a:defRPr>
      </a:lvl8pPr>
      <a:lvl9pPr marL="1028726" algn="l" rtl="0" eaLnBrk="1" fontAlgn="base" hangingPunct="1">
        <a:lnSpc>
          <a:spcPct val="106000"/>
        </a:lnSpc>
        <a:spcBef>
          <a:spcPct val="0"/>
        </a:spcBef>
        <a:spcAft>
          <a:spcPct val="0"/>
        </a:spcAft>
        <a:defRPr sz="900" b="1">
          <a:solidFill>
            <a:schemeClr val="tx1"/>
          </a:solidFill>
          <a:latin typeface="Arial" charset="0"/>
        </a:defRPr>
      </a:lvl9pPr>
    </p:titleStyle>
    <p:bodyStyle>
      <a:lvl1pPr marL="192886" indent="-192886" algn="l" rtl="0" eaLnBrk="1" fontAlgn="base" hangingPunct="1">
        <a:lnSpc>
          <a:spcPct val="106000"/>
        </a:lnSpc>
        <a:spcBef>
          <a:spcPct val="80000"/>
        </a:spcBef>
        <a:spcAft>
          <a:spcPct val="0"/>
        </a:spcAft>
        <a:buClr>
          <a:schemeClr val="tx1"/>
        </a:buClr>
        <a:buSzPct val="100000"/>
        <a:buFont typeface="Wingdings" pitchFamily="2" charset="2"/>
        <a:buNone/>
        <a:defRPr sz="1700" b="1">
          <a:solidFill>
            <a:schemeClr val="tx1"/>
          </a:solidFill>
          <a:latin typeface="Arial" pitchFamily="34" charset="0"/>
          <a:ea typeface="+mn-ea"/>
          <a:cs typeface="Arial" pitchFamily="34" charset="0"/>
        </a:defRPr>
      </a:lvl1pPr>
      <a:lvl2pPr marL="191994" indent="-191100" algn="l" rtl="0" eaLnBrk="1" fontAlgn="base" hangingPunct="1">
        <a:lnSpc>
          <a:spcPct val="106000"/>
        </a:lnSpc>
        <a:spcBef>
          <a:spcPct val="80000"/>
        </a:spcBef>
        <a:spcAft>
          <a:spcPct val="0"/>
        </a:spcAft>
        <a:buClr>
          <a:schemeClr val="tx1"/>
        </a:buClr>
        <a:buFont typeface="Wingdings" pitchFamily="2" charset="2"/>
        <a:buChar char="§"/>
        <a:tabLst>
          <a:tab pos="161632" algn="l"/>
        </a:tabLst>
        <a:defRPr sz="1700">
          <a:solidFill>
            <a:schemeClr val="tx1"/>
          </a:solidFill>
          <a:latin typeface="Arial" pitchFamily="34" charset="0"/>
          <a:cs typeface="Arial" pitchFamily="34" charset="0"/>
        </a:defRPr>
      </a:lvl2pPr>
      <a:lvl3pPr marL="449263" indent="-257175" algn="l" rtl="0" eaLnBrk="1" fontAlgn="base" hangingPunct="1">
        <a:lnSpc>
          <a:spcPct val="106000"/>
        </a:lnSpc>
        <a:spcBef>
          <a:spcPct val="40000"/>
        </a:spcBef>
        <a:spcAft>
          <a:spcPct val="0"/>
        </a:spcAft>
        <a:buClr>
          <a:schemeClr val="tx1"/>
        </a:buClr>
        <a:buFont typeface="Arial" panose="020B0604020202020204" pitchFamily="34" charset="0"/>
        <a:buChar char="–"/>
        <a:defRPr sz="1700">
          <a:solidFill>
            <a:schemeClr val="tx1"/>
          </a:solidFill>
          <a:latin typeface="Arial" pitchFamily="34" charset="0"/>
          <a:cs typeface="Arial" pitchFamily="34" charset="0"/>
        </a:defRPr>
      </a:lvl3pPr>
      <a:lvl4pPr marL="719138" indent="-269875" algn="l" rtl="0" eaLnBrk="1" fontAlgn="base" hangingPunct="1">
        <a:lnSpc>
          <a:spcPct val="106000"/>
        </a:lnSpc>
        <a:spcBef>
          <a:spcPct val="20000"/>
        </a:spcBef>
        <a:spcAft>
          <a:spcPct val="0"/>
        </a:spcAft>
        <a:buClr>
          <a:schemeClr val="tx1"/>
        </a:buClr>
        <a:buFont typeface="Arial" panose="020B0604020202020204" pitchFamily="34" charset="0"/>
        <a:buChar char="→"/>
        <a:defRPr sz="1700">
          <a:solidFill>
            <a:schemeClr val="tx1"/>
          </a:solidFill>
          <a:latin typeface="Arial" pitchFamily="34" charset="0"/>
          <a:cs typeface="Arial" pitchFamily="34" charset="0"/>
        </a:defRPr>
      </a:lvl4pPr>
      <a:lvl5pPr marL="813515" indent="-133057" algn="l" rtl="0" eaLnBrk="1" fontAlgn="base" hangingPunct="1">
        <a:spcBef>
          <a:spcPct val="20000"/>
        </a:spcBef>
        <a:spcAft>
          <a:spcPct val="0"/>
        </a:spcAft>
        <a:buClr>
          <a:schemeClr val="tx1"/>
        </a:buClr>
        <a:buChar char="–"/>
        <a:defRPr sz="675">
          <a:solidFill>
            <a:schemeClr val="tx1"/>
          </a:solidFill>
          <a:latin typeface="+mn-lt"/>
          <a:cs typeface="Arial" charset="0"/>
        </a:defRPr>
      </a:lvl5pPr>
      <a:lvl6pPr marL="1070697" indent="-133057" algn="l" rtl="0" eaLnBrk="1" fontAlgn="base" hangingPunct="1">
        <a:spcBef>
          <a:spcPct val="20000"/>
        </a:spcBef>
        <a:spcAft>
          <a:spcPct val="0"/>
        </a:spcAft>
        <a:buClr>
          <a:schemeClr val="tx1"/>
        </a:buClr>
        <a:buChar char="–"/>
        <a:defRPr sz="675">
          <a:solidFill>
            <a:schemeClr val="tx1"/>
          </a:solidFill>
          <a:latin typeface="+mn-lt"/>
        </a:defRPr>
      </a:lvl6pPr>
      <a:lvl7pPr marL="1327878" indent="-133057" algn="l" rtl="0" eaLnBrk="1" fontAlgn="base" hangingPunct="1">
        <a:spcBef>
          <a:spcPct val="20000"/>
        </a:spcBef>
        <a:spcAft>
          <a:spcPct val="0"/>
        </a:spcAft>
        <a:buClr>
          <a:schemeClr val="tx1"/>
        </a:buClr>
        <a:buChar char="–"/>
        <a:defRPr sz="675">
          <a:solidFill>
            <a:schemeClr val="tx1"/>
          </a:solidFill>
          <a:latin typeface="+mn-lt"/>
        </a:defRPr>
      </a:lvl7pPr>
      <a:lvl8pPr marL="1585060" indent="-133057" algn="l" rtl="0" eaLnBrk="1" fontAlgn="base" hangingPunct="1">
        <a:spcBef>
          <a:spcPct val="20000"/>
        </a:spcBef>
        <a:spcAft>
          <a:spcPct val="0"/>
        </a:spcAft>
        <a:buClr>
          <a:schemeClr val="tx1"/>
        </a:buClr>
        <a:buChar char="–"/>
        <a:defRPr sz="675">
          <a:solidFill>
            <a:schemeClr val="tx1"/>
          </a:solidFill>
          <a:latin typeface="+mn-lt"/>
        </a:defRPr>
      </a:lvl8pPr>
      <a:lvl9pPr marL="1842241" indent="-133057" algn="l" rtl="0" eaLnBrk="1" fontAlgn="base" hangingPunct="1">
        <a:spcBef>
          <a:spcPct val="20000"/>
        </a:spcBef>
        <a:spcAft>
          <a:spcPct val="0"/>
        </a:spcAft>
        <a:buClr>
          <a:schemeClr val="tx1"/>
        </a:buClr>
        <a:buChar char="–"/>
        <a:defRPr sz="675">
          <a:solidFill>
            <a:schemeClr val="tx1"/>
          </a:solidFill>
          <a:latin typeface="+mn-lt"/>
        </a:defRPr>
      </a:lvl9pPr>
    </p:bodyStyle>
    <p:otherStyle>
      <a:defPPr>
        <a:defRPr lang="en-US"/>
      </a:defPPr>
      <a:lvl1pPr marL="0" algn="l" defTabSz="514363" rtl="0" eaLnBrk="1" latinLnBrk="0" hangingPunct="1">
        <a:defRPr sz="1013" kern="1200">
          <a:solidFill>
            <a:schemeClr val="tx1"/>
          </a:solidFill>
          <a:latin typeface="+mn-lt"/>
          <a:ea typeface="+mn-ea"/>
          <a:cs typeface="+mn-cs"/>
        </a:defRPr>
      </a:lvl1pPr>
      <a:lvl2pPr marL="257181" algn="l" defTabSz="514363" rtl="0" eaLnBrk="1" latinLnBrk="0" hangingPunct="1">
        <a:defRPr sz="1013" kern="1200">
          <a:solidFill>
            <a:schemeClr val="tx1"/>
          </a:solidFill>
          <a:latin typeface="+mn-lt"/>
          <a:ea typeface="+mn-ea"/>
          <a:cs typeface="+mn-cs"/>
        </a:defRPr>
      </a:lvl2pPr>
      <a:lvl3pPr marL="514363" algn="l" defTabSz="514363" rtl="0" eaLnBrk="1" latinLnBrk="0" hangingPunct="1">
        <a:defRPr sz="1013" kern="1200">
          <a:solidFill>
            <a:schemeClr val="tx1"/>
          </a:solidFill>
          <a:latin typeface="+mn-lt"/>
          <a:ea typeface="+mn-ea"/>
          <a:cs typeface="+mn-cs"/>
        </a:defRPr>
      </a:lvl3pPr>
      <a:lvl4pPr marL="771545" algn="l" defTabSz="514363" rtl="0" eaLnBrk="1" latinLnBrk="0" hangingPunct="1">
        <a:defRPr sz="1013" kern="1200">
          <a:solidFill>
            <a:schemeClr val="tx1"/>
          </a:solidFill>
          <a:latin typeface="+mn-lt"/>
          <a:ea typeface="+mn-ea"/>
          <a:cs typeface="+mn-cs"/>
        </a:defRPr>
      </a:lvl4pPr>
      <a:lvl5pPr marL="1028726" algn="l" defTabSz="514363" rtl="0" eaLnBrk="1" latinLnBrk="0" hangingPunct="1">
        <a:defRPr sz="1013" kern="1200">
          <a:solidFill>
            <a:schemeClr val="tx1"/>
          </a:solidFill>
          <a:latin typeface="+mn-lt"/>
          <a:ea typeface="+mn-ea"/>
          <a:cs typeface="+mn-cs"/>
        </a:defRPr>
      </a:lvl5pPr>
      <a:lvl6pPr marL="1285907" algn="l" defTabSz="514363" rtl="0" eaLnBrk="1" latinLnBrk="0" hangingPunct="1">
        <a:defRPr sz="1013" kern="1200">
          <a:solidFill>
            <a:schemeClr val="tx1"/>
          </a:solidFill>
          <a:latin typeface="+mn-lt"/>
          <a:ea typeface="+mn-ea"/>
          <a:cs typeface="+mn-cs"/>
        </a:defRPr>
      </a:lvl6pPr>
      <a:lvl7pPr marL="1543089" algn="l" defTabSz="514363" rtl="0" eaLnBrk="1" latinLnBrk="0" hangingPunct="1">
        <a:defRPr sz="1013" kern="1200">
          <a:solidFill>
            <a:schemeClr val="tx1"/>
          </a:solidFill>
          <a:latin typeface="+mn-lt"/>
          <a:ea typeface="+mn-ea"/>
          <a:cs typeface="+mn-cs"/>
        </a:defRPr>
      </a:lvl7pPr>
      <a:lvl8pPr marL="1800270" algn="l" defTabSz="514363" rtl="0" eaLnBrk="1" latinLnBrk="0" hangingPunct="1">
        <a:defRPr sz="1013" kern="1200">
          <a:solidFill>
            <a:schemeClr val="tx1"/>
          </a:solidFill>
          <a:latin typeface="+mn-lt"/>
          <a:ea typeface="+mn-ea"/>
          <a:cs typeface="+mn-cs"/>
        </a:defRPr>
      </a:lvl8pPr>
      <a:lvl9pPr marL="2057451" algn="l" defTabSz="514363"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2.xml"/><Relationship Id="rId4" Type="http://schemas.microsoft.com/office/2007/relationships/hdphoto" Target="../media/hdphoto6.wdp"/></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emf"/><Relationship Id="rId2" Type="http://schemas.openxmlformats.org/officeDocument/2006/relationships/slideLayout" Target="../slideLayouts/slideLayout26.xml"/><Relationship Id="rId1" Type="http://schemas.openxmlformats.org/officeDocument/2006/relationships/vmlDrawing" Target="../drawings/vmlDrawing26.vml"/><Relationship Id="rId6" Type="http://schemas.openxmlformats.org/officeDocument/2006/relationships/oleObject" Target="../embeddings/oleObject26.bin"/><Relationship Id="rId5" Type="http://schemas.openxmlformats.org/officeDocument/2006/relationships/image" Target="../media/image23.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6.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6.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jpeg"/><Relationship Id="rId9" Type="http://schemas.openxmlformats.org/officeDocument/2006/relationships/image" Target="../media/image38.png"/></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jpeg"/><Relationship Id="rId1" Type="http://schemas.openxmlformats.org/officeDocument/2006/relationships/slideLayout" Target="../slideLayouts/slideLayout2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0.png"/><Relationship Id="rId7" Type="http://schemas.openxmlformats.org/officeDocument/2006/relationships/diagramQuickStyle" Target="../diagrams/quickStyle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7.wdp"/><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2.xml"/><Relationship Id="rId5" Type="http://schemas.openxmlformats.org/officeDocument/2006/relationships/image" Target="../media/image7.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microsoft.com/office/2007/relationships/hdphoto" Target="../media/hdphoto2.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2.xml"/><Relationship Id="rId5" Type="http://schemas.microsoft.com/office/2007/relationships/hdphoto" Target="../media/hdphoto3.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2.xml"/><Relationship Id="rId5" Type="http://schemas.microsoft.com/office/2007/relationships/hdphoto" Target="../media/hdphoto4.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340436" y="4245076"/>
            <a:ext cx="11277599" cy="542188"/>
          </a:xfrm>
          <a:prstGeom prst="rect">
            <a:avLst/>
          </a:prstGeom>
        </p:spPr>
        <p:txBody>
          <a:bodyPr vert="horz" lIns="91438" tIns="45719" rIns="91438" bIns="45719" rtlCol="0" anchor="ctr">
            <a:noAutofit/>
          </a:bodyPr>
          <a:lstStyle/>
          <a:p>
            <a:pPr algn="ctr">
              <a:spcBef>
                <a:spcPct val="0"/>
              </a:spcBef>
              <a:defRPr/>
            </a:pPr>
            <a:r>
              <a:rPr lang="en-US" sz="2400" b="1" dirty="0" smtClean="0">
                <a:solidFill>
                  <a:srgbClr val="00B050"/>
                </a:solidFill>
                <a:latin typeface="Agency FB" pitchFamily="34" charset="0"/>
                <a:ea typeface="+mj-ea"/>
                <a:cs typeface="+mj-cs"/>
              </a:rPr>
              <a:t>RAPAT TPID </a:t>
            </a:r>
            <a:r>
              <a:rPr lang="id-ID" sz="2400" b="1" dirty="0" smtClean="0">
                <a:solidFill>
                  <a:srgbClr val="00B050"/>
                </a:solidFill>
                <a:latin typeface="Agency FB" pitchFamily="34" charset="0"/>
                <a:ea typeface="+mj-ea"/>
                <a:cs typeface="+mj-cs"/>
              </a:rPr>
              <a:t>KOTA TANGERANG SELATAN </a:t>
            </a:r>
            <a:r>
              <a:rPr lang="en-US" sz="2400" b="1" dirty="0" smtClean="0">
                <a:solidFill>
                  <a:srgbClr val="00B050"/>
                </a:solidFill>
                <a:latin typeface="Agency FB" pitchFamily="34" charset="0"/>
                <a:ea typeface="+mj-ea"/>
                <a:cs typeface="+mj-cs"/>
              </a:rPr>
              <a:t>TAHUN 2016</a:t>
            </a:r>
            <a:endParaRPr lang="id-ID" sz="2400" b="1" dirty="0" smtClean="0">
              <a:solidFill>
                <a:srgbClr val="00B050"/>
              </a:solidFill>
              <a:latin typeface="Agency FB" pitchFamily="34" charset="0"/>
              <a:ea typeface="+mj-ea"/>
              <a:cs typeface="+mj-cs"/>
            </a:endParaRPr>
          </a:p>
          <a:p>
            <a:pPr algn="ctr">
              <a:spcBef>
                <a:spcPct val="0"/>
              </a:spcBef>
              <a:defRPr/>
            </a:pPr>
            <a:r>
              <a:rPr lang="id-ID" sz="4000" b="1" dirty="0" smtClean="0">
                <a:solidFill>
                  <a:srgbClr val="C00000"/>
                </a:solidFill>
                <a:latin typeface="Agency FB" pitchFamily="34" charset="0"/>
                <a:ea typeface="+mj-ea"/>
                <a:cs typeface="+mj-cs"/>
              </a:rPr>
              <a:t>GAMBARAN PROGRAM </a:t>
            </a:r>
            <a:r>
              <a:rPr lang="id-ID" sz="4000" b="1" dirty="0" smtClean="0">
                <a:solidFill>
                  <a:srgbClr val="C00000"/>
                </a:solidFill>
                <a:latin typeface="Agency FB" pitchFamily="34" charset="0"/>
                <a:ea typeface="+mj-ea"/>
                <a:cs typeface="+mj-cs"/>
              </a:rPr>
              <a:t>KERJA </a:t>
            </a:r>
            <a:r>
              <a:rPr lang="id-ID" sz="4000" b="1" dirty="0" smtClean="0">
                <a:solidFill>
                  <a:srgbClr val="C00000"/>
                </a:solidFill>
                <a:latin typeface="Agency FB" pitchFamily="34" charset="0"/>
                <a:ea typeface="+mj-ea"/>
                <a:cs typeface="+mj-cs"/>
              </a:rPr>
              <a:t>TPID</a:t>
            </a:r>
            <a:endParaRPr lang="en-US" sz="4400" b="1" dirty="0">
              <a:solidFill>
                <a:srgbClr val="C00000"/>
              </a:solidFill>
              <a:latin typeface="Agency FB" pitchFamily="34" charset="0"/>
              <a:ea typeface="+mj-ea"/>
              <a:cs typeface="+mj-cs"/>
            </a:endParaRPr>
          </a:p>
        </p:txBody>
      </p:sp>
      <p:sp>
        <p:nvSpPr>
          <p:cNvPr id="4" name="Title 1"/>
          <p:cNvSpPr txBox="1">
            <a:spLocks/>
          </p:cNvSpPr>
          <p:nvPr/>
        </p:nvSpPr>
        <p:spPr>
          <a:xfrm>
            <a:off x="275212" y="5011897"/>
            <a:ext cx="11201400" cy="380995"/>
          </a:xfrm>
          <a:prstGeom prst="rect">
            <a:avLst/>
          </a:prstGeom>
        </p:spPr>
        <p:txBody>
          <a:bodyPr vert="horz" lIns="91438" tIns="45719" rIns="91438" bIns="45719" rtlCol="0" anchor="ctr">
            <a:noAutofit/>
          </a:bodyPr>
          <a:lstStyle/>
          <a:p>
            <a:pPr algn="ctr">
              <a:spcBef>
                <a:spcPct val="0"/>
              </a:spcBef>
              <a:defRPr/>
            </a:pPr>
            <a:r>
              <a:rPr lang="id-ID" sz="1800" b="1" dirty="0" smtClean="0">
                <a:latin typeface="Agency FB" pitchFamily="34" charset="0"/>
                <a:ea typeface="+mj-ea"/>
                <a:cs typeface="+mj-cs"/>
              </a:rPr>
              <a:t>TANGERANG SELATAN</a:t>
            </a:r>
            <a:r>
              <a:rPr lang="en-US" sz="1800" b="1" dirty="0" smtClean="0">
                <a:latin typeface="Agency FB" pitchFamily="34" charset="0"/>
                <a:ea typeface="+mj-ea"/>
                <a:cs typeface="+mj-cs"/>
              </a:rPr>
              <a:t>, </a:t>
            </a:r>
            <a:r>
              <a:rPr lang="id-ID" sz="1800" b="1" dirty="0" smtClean="0">
                <a:latin typeface="Agency FB" pitchFamily="34" charset="0"/>
                <a:ea typeface="+mj-ea"/>
                <a:cs typeface="+mj-cs"/>
              </a:rPr>
              <a:t>30 MARET </a:t>
            </a:r>
            <a:r>
              <a:rPr lang="en-US" sz="1800" b="1" dirty="0" smtClean="0">
                <a:latin typeface="Agency FB" pitchFamily="34" charset="0"/>
                <a:ea typeface="+mj-ea"/>
                <a:cs typeface="+mj-cs"/>
              </a:rPr>
              <a:t>2016</a:t>
            </a:r>
            <a:endParaRPr lang="en-US" sz="1050" b="1" dirty="0">
              <a:latin typeface="Agency FB" pitchFamily="34" charset="0"/>
              <a:ea typeface="+mj-ea"/>
              <a:cs typeface="+mj-cs"/>
            </a:endParaRPr>
          </a:p>
        </p:txBody>
      </p:sp>
      <p:sp>
        <p:nvSpPr>
          <p:cNvPr id="6" name="Title 1"/>
          <p:cNvSpPr txBox="1">
            <a:spLocks/>
          </p:cNvSpPr>
          <p:nvPr/>
        </p:nvSpPr>
        <p:spPr>
          <a:xfrm>
            <a:off x="723901" y="686133"/>
            <a:ext cx="10629899" cy="786020"/>
          </a:xfrm>
          <a:prstGeom prst="rect">
            <a:avLst/>
          </a:prstGeom>
        </p:spPr>
        <p:txBody>
          <a:bodyPr vert="horz" lIns="91438" tIns="45719" rIns="91438" bIns="45719"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d-ID" sz="1400" dirty="0">
              <a:ln>
                <a:solidFill>
                  <a:sysClr val="windowText" lastClr="000000"/>
                </a:solidFill>
              </a:ln>
              <a:solidFill>
                <a:sysClr val="windowText" lastClr="000000"/>
              </a:solidFill>
              <a:latin typeface="Adobe Gothic Std B"/>
            </a:endParaRPr>
          </a:p>
          <a:p>
            <a:r>
              <a:rPr lang="id-ID" sz="1400" dirty="0">
                <a:ln w="12700" cmpd="sng">
                  <a:solidFill>
                    <a:sysClr val="windowText" lastClr="000000"/>
                  </a:solidFill>
                  <a:prstDash val="solid"/>
                </a:ln>
                <a:solidFill>
                  <a:sysClr val="windowText" lastClr="000000"/>
                </a:solidFill>
                <a:latin typeface="Adobe Gothic Std B"/>
              </a:rPr>
              <a:t>SEKRETARIAT </a:t>
            </a:r>
            <a:endParaRPr lang="id-ID" sz="1400" dirty="0" smtClean="0">
              <a:ln w="12700" cmpd="sng">
                <a:solidFill>
                  <a:sysClr val="windowText" lastClr="000000"/>
                </a:solidFill>
                <a:prstDash val="solid"/>
              </a:ln>
              <a:solidFill>
                <a:sysClr val="windowText" lastClr="000000"/>
              </a:solidFill>
              <a:latin typeface="Adobe Gothic Std B"/>
            </a:endParaRPr>
          </a:p>
          <a:p>
            <a:r>
              <a:rPr lang="id-ID" sz="1400" dirty="0" smtClean="0">
                <a:ln w="12700" cmpd="sng">
                  <a:solidFill>
                    <a:sysClr val="windowText" lastClr="000000"/>
                  </a:solidFill>
                  <a:prstDash val="solid"/>
                </a:ln>
                <a:solidFill>
                  <a:sysClr val="windowText" lastClr="000000"/>
                </a:solidFill>
                <a:latin typeface="Adobe Gothic Std B"/>
              </a:rPr>
              <a:t>KELOMPOK KERJA NASIONAL TIM PENGENDALIAN INFLASI DAERAH </a:t>
            </a:r>
          </a:p>
          <a:p>
            <a:r>
              <a:rPr lang="id-ID" sz="1400" dirty="0" smtClean="0">
                <a:ln w="12700" cmpd="sng">
                  <a:solidFill>
                    <a:sysClr val="windowText" lastClr="000000"/>
                  </a:solidFill>
                  <a:prstDash val="solid"/>
                </a:ln>
                <a:solidFill>
                  <a:sysClr val="windowText" lastClr="000000"/>
                </a:solidFill>
                <a:latin typeface="Adobe Gothic Std B"/>
              </a:rPr>
              <a:t>(POKJANAS TPID)</a:t>
            </a:r>
            <a:endParaRPr lang="id-ID" sz="1400" dirty="0">
              <a:ln w="12700" cmpd="sng">
                <a:solidFill>
                  <a:sysClr val="windowText" lastClr="000000"/>
                </a:solidFill>
                <a:prstDash val="solid"/>
              </a:ln>
              <a:solidFill>
                <a:sysClr val="windowText" lastClr="000000"/>
              </a:solidFill>
              <a:latin typeface="Adobe Gothic Std B"/>
            </a:endParaRPr>
          </a:p>
        </p:txBody>
      </p:sp>
      <p:sp>
        <p:nvSpPr>
          <p:cNvPr id="9" name="Rounded Rectangle 8"/>
          <p:cNvSpPr/>
          <p:nvPr/>
        </p:nvSpPr>
        <p:spPr bwMode="auto">
          <a:xfrm>
            <a:off x="101600" y="130628"/>
            <a:ext cx="11959771" cy="6589485"/>
          </a:xfrm>
          <a:prstGeom prst="roundRect">
            <a:avLst>
              <a:gd name="adj" fmla="val 4224"/>
            </a:avLst>
          </a:prstGeom>
          <a:noFill/>
          <a:ln w="28575" cap="flat" cmpd="sng" algn="ctr">
            <a:solidFill>
              <a:schemeClr val="accent1">
                <a:lumMod val="75000"/>
              </a:schemeClr>
            </a:solid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id-ID" sz="11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2478" y="0"/>
            <a:ext cx="3333829" cy="6858000"/>
          </a:xfrm>
          <a:prstGeom prst="rect">
            <a:avLst/>
          </a:prstGeom>
          <a:gradFill flip="none" rotWithShape="1">
            <a:gsLst>
              <a:gs pos="0">
                <a:schemeClr val="accent1">
                  <a:tint val="66000"/>
                  <a:satMod val="160000"/>
                </a:schemeClr>
              </a:gs>
              <a:gs pos="100000">
                <a:schemeClr val="accent1">
                  <a:tint val="23500"/>
                  <a:satMod val="160000"/>
                </a:schemeClr>
              </a:gs>
            </a:gsLst>
            <a:lin ang="189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28674" name="Picture 2" descr="http://haricon.com/wp-content/uploads/2013/03/security-risk-0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634" y="3550208"/>
            <a:ext cx="2971516" cy="2590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e 13"/>
          <p:cNvGraphicFramePr>
            <a:graphicFrameLocks noGrp="1"/>
          </p:cNvGraphicFramePr>
          <p:nvPr>
            <p:extLst>
              <p:ext uri="{D42A27DB-BD31-4B8C-83A1-F6EECF244321}">
                <p14:modId xmlns:p14="http://schemas.microsoft.com/office/powerpoint/2010/main" val="155779517"/>
              </p:ext>
            </p:extLst>
          </p:nvPr>
        </p:nvGraphicFramePr>
        <p:xfrm>
          <a:off x="3706504" y="1219216"/>
          <a:ext cx="7952096" cy="4902742"/>
        </p:xfrm>
        <a:graphic>
          <a:graphicData uri="http://schemas.openxmlformats.org/drawingml/2006/table">
            <a:tbl>
              <a:tblPr firstRow="1" firstCol="1" bandRow="1"/>
              <a:tblGrid>
                <a:gridCol w="480121"/>
                <a:gridCol w="1728794"/>
                <a:gridCol w="957197"/>
                <a:gridCol w="4785984"/>
              </a:tblGrid>
              <a:tr h="750314">
                <a:tc>
                  <a:txBody>
                    <a:bodyPr/>
                    <a:lstStyle/>
                    <a:p>
                      <a:pPr algn="ctr">
                        <a:lnSpc>
                          <a:spcPct val="115000"/>
                        </a:lnSpc>
                        <a:spcAft>
                          <a:spcPts val="0"/>
                        </a:spcAft>
                        <a:tabLst>
                          <a:tab pos="116840" algn="l"/>
                        </a:tabLst>
                      </a:pPr>
                      <a:r>
                        <a:rPr lang="en-US" sz="1400" b="1" dirty="0">
                          <a:solidFill>
                            <a:srgbClr val="FFFF00"/>
                          </a:solidFill>
                          <a:effectLst/>
                          <a:latin typeface="Segoe UI" panose="020B0502040204020203" pitchFamily="34" charset="0"/>
                          <a:ea typeface="Times New Roman" panose="02020603050405020304" pitchFamily="18" charset="0"/>
                          <a:cs typeface="Times New Roman" panose="02020603050405020304" pitchFamily="18" charset="0"/>
                        </a:rPr>
                        <a:t>NO</a:t>
                      </a:r>
                      <a:endParaRPr lang="id-ID"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algn="ctr">
                        <a:lnSpc>
                          <a:spcPct val="115000"/>
                        </a:lnSpc>
                        <a:spcAft>
                          <a:spcPts val="0"/>
                        </a:spcAft>
                        <a:tabLst>
                          <a:tab pos="116840" algn="l"/>
                        </a:tabLst>
                      </a:pPr>
                      <a:r>
                        <a:rPr lang="en-US" sz="1400" b="1" dirty="0">
                          <a:solidFill>
                            <a:srgbClr val="FFFF00"/>
                          </a:solidFill>
                          <a:effectLst/>
                          <a:latin typeface="Segoe UI" panose="020B0502040204020203" pitchFamily="34" charset="0"/>
                          <a:ea typeface="Times New Roman" panose="02020603050405020304" pitchFamily="18" charset="0"/>
                          <a:cs typeface="Times New Roman" panose="02020603050405020304" pitchFamily="18" charset="0"/>
                        </a:rPr>
                        <a:t>KOMODITAS</a:t>
                      </a:r>
                      <a:endParaRPr lang="id-ID"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algn="ctr">
                        <a:lnSpc>
                          <a:spcPct val="115000"/>
                        </a:lnSpc>
                        <a:spcAft>
                          <a:spcPts val="0"/>
                        </a:spcAft>
                        <a:tabLst>
                          <a:tab pos="116840" algn="l"/>
                        </a:tabLst>
                      </a:pPr>
                      <a:r>
                        <a:rPr lang="en-US" sz="1400" b="1" dirty="0">
                          <a:solidFill>
                            <a:srgbClr val="FFFF00"/>
                          </a:solidFill>
                          <a:effectLst/>
                          <a:latin typeface="Segoe UI" panose="020B0502040204020203" pitchFamily="34" charset="0"/>
                          <a:ea typeface="Times New Roman" panose="02020603050405020304" pitchFamily="18" charset="0"/>
                          <a:cs typeface="Times New Roman" panose="02020603050405020304" pitchFamily="18" charset="0"/>
                        </a:rPr>
                        <a:t>RISIKO AKHIR</a:t>
                      </a:r>
                      <a:endParaRPr lang="id-ID"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algn="ctr">
                        <a:lnSpc>
                          <a:spcPct val="115000"/>
                        </a:lnSpc>
                        <a:spcAft>
                          <a:spcPts val="0"/>
                        </a:spcAft>
                        <a:tabLst>
                          <a:tab pos="116840" algn="l"/>
                        </a:tabLst>
                      </a:pPr>
                      <a:r>
                        <a:rPr lang="en-US" sz="1400" b="1" dirty="0">
                          <a:solidFill>
                            <a:srgbClr val="FFFF00"/>
                          </a:solidFill>
                          <a:effectLst/>
                          <a:latin typeface="Segoe UI" panose="020B0502040204020203" pitchFamily="34" charset="0"/>
                          <a:ea typeface="Times New Roman" panose="02020603050405020304" pitchFamily="18" charset="0"/>
                          <a:cs typeface="Times New Roman" panose="02020603050405020304" pitchFamily="18" charset="0"/>
                        </a:rPr>
                        <a:t>MITIGASI RISIKO</a:t>
                      </a:r>
                      <a:endParaRPr lang="id-ID"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r>
              <a:tr h="653927">
                <a:tc>
                  <a:txBody>
                    <a:bodyPr/>
                    <a:lstStyle/>
                    <a:p>
                      <a:pPr algn="ctr">
                        <a:lnSpc>
                          <a:spcPct val="115000"/>
                        </a:lnSpc>
                        <a:spcAft>
                          <a:spcPts val="0"/>
                        </a:spcAft>
                        <a:tabLst>
                          <a:tab pos="116840" algn="l"/>
                        </a:tabLst>
                      </a:pPr>
                      <a:r>
                        <a:rPr lang="en-US" sz="14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1</a:t>
                      </a:r>
                      <a:endParaRPr lang="id-ID"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tabLst>
                          <a:tab pos="116840" algn="l"/>
                        </a:tabLst>
                      </a:pPr>
                      <a:r>
                        <a:rPr lang="en-US" sz="14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BENSIN</a:t>
                      </a:r>
                      <a:endParaRPr lang="id-ID"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tabLst>
                          <a:tab pos="116840" algn="l"/>
                        </a:tabLst>
                      </a:pPr>
                      <a:r>
                        <a:rPr lang="en-US" sz="140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TINGGI</a:t>
                      </a:r>
                      <a:endParaRPr lang="id-ID"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tabLst>
                          <a:tab pos="116840" algn="l"/>
                        </a:tabLst>
                      </a:pPr>
                      <a:r>
                        <a:rPr lang="en-US" sz="1400" dirty="0" smtClean="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MORAL SUASSION MELALUI MEDIA DAN SMS BLAST DAN SIDAK PENIMBUNAN</a:t>
                      </a:r>
                      <a:endParaRPr lang="id-ID"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98617">
                <a:tc>
                  <a:txBody>
                    <a:bodyPr/>
                    <a:lstStyle/>
                    <a:p>
                      <a:pPr algn="ctr">
                        <a:lnSpc>
                          <a:spcPct val="115000"/>
                        </a:lnSpc>
                        <a:spcAft>
                          <a:spcPts val="0"/>
                        </a:spcAft>
                        <a:tabLst>
                          <a:tab pos="116840" algn="l"/>
                        </a:tabLst>
                      </a:pPr>
                      <a:r>
                        <a:rPr lang="en-US" sz="14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2</a:t>
                      </a:r>
                      <a:endParaRPr lang="id-ID"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tabLst>
                          <a:tab pos="116840" algn="l"/>
                        </a:tabLst>
                      </a:pPr>
                      <a:r>
                        <a:rPr lang="en-US" sz="14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DAGING SAPI</a:t>
                      </a:r>
                      <a:endParaRPr lang="id-ID"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tabLst>
                          <a:tab pos="116840" algn="l"/>
                        </a:tabLst>
                      </a:pPr>
                      <a:r>
                        <a:rPr lang="en-US" sz="140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TINGGI</a:t>
                      </a:r>
                      <a:endParaRPr lang="id-ID"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tabLst>
                          <a:tab pos="116840" algn="l"/>
                        </a:tabLst>
                      </a:pPr>
                      <a:r>
                        <a:rPr lang="en-US" sz="1400" dirty="0" smtClean="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MEMPERCEPAT PENYELESAIAN RPH MODERN</a:t>
                      </a:r>
                      <a:r>
                        <a:rPr lang="id-ID" sz="1400" dirty="0" smtClean="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 KAD</a:t>
                      </a:r>
                      <a:endParaRPr lang="id-ID"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635542">
                <a:tc>
                  <a:txBody>
                    <a:bodyPr/>
                    <a:lstStyle/>
                    <a:p>
                      <a:pPr algn="ctr">
                        <a:lnSpc>
                          <a:spcPct val="115000"/>
                        </a:lnSpc>
                        <a:spcAft>
                          <a:spcPts val="0"/>
                        </a:spcAft>
                        <a:tabLst>
                          <a:tab pos="116840" algn="l"/>
                        </a:tabLst>
                      </a:pPr>
                      <a:r>
                        <a:rPr lang="en-US" sz="14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3</a:t>
                      </a:r>
                      <a:endParaRPr lang="id-ID"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tabLst>
                          <a:tab pos="116840" algn="l"/>
                        </a:tabLst>
                      </a:pPr>
                      <a:r>
                        <a:rPr lang="en-US" sz="14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JAGUNG MUDA</a:t>
                      </a:r>
                      <a:endParaRPr lang="id-ID"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tabLst>
                          <a:tab pos="116840" algn="l"/>
                        </a:tabLst>
                      </a:pPr>
                      <a:r>
                        <a:rPr lang="en-US" sz="14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TINGGI</a:t>
                      </a:r>
                      <a:endParaRPr lang="id-ID"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tabLst>
                          <a:tab pos="116840" algn="l"/>
                        </a:tabLst>
                      </a:pPr>
                      <a:r>
                        <a:rPr lang="en-US" sz="1400" dirty="0" smtClean="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PENAMBAHAN LUAS TANAM MELALUI OPTIMALISASI RPL MENGGUNAKAN PEKARANGAN RUMAH TANGGA</a:t>
                      </a:r>
                      <a:endParaRPr lang="id-ID"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653927">
                <a:tc>
                  <a:txBody>
                    <a:bodyPr/>
                    <a:lstStyle/>
                    <a:p>
                      <a:pPr algn="ctr">
                        <a:lnSpc>
                          <a:spcPct val="115000"/>
                        </a:lnSpc>
                        <a:spcAft>
                          <a:spcPts val="0"/>
                        </a:spcAft>
                        <a:tabLst>
                          <a:tab pos="116840" algn="l"/>
                        </a:tabLst>
                      </a:pPr>
                      <a:r>
                        <a:rPr lang="en-US" sz="14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4</a:t>
                      </a:r>
                      <a:endParaRPr lang="id-ID"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tabLst>
                          <a:tab pos="116840" algn="l"/>
                        </a:tabLst>
                      </a:pPr>
                      <a:r>
                        <a:rPr lang="en-US" sz="140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BAWANG PUTIH</a:t>
                      </a:r>
                      <a:endParaRPr lang="id-ID"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tabLst>
                          <a:tab pos="116840" algn="l"/>
                        </a:tabLst>
                      </a:pPr>
                      <a:r>
                        <a:rPr lang="en-US" sz="14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TINGGI</a:t>
                      </a:r>
                      <a:endParaRPr lang="id-ID"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tabLst>
                          <a:tab pos="116840" algn="l"/>
                        </a:tabLst>
                      </a:pPr>
                      <a:r>
                        <a:rPr lang="en-US" sz="1400" dirty="0" smtClean="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KERJASAMA DENGAN TPID PROVINSI </a:t>
                      </a:r>
                      <a:r>
                        <a:rPr lang="id-ID" sz="1400" dirty="0" smtClean="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LAIN DALAM RANGKA KAD</a:t>
                      </a:r>
                      <a:endParaRPr lang="id-ID"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829524">
                <a:tc>
                  <a:txBody>
                    <a:bodyPr/>
                    <a:lstStyle/>
                    <a:p>
                      <a:pPr algn="ctr">
                        <a:lnSpc>
                          <a:spcPct val="115000"/>
                        </a:lnSpc>
                        <a:spcAft>
                          <a:spcPts val="0"/>
                        </a:spcAft>
                        <a:tabLst>
                          <a:tab pos="116840" algn="l"/>
                        </a:tabLst>
                      </a:pPr>
                      <a:r>
                        <a:rPr lang="en-US" sz="14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5</a:t>
                      </a:r>
                      <a:endParaRPr lang="id-ID"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tabLst>
                          <a:tab pos="116840" algn="l"/>
                        </a:tabLst>
                      </a:pPr>
                      <a:r>
                        <a:rPr lang="en-US" sz="14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BERAS</a:t>
                      </a:r>
                      <a:endParaRPr lang="id-ID"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tabLst>
                          <a:tab pos="116840" algn="l"/>
                        </a:tabLst>
                      </a:pPr>
                      <a:r>
                        <a:rPr lang="en-US" sz="14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SEDANG</a:t>
                      </a:r>
                      <a:endParaRPr lang="id-ID"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tabLst>
                          <a:tab pos="116840" algn="l"/>
                        </a:tabLst>
                      </a:pPr>
                      <a:r>
                        <a:rPr lang="en-US" sz="1400" dirty="0" smtClean="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RASKIN, OPERASI PASAR MEMPERBANYAK BURUNG HANTU UNTUK MENGATASI HAMA TIKUS DAN PERDA PERLINDUNGAN BURUNG HANTU</a:t>
                      </a:r>
                      <a:endParaRPr lang="id-ID"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26964">
                <a:tc>
                  <a:txBody>
                    <a:bodyPr/>
                    <a:lstStyle/>
                    <a:p>
                      <a:pPr algn="ctr">
                        <a:lnSpc>
                          <a:spcPct val="115000"/>
                        </a:lnSpc>
                        <a:spcAft>
                          <a:spcPts val="0"/>
                        </a:spcAft>
                        <a:tabLst>
                          <a:tab pos="116840" algn="l"/>
                        </a:tabLst>
                      </a:pPr>
                      <a:r>
                        <a:rPr lang="en-US" sz="14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6</a:t>
                      </a:r>
                      <a:endParaRPr lang="id-ID"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tabLst>
                          <a:tab pos="116840" algn="l"/>
                        </a:tabLst>
                      </a:pPr>
                      <a:r>
                        <a:rPr lang="en-US" sz="140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MINYAK GORENG</a:t>
                      </a:r>
                      <a:endParaRPr lang="id-ID"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tabLst>
                          <a:tab pos="116840" algn="l"/>
                        </a:tabLst>
                      </a:pPr>
                      <a:r>
                        <a:rPr lang="en-US" sz="140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SEDANG</a:t>
                      </a:r>
                      <a:endParaRPr lang="id-ID"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tabLst>
                          <a:tab pos="116840" algn="l"/>
                        </a:tabLst>
                      </a:pPr>
                      <a:r>
                        <a:rPr lang="en-US" sz="1400" dirty="0" smtClean="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OPERASI PASAR DAN PASAR MURAH</a:t>
                      </a:r>
                      <a:endParaRPr lang="id-ID"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53927">
                <a:tc>
                  <a:txBody>
                    <a:bodyPr/>
                    <a:lstStyle/>
                    <a:p>
                      <a:pPr algn="ctr">
                        <a:lnSpc>
                          <a:spcPct val="115000"/>
                        </a:lnSpc>
                        <a:spcAft>
                          <a:spcPts val="0"/>
                        </a:spcAft>
                        <a:tabLst>
                          <a:tab pos="116840" algn="l"/>
                        </a:tabLst>
                      </a:pPr>
                      <a:r>
                        <a:rPr lang="en-US" sz="14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7</a:t>
                      </a:r>
                      <a:endParaRPr lang="id-ID"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tabLst>
                          <a:tab pos="116840" algn="l"/>
                        </a:tabLst>
                      </a:pPr>
                      <a:r>
                        <a:rPr lang="en-US" sz="14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ANGKUTAN DALAM KOTA</a:t>
                      </a:r>
                      <a:endParaRPr lang="id-ID"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tabLst>
                          <a:tab pos="116840" algn="l"/>
                        </a:tabLst>
                      </a:pPr>
                      <a:r>
                        <a:rPr lang="en-US" sz="140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SEDANG</a:t>
                      </a:r>
                      <a:endParaRPr lang="id-ID"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tabLst>
                          <a:tab pos="116840" algn="l"/>
                        </a:tabLst>
                      </a:pPr>
                      <a:r>
                        <a:rPr lang="en-US" sz="1400" dirty="0" smtClean="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MENAMBAH FREKUENSI SIDAK KEPATUHAN TARIF OLEH SKPD TERKAIT</a:t>
                      </a:r>
                      <a:endParaRPr lang="id-ID"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3" name="Rectangle 2"/>
          <p:cNvSpPr/>
          <p:nvPr/>
        </p:nvSpPr>
        <p:spPr>
          <a:xfrm>
            <a:off x="3581400" y="495266"/>
            <a:ext cx="7502375" cy="646331"/>
          </a:xfrm>
          <a:prstGeom prst="rect">
            <a:avLst/>
          </a:prstGeom>
        </p:spPr>
        <p:txBody>
          <a:bodyPr wrap="none">
            <a:spAutoFit/>
          </a:bodyPr>
          <a:lstStyle/>
          <a:p>
            <a:r>
              <a:rPr lang="id-ID" sz="3600" b="1" dirty="0" smtClean="0">
                <a:solidFill>
                  <a:schemeClr val="bg2">
                    <a:lumMod val="60000"/>
                    <a:lumOff val="40000"/>
                  </a:schemeClr>
                </a:solidFill>
                <a:effectLst>
                  <a:glow rad="50800">
                    <a:srgbClr val="FFC000"/>
                  </a:glow>
                </a:effectLst>
                <a:latin typeface="Agency FB" pitchFamily="34" charset="0"/>
              </a:rPr>
              <a:t>BEBERAPA CONTOH TINDAKAN </a:t>
            </a:r>
            <a:r>
              <a:rPr lang="id-ID" sz="3600" b="1" dirty="0">
                <a:solidFill>
                  <a:schemeClr val="bg2">
                    <a:lumMod val="60000"/>
                    <a:lumOff val="40000"/>
                  </a:schemeClr>
                </a:solidFill>
                <a:effectLst>
                  <a:glow rad="50800">
                    <a:srgbClr val="FFC000"/>
                  </a:glow>
                </a:effectLst>
                <a:latin typeface="Agency FB" pitchFamily="34" charset="0"/>
              </a:rPr>
              <a:t>MITIGASI </a:t>
            </a:r>
            <a:r>
              <a:rPr lang="id-ID" sz="3600" b="1" dirty="0" smtClean="0">
                <a:solidFill>
                  <a:schemeClr val="bg2">
                    <a:lumMod val="60000"/>
                    <a:lumOff val="40000"/>
                  </a:schemeClr>
                </a:solidFill>
                <a:effectLst>
                  <a:glow rad="50800">
                    <a:srgbClr val="FFC000"/>
                  </a:glow>
                </a:effectLst>
                <a:latin typeface="Agency FB" pitchFamily="34" charset="0"/>
              </a:rPr>
              <a:t>RESIKO</a:t>
            </a:r>
            <a:endParaRPr lang="id-ID" sz="3200" dirty="0">
              <a:solidFill>
                <a:schemeClr val="bg2">
                  <a:lumMod val="60000"/>
                  <a:lumOff val="40000"/>
                </a:schemeClr>
              </a:solidFill>
            </a:endParaRPr>
          </a:p>
        </p:txBody>
      </p:sp>
      <p:sp>
        <p:nvSpPr>
          <p:cNvPr id="18" name="Rectangle 17"/>
          <p:cNvSpPr/>
          <p:nvPr/>
        </p:nvSpPr>
        <p:spPr>
          <a:xfrm>
            <a:off x="76200" y="276208"/>
            <a:ext cx="3581400" cy="1228028"/>
          </a:xfrm>
          <a:prstGeom prst="rect">
            <a:avLst/>
          </a:prstGeom>
        </p:spPr>
        <p:txBody>
          <a:bodyPr wrap="square">
            <a:spAutoFit/>
          </a:bodyPr>
          <a:lstStyle/>
          <a:p>
            <a:pPr>
              <a:lnSpc>
                <a:spcPct val="70000"/>
              </a:lnSpc>
            </a:pPr>
            <a:r>
              <a:rPr lang="id-ID" sz="2000" b="1" dirty="0" smtClean="0">
                <a:solidFill>
                  <a:schemeClr val="tx1">
                    <a:lumMod val="75000"/>
                    <a:lumOff val="25000"/>
                  </a:schemeClr>
                </a:solidFill>
                <a:latin typeface="Agency FB" pitchFamily="34" charset="0"/>
              </a:rPr>
              <a:t>TAHAP I</a:t>
            </a:r>
          </a:p>
          <a:p>
            <a:pPr>
              <a:lnSpc>
                <a:spcPct val="70000"/>
              </a:lnSpc>
            </a:pPr>
            <a:endParaRPr lang="id-ID" sz="800" b="1" dirty="0" smtClean="0">
              <a:solidFill>
                <a:schemeClr val="tx1">
                  <a:lumMod val="75000"/>
                  <a:lumOff val="25000"/>
                </a:schemeClr>
              </a:solidFill>
              <a:latin typeface="Agency FB" pitchFamily="34" charset="0"/>
            </a:endParaRPr>
          </a:p>
          <a:p>
            <a:pPr>
              <a:lnSpc>
                <a:spcPct val="70000"/>
              </a:lnSpc>
              <a:spcBef>
                <a:spcPts val="600"/>
              </a:spcBef>
              <a:spcAft>
                <a:spcPts val="600"/>
              </a:spcAft>
              <a:defRPr/>
            </a:pPr>
            <a:r>
              <a:rPr lang="id-ID" sz="2800" b="1" dirty="0">
                <a:solidFill>
                  <a:srgbClr val="FFFF00"/>
                </a:solidFill>
                <a:effectLst>
                  <a:glow rad="101600">
                    <a:srgbClr val="FF0000">
                      <a:alpha val="60000"/>
                    </a:srgbClr>
                  </a:glow>
                </a:effectLst>
                <a:latin typeface="Agency FB" pitchFamily="34" charset="0"/>
              </a:rPr>
              <a:t>PENERAPAN </a:t>
            </a:r>
            <a:endParaRPr lang="id-ID" sz="2800" b="1" dirty="0" smtClean="0">
              <a:solidFill>
                <a:srgbClr val="FFFF00"/>
              </a:solidFill>
              <a:effectLst>
                <a:glow rad="101600">
                  <a:srgbClr val="FF0000">
                    <a:alpha val="60000"/>
                  </a:srgbClr>
                </a:glow>
              </a:effectLst>
              <a:latin typeface="Agency FB" pitchFamily="34" charset="0"/>
            </a:endParaRPr>
          </a:p>
          <a:p>
            <a:pPr>
              <a:lnSpc>
                <a:spcPct val="70000"/>
              </a:lnSpc>
              <a:spcBef>
                <a:spcPts val="600"/>
              </a:spcBef>
              <a:spcAft>
                <a:spcPts val="600"/>
              </a:spcAft>
              <a:defRPr/>
            </a:pPr>
            <a:r>
              <a:rPr lang="id-ID" sz="2800" b="1" dirty="0" smtClean="0">
                <a:solidFill>
                  <a:srgbClr val="FFFF00"/>
                </a:solidFill>
                <a:effectLst>
                  <a:glow rad="101600">
                    <a:srgbClr val="FF0000">
                      <a:alpha val="60000"/>
                    </a:srgbClr>
                  </a:glow>
                </a:effectLst>
                <a:latin typeface="Agency FB" pitchFamily="34" charset="0"/>
              </a:rPr>
              <a:t>RISK </a:t>
            </a:r>
            <a:r>
              <a:rPr lang="id-ID" sz="2800" b="1" dirty="0">
                <a:solidFill>
                  <a:srgbClr val="FFFF00"/>
                </a:solidFill>
                <a:effectLst>
                  <a:glow rad="101600">
                    <a:srgbClr val="FF0000">
                      <a:alpha val="60000"/>
                    </a:srgbClr>
                  </a:glow>
                </a:effectLst>
                <a:latin typeface="Agency FB" pitchFamily="34" charset="0"/>
              </a:rPr>
              <a:t>MANAGEMENT </a:t>
            </a:r>
            <a:r>
              <a:rPr lang="id-ID" sz="2800" b="1" dirty="0" smtClean="0">
                <a:solidFill>
                  <a:srgbClr val="FFFF00"/>
                </a:solidFill>
                <a:effectLst>
                  <a:glow rad="101600">
                    <a:srgbClr val="FF0000">
                      <a:alpha val="60000"/>
                    </a:srgbClr>
                  </a:glow>
                </a:effectLst>
                <a:latin typeface="Agency FB" pitchFamily="34" charset="0"/>
              </a:rPr>
              <a:t>SYSTEM</a:t>
            </a:r>
            <a:endParaRPr lang="en-US" sz="2800" b="1" dirty="0">
              <a:solidFill>
                <a:srgbClr val="FFFF00"/>
              </a:solidFill>
              <a:effectLst>
                <a:glow rad="101600">
                  <a:srgbClr val="FF0000">
                    <a:alpha val="60000"/>
                  </a:srgbClr>
                </a:glow>
              </a:effectLst>
              <a:latin typeface="Agency FB" pitchFamily="34" charset="0"/>
            </a:endParaRPr>
          </a:p>
        </p:txBody>
      </p:sp>
    </p:spTree>
    <p:extLst>
      <p:ext uri="{BB962C8B-B14F-4D97-AF65-F5344CB8AC3E}">
        <p14:creationId xmlns:p14="http://schemas.microsoft.com/office/powerpoint/2010/main" val="196173282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2478" y="0"/>
            <a:ext cx="3333829" cy="6858000"/>
          </a:xfrm>
          <a:prstGeom prst="rect">
            <a:avLst/>
          </a:prstGeom>
          <a:gradFill flip="none" rotWithShape="1">
            <a:gsLst>
              <a:gs pos="0">
                <a:schemeClr val="accent1">
                  <a:tint val="66000"/>
                  <a:satMod val="160000"/>
                </a:schemeClr>
              </a:gs>
              <a:gs pos="100000">
                <a:schemeClr val="accent1">
                  <a:tint val="23500"/>
                  <a:satMod val="160000"/>
                </a:schemeClr>
              </a:gs>
            </a:gsLst>
            <a:lin ang="189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8" name="Rectangle 17"/>
          <p:cNvSpPr/>
          <p:nvPr/>
        </p:nvSpPr>
        <p:spPr>
          <a:xfrm>
            <a:off x="2478" y="381000"/>
            <a:ext cx="5712522" cy="1228028"/>
          </a:xfrm>
          <a:prstGeom prst="rect">
            <a:avLst/>
          </a:prstGeom>
        </p:spPr>
        <p:txBody>
          <a:bodyPr wrap="square">
            <a:spAutoFit/>
          </a:bodyPr>
          <a:lstStyle/>
          <a:p>
            <a:pPr>
              <a:lnSpc>
                <a:spcPct val="70000"/>
              </a:lnSpc>
            </a:pPr>
            <a:r>
              <a:rPr lang="id-ID" sz="2000" b="1" dirty="0" smtClean="0">
                <a:solidFill>
                  <a:schemeClr val="tx1">
                    <a:lumMod val="75000"/>
                    <a:lumOff val="25000"/>
                  </a:schemeClr>
                </a:solidFill>
                <a:latin typeface="Agency FB" pitchFamily="34" charset="0"/>
              </a:rPr>
              <a:t>TAHAP </a:t>
            </a:r>
            <a:r>
              <a:rPr lang="id-ID" sz="2000" b="1" dirty="0" smtClean="0">
                <a:solidFill>
                  <a:schemeClr val="tx1">
                    <a:lumMod val="75000"/>
                    <a:lumOff val="25000"/>
                  </a:schemeClr>
                </a:solidFill>
                <a:latin typeface="Agency FB" pitchFamily="34" charset="0"/>
              </a:rPr>
              <a:t>II</a:t>
            </a:r>
            <a:endParaRPr lang="id-ID" sz="2000" b="1" dirty="0" smtClean="0">
              <a:solidFill>
                <a:schemeClr val="tx1">
                  <a:lumMod val="75000"/>
                  <a:lumOff val="25000"/>
                </a:schemeClr>
              </a:solidFill>
              <a:latin typeface="Agency FB" pitchFamily="34" charset="0"/>
            </a:endParaRPr>
          </a:p>
          <a:p>
            <a:pPr>
              <a:lnSpc>
                <a:spcPct val="70000"/>
              </a:lnSpc>
            </a:pPr>
            <a:endParaRPr lang="id-ID" sz="800" b="1" dirty="0" smtClean="0">
              <a:solidFill>
                <a:schemeClr val="tx1">
                  <a:lumMod val="75000"/>
                  <a:lumOff val="25000"/>
                </a:schemeClr>
              </a:solidFill>
              <a:latin typeface="Agency FB" pitchFamily="34" charset="0"/>
            </a:endParaRPr>
          </a:p>
          <a:p>
            <a:pPr>
              <a:lnSpc>
                <a:spcPct val="70000"/>
              </a:lnSpc>
              <a:spcBef>
                <a:spcPts val="600"/>
              </a:spcBef>
              <a:spcAft>
                <a:spcPts val="600"/>
              </a:spcAft>
              <a:defRPr/>
            </a:pPr>
            <a:r>
              <a:rPr lang="id-ID" sz="2800" b="1" dirty="0" smtClean="0">
                <a:solidFill>
                  <a:srgbClr val="FFFF00"/>
                </a:solidFill>
                <a:effectLst>
                  <a:glow rad="101600">
                    <a:srgbClr val="FF0000">
                      <a:alpha val="60000"/>
                    </a:srgbClr>
                  </a:glow>
                </a:effectLst>
                <a:latin typeface="Agency FB" pitchFamily="34" charset="0"/>
              </a:rPr>
              <a:t>PENYUSUNAN PROGRAM KERJA </a:t>
            </a:r>
          </a:p>
          <a:p>
            <a:pPr>
              <a:lnSpc>
                <a:spcPct val="70000"/>
              </a:lnSpc>
              <a:spcBef>
                <a:spcPts val="600"/>
              </a:spcBef>
              <a:spcAft>
                <a:spcPts val="600"/>
              </a:spcAft>
              <a:defRPr/>
            </a:pPr>
            <a:r>
              <a:rPr lang="id-ID" sz="2800" b="1" dirty="0" smtClean="0">
                <a:solidFill>
                  <a:srgbClr val="FFFF00"/>
                </a:solidFill>
                <a:effectLst>
                  <a:glow rad="101600">
                    <a:srgbClr val="FF0000">
                      <a:alpha val="60000"/>
                    </a:srgbClr>
                  </a:glow>
                </a:effectLst>
                <a:latin typeface="Agency FB" pitchFamily="34" charset="0"/>
              </a:rPr>
              <a:t>JANGKA PENDEK DAN JANGKA MENENGAH</a:t>
            </a:r>
            <a:endParaRPr lang="en-US" sz="2800" b="1" dirty="0">
              <a:solidFill>
                <a:srgbClr val="FFFF00"/>
              </a:solidFill>
              <a:effectLst>
                <a:glow rad="101600">
                  <a:srgbClr val="FF0000">
                    <a:alpha val="60000"/>
                  </a:srgbClr>
                </a:glow>
              </a:effectLst>
              <a:latin typeface="Agency FB"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705968128"/>
              </p:ext>
            </p:extLst>
          </p:nvPr>
        </p:nvGraphicFramePr>
        <p:xfrm>
          <a:off x="228600" y="2133600"/>
          <a:ext cx="7162800" cy="4301235"/>
        </p:xfrm>
        <a:graphic>
          <a:graphicData uri="http://schemas.openxmlformats.org/drawingml/2006/table">
            <a:tbl>
              <a:tblPr firstRow="1" firstCol="1" bandRow="1"/>
              <a:tblGrid>
                <a:gridCol w="478473"/>
                <a:gridCol w="1722860"/>
                <a:gridCol w="953911"/>
                <a:gridCol w="4007556"/>
              </a:tblGrid>
              <a:tr h="645359">
                <a:tc>
                  <a:txBody>
                    <a:bodyPr/>
                    <a:lstStyle/>
                    <a:p>
                      <a:pPr algn="ctr">
                        <a:lnSpc>
                          <a:spcPct val="115000"/>
                        </a:lnSpc>
                        <a:spcAft>
                          <a:spcPts val="0"/>
                        </a:spcAft>
                        <a:tabLst>
                          <a:tab pos="116840" algn="l"/>
                        </a:tabLst>
                      </a:pPr>
                      <a:r>
                        <a:rPr lang="en-US" sz="1200" b="1" dirty="0">
                          <a:solidFill>
                            <a:srgbClr val="FFFF00"/>
                          </a:solidFill>
                          <a:effectLst/>
                          <a:latin typeface="Segoe UI" panose="020B0502040204020203" pitchFamily="34" charset="0"/>
                          <a:ea typeface="Times New Roman" panose="02020603050405020304" pitchFamily="18" charset="0"/>
                          <a:cs typeface="Times New Roman" panose="02020603050405020304" pitchFamily="18" charset="0"/>
                        </a:rPr>
                        <a:t>NO</a:t>
                      </a:r>
                      <a:endParaRPr lang="id-ID" sz="1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algn="ctr">
                        <a:lnSpc>
                          <a:spcPct val="115000"/>
                        </a:lnSpc>
                        <a:spcAft>
                          <a:spcPts val="0"/>
                        </a:spcAft>
                        <a:tabLst>
                          <a:tab pos="116840" algn="l"/>
                        </a:tabLst>
                      </a:pPr>
                      <a:r>
                        <a:rPr lang="en-US" sz="1200" b="1" dirty="0">
                          <a:solidFill>
                            <a:srgbClr val="FFFF00"/>
                          </a:solidFill>
                          <a:effectLst/>
                          <a:latin typeface="Segoe UI" panose="020B0502040204020203" pitchFamily="34" charset="0"/>
                          <a:ea typeface="Times New Roman" panose="02020603050405020304" pitchFamily="18" charset="0"/>
                          <a:cs typeface="Times New Roman" panose="02020603050405020304" pitchFamily="18" charset="0"/>
                        </a:rPr>
                        <a:t>KOMODITAS</a:t>
                      </a:r>
                      <a:endParaRPr lang="id-ID" sz="1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algn="ctr">
                        <a:lnSpc>
                          <a:spcPct val="115000"/>
                        </a:lnSpc>
                        <a:spcAft>
                          <a:spcPts val="0"/>
                        </a:spcAft>
                        <a:tabLst>
                          <a:tab pos="116840" algn="l"/>
                        </a:tabLst>
                      </a:pPr>
                      <a:r>
                        <a:rPr lang="en-US" sz="1200" b="1" dirty="0">
                          <a:solidFill>
                            <a:srgbClr val="FFFF00"/>
                          </a:solidFill>
                          <a:effectLst/>
                          <a:latin typeface="Segoe UI" panose="020B0502040204020203" pitchFamily="34" charset="0"/>
                          <a:ea typeface="Times New Roman" panose="02020603050405020304" pitchFamily="18" charset="0"/>
                          <a:cs typeface="Times New Roman" panose="02020603050405020304" pitchFamily="18" charset="0"/>
                        </a:rPr>
                        <a:t>RISIKO AKHIR</a:t>
                      </a:r>
                      <a:endParaRPr lang="id-ID" sz="1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algn="ctr">
                        <a:lnSpc>
                          <a:spcPct val="115000"/>
                        </a:lnSpc>
                        <a:spcAft>
                          <a:spcPts val="0"/>
                        </a:spcAft>
                        <a:tabLst>
                          <a:tab pos="116840" algn="l"/>
                        </a:tabLst>
                      </a:pPr>
                      <a:r>
                        <a:rPr lang="en-US" sz="1200" b="1" dirty="0">
                          <a:solidFill>
                            <a:srgbClr val="FFFF00"/>
                          </a:solidFill>
                          <a:effectLst/>
                          <a:latin typeface="Segoe UI" panose="020B0502040204020203" pitchFamily="34" charset="0"/>
                          <a:ea typeface="Times New Roman" panose="02020603050405020304" pitchFamily="18" charset="0"/>
                          <a:cs typeface="Times New Roman" panose="02020603050405020304" pitchFamily="18" charset="0"/>
                        </a:rPr>
                        <a:t>MITIGASI RISIKO</a:t>
                      </a:r>
                      <a:endParaRPr lang="id-ID" sz="1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r>
              <a:tr h="562455">
                <a:tc>
                  <a:txBody>
                    <a:bodyPr/>
                    <a:lstStyle/>
                    <a:p>
                      <a:pPr algn="ctr">
                        <a:lnSpc>
                          <a:spcPct val="115000"/>
                        </a:lnSpc>
                        <a:spcAft>
                          <a:spcPts val="0"/>
                        </a:spcAft>
                        <a:tabLst>
                          <a:tab pos="116840" algn="l"/>
                        </a:tabLst>
                      </a:pPr>
                      <a:r>
                        <a:rPr lang="en-US" sz="1200" b="1"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1</a:t>
                      </a:r>
                      <a:endParaRPr lang="id-ID"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tabLst>
                          <a:tab pos="116840" algn="l"/>
                        </a:tabLst>
                      </a:pPr>
                      <a:r>
                        <a:rPr lang="en-US" sz="1200" b="1"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BENSIN</a:t>
                      </a:r>
                      <a:endParaRPr lang="id-ID"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tabLst>
                          <a:tab pos="116840" algn="l"/>
                        </a:tabLst>
                      </a:pPr>
                      <a:r>
                        <a:rPr lang="en-US" sz="1200" b="1">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TINGGI</a:t>
                      </a:r>
                      <a:endParaRPr lang="id-ID"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tabLst>
                          <a:tab pos="116840" algn="l"/>
                        </a:tabLst>
                      </a:pPr>
                      <a:r>
                        <a:rPr lang="en-US" sz="1200" b="1" dirty="0" smtClean="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MORAL SUASSION MELALUI MEDIA DAN SMS BLAST DAN SIDAK PENIMBUNAN</a:t>
                      </a:r>
                      <a:endParaRPr lang="id-ID"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42858">
                <a:tc>
                  <a:txBody>
                    <a:bodyPr/>
                    <a:lstStyle/>
                    <a:p>
                      <a:pPr algn="ctr">
                        <a:lnSpc>
                          <a:spcPct val="115000"/>
                        </a:lnSpc>
                        <a:spcAft>
                          <a:spcPts val="0"/>
                        </a:spcAft>
                        <a:tabLst>
                          <a:tab pos="116840" algn="l"/>
                        </a:tabLst>
                      </a:pPr>
                      <a:r>
                        <a:rPr lang="en-US" sz="1200" b="1"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2</a:t>
                      </a:r>
                      <a:endParaRPr lang="id-ID"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tabLst>
                          <a:tab pos="116840" algn="l"/>
                        </a:tabLst>
                      </a:pPr>
                      <a:r>
                        <a:rPr lang="en-US" sz="1200" b="1"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DAGING SAPI</a:t>
                      </a:r>
                      <a:endParaRPr lang="id-ID"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tabLst>
                          <a:tab pos="116840" algn="l"/>
                        </a:tabLst>
                      </a:pPr>
                      <a:r>
                        <a:rPr lang="en-US" sz="1200" b="1"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TINGGI</a:t>
                      </a:r>
                      <a:endParaRPr lang="id-ID"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tabLst>
                          <a:tab pos="116840" algn="l"/>
                        </a:tabLst>
                      </a:pPr>
                      <a:r>
                        <a:rPr lang="en-US" sz="1200" b="1" dirty="0" smtClean="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MEMPERCEPAT PENYELESAIAN RPH MODERN</a:t>
                      </a:r>
                      <a:r>
                        <a:rPr lang="id-ID" sz="1200" b="1" dirty="0" smtClean="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 KAD</a:t>
                      </a:r>
                      <a:endParaRPr lang="id-ID"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546642">
                <a:tc>
                  <a:txBody>
                    <a:bodyPr/>
                    <a:lstStyle/>
                    <a:p>
                      <a:pPr algn="ctr">
                        <a:lnSpc>
                          <a:spcPct val="115000"/>
                        </a:lnSpc>
                        <a:spcAft>
                          <a:spcPts val="0"/>
                        </a:spcAft>
                        <a:tabLst>
                          <a:tab pos="116840" algn="l"/>
                        </a:tabLst>
                      </a:pPr>
                      <a:r>
                        <a:rPr lang="en-US" sz="1200" b="1"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3</a:t>
                      </a:r>
                      <a:endParaRPr lang="id-ID"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tabLst>
                          <a:tab pos="116840" algn="l"/>
                        </a:tabLst>
                      </a:pPr>
                      <a:r>
                        <a:rPr lang="en-US" sz="1200" b="1"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JAGUNG MUDA</a:t>
                      </a:r>
                      <a:endParaRPr lang="id-ID"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tabLst>
                          <a:tab pos="116840" algn="l"/>
                        </a:tabLst>
                      </a:pPr>
                      <a:r>
                        <a:rPr lang="en-US" sz="1200" b="1"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TINGGI</a:t>
                      </a:r>
                      <a:endParaRPr lang="id-ID"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tabLst>
                          <a:tab pos="116840" algn="l"/>
                        </a:tabLst>
                      </a:pPr>
                      <a:r>
                        <a:rPr lang="en-US" sz="1200" b="1" dirty="0" smtClean="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PENAMBAHAN LUAS TANAM MELALUI OPTIMALISASI RPL MENGGUNAKAN PEKARANGAN RUMAH TANGGA</a:t>
                      </a:r>
                      <a:endParaRPr lang="id-ID"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562455">
                <a:tc>
                  <a:txBody>
                    <a:bodyPr/>
                    <a:lstStyle/>
                    <a:p>
                      <a:pPr algn="ctr">
                        <a:lnSpc>
                          <a:spcPct val="115000"/>
                        </a:lnSpc>
                        <a:spcAft>
                          <a:spcPts val="0"/>
                        </a:spcAft>
                        <a:tabLst>
                          <a:tab pos="116840" algn="l"/>
                        </a:tabLst>
                      </a:pPr>
                      <a:r>
                        <a:rPr lang="en-US" sz="1200" b="1"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4</a:t>
                      </a:r>
                      <a:endParaRPr lang="id-ID"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tabLst>
                          <a:tab pos="116840" algn="l"/>
                        </a:tabLst>
                      </a:pPr>
                      <a:r>
                        <a:rPr lang="en-US" sz="1200" b="1">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BAWANG PUTIH</a:t>
                      </a:r>
                      <a:endParaRPr lang="id-ID"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tabLst>
                          <a:tab pos="116840" algn="l"/>
                        </a:tabLst>
                      </a:pPr>
                      <a:r>
                        <a:rPr lang="en-US" sz="1200" b="1"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TINGGI</a:t>
                      </a:r>
                      <a:endParaRPr lang="id-ID"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tabLst>
                          <a:tab pos="116840" algn="l"/>
                        </a:tabLst>
                      </a:pPr>
                      <a:r>
                        <a:rPr lang="en-US" sz="1200" b="1" dirty="0" smtClean="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KERJASAMA DENGAN TPID PROVINSI </a:t>
                      </a:r>
                      <a:r>
                        <a:rPr lang="id-ID" sz="1200" b="1" dirty="0" smtClean="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LAIN DALAM RANGKA KAD</a:t>
                      </a:r>
                      <a:endParaRPr lang="id-ID"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713489">
                <a:tc>
                  <a:txBody>
                    <a:bodyPr/>
                    <a:lstStyle/>
                    <a:p>
                      <a:pPr algn="ctr">
                        <a:lnSpc>
                          <a:spcPct val="115000"/>
                        </a:lnSpc>
                        <a:spcAft>
                          <a:spcPts val="0"/>
                        </a:spcAft>
                        <a:tabLst>
                          <a:tab pos="116840" algn="l"/>
                        </a:tabLst>
                      </a:pPr>
                      <a:r>
                        <a:rPr lang="en-US" sz="1200" b="1"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5</a:t>
                      </a:r>
                      <a:endParaRPr lang="id-ID"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tabLst>
                          <a:tab pos="116840" algn="l"/>
                        </a:tabLst>
                      </a:pPr>
                      <a:r>
                        <a:rPr lang="en-US" sz="1200" b="1"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BERAS</a:t>
                      </a:r>
                      <a:endParaRPr lang="id-ID"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tabLst>
                          <a:tab pos="116840" algn="l"/>
                        </a:tabLst>
                      </a:pPr>
                      <a:r>
                        <a:rPr lang="en-US" sz="1200" b="1"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SEDANG</a:t>
                      </a:r>
                      <a:endParaRPr lang="id-ID"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tabLst>
                          <a:tab pos="116840" algn="l"/>
                        </a:tabLst>
                      </a:pPr>
                      <a:r>
                        <a:rPr lang="en-US" sz="1200" b="1" dirty="0" smtClean="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RASKIN, OPERASI PASAR MEMPERBANYAK BURUNG HANTU UNTUK MENGATASI HAMA TIKUS DAN PERDA PERLINDUNGAN BURUNG HANTU</a:t>
                      </a:r>
                      <a:endParaRPr lang="id-ID"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81228">
                <a:tc>
                  <a:txBody>
                    <a:bodyPr/>
                    <a:lstStyle/>
                    <a:p>
                      <a:pPr algn="ctr">
                        <a:lnSpc>
                          <a:spcPct val="115000"/>
                        </a:lnSpc>
                        <a:spcAft>
                          <a:spcPts val="0"/>
                        </a:spcAft>
                        <a:tabLst>
                          <a:tab pos="116840" algn="l"/>
                        </a:tabLst>
                      </a:pPr>
                      <a:r>
                        <a:rPr lang="en-US" sz="1200" b="1"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6</a:t>
                      </a:r>
                      <a:endParaRPr lang="id-ID"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tabLst>
                          <a:tab pos="116840" algn="l"/>
                        </a:tabLst>
                      </a:pPr>
                      <a:r>
                        <a:rPr lang="en-US" sz="1200" b="1">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MINYAK GORENG</a:t>
                      </a:r>
                      <a:endParaRPr lang="id-ID"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tabLst>
                          <a:tab pos="116840" algn="l"/>
                        </a:tabLst>
                      </a:pPr>
                      <a:r>
                        <a:rPr lang="en-US" sz="1200" b="1">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SEDANG</a:t>
                      </a:r>
                      <a:endParaRPr lang="id-ID"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tabLst>
                          <a:tab pos="116840" algn="l"/>
                        </a:tabLst>
                      </a:pPr>
                      <a:r>
                        <a:rPr lang="en-US" sz="1200" b="1" dirty="0" smtClean="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OPERASI PASAR DAN PASAR MURAH</a:t>
                      </a:r>
                      <a:endParaRPr lang="id-ID"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62455">
                <a:tc>
                  <a:txBody>
                    <a:bodyPr/>
                    <a:lstStyle/>
                    <a:p>
                      <a:pPr algn="ctr">
                        <a:lnSpc>
                          <a:spcPct val="115000"/>
                        </a:lnSpc>
                        <a:spcAft>
                          <a:spcPts val="0"/>
                        </a:spcAft>
                        <a:tabLst>
                          <a:tab pos="116840" algn="l"/>
                        </a:tabLst>
                      </a:pPr>
                      <a:r>
                        <a:rPr lang="en-US" sz="1200" b="1"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7</a:t>
                      </a:r>
                      <a:endParaRPr lang="id-ID"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tabLst>
                          <a:tab pos="116840" algn="l"/>
                        </a:tabLst>
                      </a:pPr>
                      <a:r>
                        <a:rPr lang="en-US" sz="1200" b="1"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ANGKUTAN DALAM KOTA</a:t>
                      </a:r>
                      <a:endParaRPr lang="id-ID"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tabLst>
                          <a:tab pos="116840" algn="l"/>
                        </a:tabLst>
                      </a:pPr>
                      <a:r>
                        <a:rPr lang="en-US" sz="1200" b="1">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SEDANG</a:t>
                      </a:r>
                      <a:endParaRPr lang="id-ID"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tabLst>
                          <a:tab pos="116840" algn="l"/>
                        </a:tabLst>
                      </a:pPr>
                      <a:r>
                        <a:rPr lang="en-US" sz="1200" b="1" dirty="0" smtClean="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MENAMBAH FREKUENSI SIDAK KEPATUHAN TARIF OLEH SKPD TERKAIT</a:t>
                      </a:r>
                      <a:endParaRPr lang="id-ID"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2" name="Rectangle 1"/>
          <p:cNvSpPr/>
          <p:nvPr/>
        </p:nvSpPr>
        <p:spPr bwMode="auto">
          <a:xfrm>
            <a:off x="3200400" y="1924050"/>
            <a:ext cx="4343400" cy="4648200"/>
          </a:xfrm>
          <a:prstGeom prst="rect">
            <a:avLst/>
          </a:prstGeom>
          <a:noFill/>
          <a:ln w="57150" cap="flat" cmpd="sng" algn="ctr">
            <a:solidFill>
              <a:schemeClr val="bg2">
                <a:lumMod val="40000"/>
                <a:lumOff val="60000"/>
              </a:schemeClr>
            </a:solidFill>
            <a:prstDash val="sysDash"/>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id-ID" sz="1100" b="1" i="0" u="none" strike="noStrike" cap="none" normalizeH="0" baseline="0" smtClean="0">
              <a:ln>
                <a:noFill/>
              </a:ln>
              <a:solidFill>
                <a:schemeClr val="tx1"/>
              </a:solidFill>
              <a:effectLst/>
              <a:latin typeface="Arial" charset="0"/>
            </a:endParaRPr>
          </a:p>
        </p:txBody>
      </p:sp>
      <p:sp>
        <p:nvSpPr>
          <p:cNvPr id="4" name="Rounded Rectangle 3"/>
          <p:cNvSpPr/>
          <p:nvPr/>
        </p:nvSpPr>
        <p:spPr bwMode="auto">
          <a:xfrm>
            <a:off x="8152161" y="2620072"/>
            <a:ext cx="3352800" cy="14478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73152" tIns="73152" rIns="73152" bIns="73152"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id-ID" sz="1100" b="1" i="0" u="none" strike="noStrike" cap="none" normalizeH="0" baseline="0" smtClean="0">
              <a:ln>
                <a:noFill/>
              </a:ln>
              <a:solidFill>
                <a:schemeClr val="tx1"/>
              </a:solidFill>
              <a:effectLst/>
              <a:latin typeface="Arial" charset="0"/>
            </a:endParaRPr>
          </a:p>
        </p:txBody>
      </p:sp>
      <p:sp>
        <p:nvSpPr>
          <p:cNvPr id="10" name="Rounded Rectangle 9"/>
          <p:cNvSpPr/>
          <p:nvPr/>
        </p:nvSpPr>
        <p:spPr bwMode="auto">
          <a:xfrm>
            <a:off x="8152161" y="4506022"/>
            <a:ext cx="3352800" cy="14478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73152" tIns="73152" rIns="73152" bIns="73152"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id-ID" sz="1100" b="1"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8382000" y="2658172"/>
            <a:ext cx="2740722" cy="1371600"/>
          </a:xfrm>
          <a:prstGeom prst="rect">
            <a:avLst/>
          </a:prstGeom>
          <a:noFill/>
          <a:ln w="1270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r>
              <a:rPr kumimoji="0" lang="id-ID" sz="2400" b="1" i="0" u="none" strike="noStrike" cap="none" normalizeH="0" baseline="0" dirty="0" smtClean="0">
                <a:ln>
                  <a:noFill/>
                </a:ln>
                <a:solidFill>
                  <a:srgbClr val="FFFF00"/>
                </a:solidFill>
                <a:effectLst/>
                <a:latin typeface="Agency FB" panose="020B0503020202020204" pitchFamily="34" charset="0"/>
              </a:rPr>
              <a:t>PROGRAM KERJA JANGKA</a:t>
            </a:r>
            <a:r>
              <a:rPr kumimoji="0" lang="id-ID" sz="2400" b="1" i="0" u="none" strike="noStrike" cap="none" normalizeH="0" dirty="0" smtClean="0">
                <a:ln>
                  <a:noFill/>
                </a:ln>
                <a:solidFill>
                  <a:srgbClr val="FFFF00"/>
                </a:solidFill>
                <a:effectLst/>
                <a:latin typeface="Agency FB" panose="020B0503020202020204" pitchFamily="34" charset="0"/>
              </a:rPr>
              <a:t> PENDEK</a:t>
            </a:r>
            <a:endParaRPr kumimoji="0" lang="id-ID" sz="2400" b="1" i="0" u="none" strike="noStrike" cap="none" normalizeH="0" baseline="0" dirty="0" smtClean="0">
              <a:ln>
                <a:noFill/>
              </a:ln>
              <a:solidFill>
                <a:srgbClr val="FFFF00"/>
              </a:solidFill>
              <a:effectLst/>
              <a:latin typeface="Agency FB" panose="020B0503020202020204" pitchFamily="34" charset="0"/>
            </a:endParaRPr>
          </a:p>
        </p:txBody>
      </p:sp>
      <p:sp>
        <p:nvSpPr>
          <p:cNvPr id="13" name="Rectangle 12"/>
          <p:cNvSpPr/>
          <p:nvPr/>
        </p:nvSpPr>
        <p:spPr bwMode="auto">
          <a:xfrm>
            <a:off x="8382000" y="4572000"/>
            <a:ext cx="2740722" cy="1371600"/>
          </a:xfrm>
          <a:prstGeom prst="rect">
            <a:avLst/>
          </a:prstGeom>
          <a:noFill/>
          <a:ln w="1270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r>
              <a:rPr kumimoji="0" lang="id-ID" sz="2400" b="1" i="0" u="none" strike="noStrike" cap="none" normalizeH="0" baseline="0" dirty="0" smtClean="0">
                <a:ln>
                  <a:noFill/>
                </a:ln>
                <a:solidFill>
                  <a:srgbClr val="FFFF00"/>
                </a:solidFill>
                <a:effectLst/>
                <a:latin typeface="Agency FB" panose="020B0503020202020204" pitchFamily="34" charset="0"/>
              </a:rPr>
              <a:t>PROGRAM KERJA JANGKA</a:t>
            </a:r>
            <a:r>
              <a:rPr kumimoji="0" lang="id-ID" sz="2400" b="1" i="0" u="none" strike="noStrike" cap="none" normalizeH="0" dirty="0" smtClean="0">
                <a:ln>
                  <a:noFill/>
                </a:ln>
                <a:solidFill>
                  <a:srgbClr val="FFFF00"/>
                </a:solidFill>
                <a:effectLst/>
                <a:latin typeface="Agency FB" panose="020B0503020202020204" pitchFamily="34" charset="0"/>
              </a:rPr>
              <a:t> MENENGAH</a:t>
            </a:r>
            <a:endParaRPr kumimoji="0" lang="id-ID" sz="2400" b="1" i="0" u="none" strike="noStrike" cap="none" normalizeH="0" baseline="0" dirty="0" smtClean="0">
              <a:ln>
                <a:noFill/>
              </a:ln>
              <a:solidFill>
                <a:srgbClr val="FFFF00"/>
              </a:solidFill>
              <a:effectLst/>
              <a:latin typeface="Agency FB" panose="020B0503020202020204" pitchFamily="34" charset="0"/>
            </a:endParaRPr>
          </a:p>
        </p:txBody>
      </p:sp>
      <p:pic>
        <p:nvPicPr>
          <p:cNvPr id="15" name="Picture 12" descr="http://www.01net.it/wp-content/uploads/sites/14/2015/01/Freccia-In-Alto-Fatturato-Crescita.pn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rot="13017116" flipV="1">
            <a:off x="6742739" y="2682128"/>
            <a:ext cx="1415647" cy="14112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http://www.01net.it/wp-content/uploads/sites/14/2015/01/Freccia-In-Alto-Fatturato-Crescita.pn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rot="8582884">
            <a:off x="6816231" y="4399968"/>
            <a:ext cx="1415647" cy="1411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50934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2478" y="0"/>
            <a:ext cx="3333829" cy="6858000"/>
          </a:xfrm>
          <a:prstGeom prst="rect">
            <a:avLst/>
          </a:prstGeom>
          <a:gradFill flip="none" rotWithShape="1">
            <a:gsLst>
              <a:gs pos="0">
                <a:schemeClr val="accent1">
                  <a:tint val="66000"/>
                  <a:satMod val="160000"/>
                </a:schemeClr>
              </a:gs>
              <a:gs pos="100000">
                <a:schemeClr val="accent1">
                  <a:tint val="23500"/>
                  <a:satMod val="160000"/>
                </a:schemeClr>
              </a:gs>
            </a:gsLst>
            <a:lin ang="189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8" name="Rectangle 17"/>
          <p:cNvSpPr/>
          <p:nvPr/>
        </p:nvSpPr>
        <p:spPr>
          <a:xfrm>
            <a:off x="2478" y="381000"/>
            <a:ext cx="5712522" cy="1683538"/>
          </a:xfrm>
          <a:prstGeom prst="rect">
            <a:avLst/>
          </a:prstGeom>
        </p:spPr>
        <p:txBody>
          <a:bodyPr wrap="square">
            <a:spAutoFit/>
          </a:bodyPr>
          <a:lstStyle/>
          <a:p>
            <a:pPr>
              <a:lnSpc>
                <a:spcPct val="70000"/>
              </a:lnSpc>
            </a:pPr>
            <a:r>
              <a:rPr lang="id-ID" sz="2000" b="1" dirty="0" smtClean="0">
                <a:solidFill>
                  <a:schemeClr val="tx1">
                    <a:lumMod val="75000"/>
                    <a:lumOff val="25000"/>
                  </a:schemeClr>
                </a:solidFill>
                <a:latin typeface="Agency FB" pitchFamily="34" charset="0"/>
              </a:rPr>
              <a:t>TAHAP </a:t>
            </a:r>
            <a:r>
              <a:rPr lang="id-ID" sz="2000" b="1" dirty="0" smtClean="0">
                <a:solidFill>
                  <a:schemeClr val="tx1">
                    <a:lumMod val="75000"/>
                    <a:lumOff val="25000"/>
                  </a:schemeClr>
                </a:solidFill>
                <a:latin typeface="Agency FB" pitchFamily="34" charset="0"/>
              </a:rPr>
              <a:t>II</a:t>
            </a:r>
            <a:endParaRPr lang="id-ID" sz="2000" b="1" dirty="0" smtClean="0">
              <a:solidFill>
                <a:schemeClr val="tx1">
                  <a:lumMod val="75000"/>
                  <a:lumOff val="25000"/>
                </a:schemeClr>
              </a:solidFill>
              <a:latin typeface="Agency FB" pitchFamily="34" charset="0"/>
            </a:endParaRPr>
          </a:p>
          <a:p>
            <a:pPr>
              <a:lnSpc>
                <a:spcPct val="70000"/>
              </a:lnSpc>
            </a:pPr>
            <a:endParaRPr lang="id-ID" sz="800" b="1" dirty="0" smtClean="0">
              <a:solidFill>
                <a:schemeClr val="tx1">
                  <a:lumMod val="75000"/>
                  <a:lumOff val="25000"/>
                </a:schemeClr>
              </a:solidFill>
              <a:latin typeface="Agency FB" pitchFamily="34" charset="0"/>
            </a:endParaRPr>
          </a:p>
          <a:p>
            <a:pPr>
              <a:lnSpc>
                <a:spcPct val="70000"/>
              </a:lnSpc>
              <a:spcBef>
                <a:spcPts val="600"/>
              </a:spcBef>
              <a:spcAft>
                <a:spcPts val="600"/>
              </a:spcAft>
              <a:defRPr/>
            </a:pPr>
            <a:r>
              <a:rPr lang="id-ID" sz="2800" b="1" dirty="0" smtClean="0">
                <a:solidFill>
                  <a:srgbClr val="FFFF00"/>
                </a:solidFill>
                <a:effectLst>
                  <a:glow rad="101600">
                    <a:srgbClr val="FF0000">
                      <a:alpha val="60000"/>
                    </a:srgbClr>
                  </a:glow>
                </a:effectLst>
                <a:latin typeface="Agency FB" pitchFamily="34" charset="0"/>
              </a:rPr>
              <a:t>PENYUSUNAN PROGRAM KERJA </a:t>
            </a:r>
          </a:p>
          <a:p>
            <a:pPr>
              <a:lnSpc>
                <a:spcPct val="70000"/>
              </a:lnSpc>
              <a:spcBef>
                <a:spcPts val="600"/>
              </a:spcBef>
              <a:spcAft>
                <a:spcPts val="600"/>
              </a:spcAft>
              <a:defRPr/>
            </a:pPr>
            <a:r>
              <a:rPr lang="id-ID" sz="2800" b="1" dirty="0" smtClean="0">
                <a:solidFill>
                  <a:srgbClr val="FFFF00"/>
                </a:solidFill>
                <a:effectLst>
                  <a:glow rad="101600">
                    <a:srgbClr val="FF0000">
                      <a:alpha val="60000"/>
                    </a:srgbClr>
                  </a:glow>
                </a:effectLst>
                <a:latin typeface="Agency FB" pitchFamily="34" charset="0"/>
              </a:rPr>
              <a:t>JANGKA PENDEK </a:t>
            </a:r>
          </a:p>
          <a:p>
            <a:pPr>
              <a:lnSpc>
                <a:spcPct val="70000"/>
              </a:lnSpc>
              <a:spcBef>
                <a:spcPts val="600"/>
              </a:spcBef>
              <a:spcAft>
                <a:spcPts val="600"/>
              </a:spcAft>
              <a:defRPr/>
            </a:pPr>
            <a:r>
              <a:rPr lang="id-ID" sz="2800" b="1" dirty="0" smtClean="0">
                <a:solidFill>
                  <a:srgbClr val="FFFF00"/>
                </a:solidFill>
                <a:effectLst>
                  <a:glow rad="101600">
                    <a:srgbClr val="FF0000">
                      <a:alpha val="60000"/>
                    </a:srgbClr>
                  </a:glow>
                </a:effectLst>
                <a:latin typeface="Agency FB" pitchFamily="34" charset="0"/>
              </a:rPr>
              <a:t>DAN JANGKA MENENGAH</a:t>
            </a:r>
            <a:endParaRPr lang="en-US" sz="2800" b="1" dirty="0">
              <a:solidFill>
                <a:srgbClr val="FFFF00"/>
              </a:solidFill>
              <a:effectLst>
                <a:glow rad="101600">
                  <a:srgbClr val="FF0000">
                    <a:alpha val="60000"/>
                  </a:srgbClr>
                </a:glow>
              </a:effectLst>
              <a:latin typeface="Agency FB" pitchFamily="34" charset="0"/>
            </a:endParaRPr>
          </a:p>
        </p:txBody>
      </p:sp>
      <p:sp>
        <p:nvSpPr>
          <p:cNvPr id="4" name="Rounded Rectangle 3"/>
          <p:cNvSpPr/>
          <p:nvPr/>
        </p:nvSpPr>
        <p:spPr bwMode="auto">
          <a:xfrm>
            <a:off x="8229600" y="206942"/>
            <a:ext cx="3762828" cy="600081"/>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73152" tIns="73152" rIns="73152" bIns="73152"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id-ID" sz="1100" b="1"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8077200" y="181428"/>
            <a:ext cx="4095750" cy="669137"/>
          </a:xfrm>
          <a:prstGeom prst="rect">
            <a:avLst/>
          </a:prstGeom>
          <a:noFill/>
          <a:ln w="1270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r>
              <a:rPr kumimoji="0" lang="id-ID" sz="2400" b="1" i="0" u="none" strike="noStrike" cap="none" normalizeH="0" baseline="0" dirty="0" smtClean="0">
                <a:ln>
                  <a:noFill/>
                </a:ln>
                <a:solidFill>
                  <a:srgbClr val="FFFF00"/>
                </a:solidFill>
                <a:effectLst/>
                <a:latin typeface="Agency FB" panose="020B0503020202020204" pitchFamily="34" charset="0"/>
              </a:rPr>
              <a:t>PROGRAM KERJA JANGKA</a:t>
            </a:r>
            <a:r>
              <a:rPr kumimoji="0" lang="id-ID" sz="2400" b="1" i="0" u="none" strike="noStrike" cap="none" normalizeH="0" dirty="0" smtClean="0">
                <a:ln>
                  <a:noFill/>
                </a:ln>
                <a:solidFill>
                  <a:srgbClr val="FFFF00"/>
                </a:solidFill>
                <a:effectLst/>
                <a:latin typeface="Agency FB" panose="020B0503020202020204" pitchFamily="34" charset="0"/>
              </a:rPr>
              <a:t> PENDEK</a:t>
            </a:r>
            <a:endParaRPr kumimoji="0" lang="id-ID" sz="2400" b="1" i="0" u="none" strike="noStrike" cap="none" normalizeH="0" baseline="0" dirty="0" smtClean="0">
              <a:ln>
                <a:noFill/>
              </a:ln>
              <a:solidFill>
                <a:srgbClr val="FFFF00"/>
              </a:solidFill>
              <a:effectLst/>
              <a:latin typeface="Agency FB" panose="020B0503020202020204" pitchFamily="34" charset="0"/>
            </a:endParaRPr>
          </a:p>
        </p:txBody>
      </p:sp>
      <p:sp>
        <p:nvSpPr>
          <p:cNvPr id="3" name="Rectangle 2"/>
          <p:cNvSpPr/>
          <p:nvPr/>
        </p:nvSpPr>
        <p:spPr>
          <a:xfrm>
            <a:off x="3539010" y="1339792"/>
            <a:ext cx="8487228" cy="4939814"/>
          </a:xfrm>
          <a:prstGeom prst="rect">
            <a:avLst/>
          </a:prstGeom>
        </p:spPr>
        <p:txBody>
          <a:bodyPr wrap="square">
            <a:spAutoFit/>
          </a:bodyPr>
          <a:lstStyle/>
          <a:p>
            <a:pPr marL="266700" indent="-266700" algn="just">
              <a:spcBef>
                <a:spcPts val="600"/>
              </a:spcBef>
              <a:spcAft>
                <a:spcPts val="600"/>
              </a:spcAft>
              <a:buFont typeface="+mj-lt"/>
              <a:buAutoNum type="arabicPeriod"/>
            </a:pPr>
            <a:r>
              <a:rPr lang="id-ID" sz="1500" b="1" dirty="0">
                <a:latin typeface="Arial Narrow" panose="020B0606020202030204" pitchFamily="34" charset="0"/>
              </a:rPr>
              <a:t>MELAKSANAKAN DAN MENERAPKAN KONSEP RISK MANAGEMENT PENGENDALIAN </a:t>
            </a:r>
            <a:r>
              <a:rPr lang="id-ID" sz="1500" b="1" dirty="0" smtClean="0">
                <a:latin typeface="Arial Narrow" panose="020B0606020202030204" pitchFamily="34" charset="0"/>
              </a:rPr>
              <a:t>INFLASI (YANG BISA JUGA DIGUNAKAN UNTUK MENYUSUN PROGRAM KERJA JANGKA MENENGAH)</a:t>
            </a:r>
            <a:endParaRPr lang="id-ID" sz="1500" b="1" dirty="0">
              <a:latin typeface="Arial Narrow" panose="020B0606020202030204" pitchFamily="34" charset="0"/>
            </a:endParaRPr>
          </a:p>
          <a:p>
            <a:pPr marL="266700" indent="-266700" algn="just">
              <a:spcBef>
                <a:spcPts val="600"/>
              </a:spcBef>
              <a:spcAft>
                <a:spcPts val="600"/>
              </a:spcAft>
              <a:buFont typeface="+mj-lt"/>
              <a:buAutoNum type="arabicPeriod"/>
            </a:pPr>
            <a:r>
              <a:rPr lang="id-ID" sz="1500" b="1" dirty="0">
                <a:latin typeface="Arial Narrow" panose="020B0606020202030204" pitchFamily="34" charset="0"/>
              </a:rPr>
              <a:t>MENDORONG </a:t>
            </a:r>
            <a:r>
              <a:rPr lang="id-ID" sz="1500" b="1" dirty="0" smtClean="0">
                <a:latin typeface="Arial Narrow" panose="020B0606020202030204" pitchFamily="34" charset="0"/>
              </a:rPr>
              <a:t>DINAS PERINDAG </a:t>
            </a:r>
            <a:r>
              <a:rPr lang="id-ID" sz="1500" b="1" dirty="0">
                <a:latin typeface="Arial Narrow" panose="020B0606020202030204" pitchFamily="34" charset="0"/>
              </a:rPr>
              <a:t>DAN KPW BI BANTEN BERKOORDINASI DALAM RANGKA PENGUMPULAN DATA/INFORMASI HARGA UNTUK MENDUKUNG PIHPS PROVINSI DAN PIHPS </a:t>
            </a:r>
            <a:r>
              <a:rPr lang="id-ID" sz="1500" b="1" dirty="0" smtClean="0">
                <a:latin typeface="Arial Narrow" panose="020B0606020202030204" pitchFamily="34" charset="0"/>
              </a:rPr>
              <a:t>NASIONAL</a:t>
            </a:r>
          </a:p>
          <a:p>
            <a:pPr marL="266700" indent="-266700" algn="just">
              <a:spcBef>
                <a:spcPts val="600"/>
              </a:spcBef>
              <a:spcAft>
                <a:spcPts val="600"/>
              </a:spcAft>
              <a:buFont typeface="+mj-lt"/>
              <a:buAutoNum type="arabicPeriod"/>
            </a:pPr>
            <a:r>
              <a:rPr lang="id-ID" sz="1500" b="1" dirty="0">
                <a:latin typeface="Arial Narrow" panose="020B0606020202030204" pitchFamily="34" charset="0"/>
              </a:rPr>
              <a:t>STUDI BANDING KE TPID YANG LEBIH ‘ADVANCED</a:t>
            </a:r>
            <a:r>
              <a:rPr lang="id-ID" sz="1500" b="1" dirty="0" smtClean="0">
                <a:latin typeface="Arial Narrow" panose="020B0606020202030204" pitchFamily="34" charset="0"/>
              </a:rPr>
              <a:t>’ : KAB. JEMBER, KOTA MEDAN/TEBING TINGGI</a:t>
            </a:r>
          </a:p>
          <a:p>
            <a:pPr marL="266700" indent="-266700" algn="just">
              <a:spcBef>
                <a:spcPts val="600"/>
              </a:spcBef>
              <a:spcAft>
                <a:spcPts val="600"/>
              </a:spcAft>
              <a:buFont typeface="+mj-lt"/>
              <a:buAutoNum type="arabicPeriod"/>
            </a:pPr>
            <a:r>
              <a:rPr lang="id-ID" sz="1500" b="1" dirty="0" smtClean="0">
                <a:latin typeface="Arial Narrow" panose="020B0606020202030204" pitchFamily="34" charset="0"/>
              </a:rPr>
              <a:t>MELAKUKAN UPAYA AWAL KERJASAMA ANTAR DAERAH. HAL INI BISA DILAKUKAN BERKOORDINASI DENGAN KPW BI BANTEN DAN AKADEMISI DENGAN DINAS PERTANIAN SEBAGAI GARDA UTAMA</a:t>
            </a:r>
          </a:p>
          <a:p>
            <a:pPr marL="266700" indent="-266700" algn="just">
              <a:spcBef>
                <a:spcPts val="600"/>
              </a:spcBef>
              <a:spcAft>
                <a:spcPts val="600"/>
              </a:spcAft>
              <a:buFont typeface="+mj-lt"/>
              <a:buAutoNum type="arabicPeriod"/>
            </a:pPr>
            <a:r>
              <a:rPr lang="id-ID" sz="1500" b="1" dirty="0" smtClean="0">
                <a:latin typeface="Arial Narrow" panose="020B0606020202030204" pitchFamily="34" charset="0"/>
              </a:rPr>
              <a:t>MENGAWAL PELAKSANAAN OPERASI PASAR DAN OPERASI PASAR MURAH YANG LEBIH TERKOORDINASI (MISALNYA MEMADUKAN DANA APBD DENGAN CSR DUNIA USAHA)</a:t>
            </a:r>
          </a:p>
          <a:p>
            <a:pPr marL="266700" indent="-266700" algn="just">
              <a:spcBef>
                <a:spcPts val="600"/>
              </a:spcBef>
              <a:spcAft>
                <a:spcPts val="600"/>
              </a:spcAft>
              <a:buFont typeface="+mj-lt"/>
              <a:buAutoNum type="arabicPeriod"/>
            </a:pPr>
            <a:r>
              <a:rPr lang="id-ID" sz="1500" b="1" dirty="0" smtClean="0">
                <a:latin typeface="Arial Narrow" panose="020B0606020202030204" pitchFamily="34" charset="0"/>
              </a:rPr>
              <a:t>MENGELUARKAN PERDA/PERWALIKOTA TERKAIT PANDUAN OPERASI PASAR </a:t>
            </a:r>
          </a:p>
          <a:p>
            <a:pPr marL="266700" indent="-266700" algn="just">
              <a:spcBef>
                <a:spcPts val="600"/>
              </a:spcBef>
              <a:spcAft>
                <a:spcPts val="600"/>
              </a:spcAft>
              <a:buFont typeface="+mj-lt"/>
              <a:buAutoNum type="arabicPeriod"/>
            </a:pPr>
            <a:r>
              <a:rPr lang="id-ID" sz="1500" b="1" dirty="0" smtClean="0">
                <a:latin typeface="Arial Narrow" panose="020B0606020202030204" pitchFamily="34" charset="0"/>
              </a:rPr>
              <a:t>MENGIKUTI RAKORNAS VII TPID DAN RAKORPUSDA DI TAHUN 2016</a:t>
            </a:r>
          </a:p>
          <a:p>
            <a:pPr marL="266700" indent="-266700" algn="just">
              <a:spcBef>
                <a:spcPts val="600"/>
              </a:spcBef>
              <a:spcAft>
                <a:spcPts val="600"/>
              </a:spcAft>
              <a:buFont typeface="+mj-lt"/>
              <a:buAutoNum type="arabicPeriod"/>
            </a:pPr>
            <a:r>
              <a:rPr lang="id-ID" sz="1500" b="1" dirty="0" smtClean="0">
                <a:latin typeface="Arial Narrow" panose="020B0606020202030204" pitchFamily="34" charset="0"/>
              </a:rPr>
              <a:t>MELAKSANAKAN KOMUNIKASI PUBLIK YANG DITEMPUH :</a:t>
            </a:r>
          </a:p>
          <a:p>
            <a:pPr marL="533400" indent="-285750" algn="just">
              <a:buFont typeface="Arial" panose="020B0604020202020204" pitchFamily="34" charset="0"/>
              <a:buChar char="•"/>
              <a:tabLst>
                <a:tab pos="533400" algn="l"/>
              </a:tabLst>
            </a:pPr>
            <a:r>
              <a:rPr lang="id-ID" sz="1500" b="1" dirty="0" smtClean="0">
                <a:latin typeface="Arial Narrow" panose="020B0606020202030204" pitchFamily="34" charset="0"/>
              </a:rPr>
              <a:t>RUNNING TEXT BANTEN TV UNTUK MENGINFORMASIKAN HARGA</a:t>
            </a:r>
          </a:p>
          <a:p>
            <a:pPr marL="533400" indent="-285750" algn="just">
              <a:buFont typeface="Arial" panose="020B0604020202020204" pitchFamily="34" charset="0"/>
              <a:buChar char="•"/>
              <a:tabLst>
                <a:tab pos="533400" algn="l"/>
              </a:tabLst>
            </a:pPr>
            <a:r>
              <a:rPr lang="id-ID" sz="1500" b="1" dirty="0" smtClean="0">
                <a:latin typeface="Arial Narrow" panose="020B0606020202030204" pitchFamily="34" charset="0"/>
              </a:rPr>
              <a:t>PENYAMPAIAN INFORMASI HARGA PANGAN STRATEGIS DI BEBERAPA PASAR MELALUI PAPAN </a:t>
            </a:r>
          </a:p>
          <a:p>
            <a:pPr marL="533400" indent="-285750" algn="just">
              <a:buFont typeface="Arial" panose="020B0604020202020204" pitchFamily="34" charset="0"/>
              <a:buChar char="•"/>
              <a:tabLst>
                <a:tab pos="533400" algn="l"/>
              </a:tabLst>
            </a:pPr>
            <a:r>
              <a:rPr lang="id-ID" sz="1500" b="1" dirty="0" smtClean="0">
                <a:latin typeface="Arial Narrow" panose="020B0606020202030204" pitchFamily="34" charset="0"/>
              </a:rPr>
              <a:t>SIARAN PERS (MOMEN HARI RAYA BISA DIMANFAATKAN)</a:t>
            </a:r>
          </a:p>
          <a:p>
            <a:pPr marL="533400" indent="-285750" algn="just">
              <a:buFont typeface="Arial" panose="020B0604020202020204" pitchFamily="34" charset="0"/>
              <a:buChar char="•"/>
              <a:tabLst>
                <a:tab pos="533400" algn="l"/>
              </a:tabLst>
            </a:pPr>
            <a:r>
              <a:rPr lang="id-ID" sz="1500" b="1" dirty="0" smtClean="0">
                <a:latin typeface="Arial Narrow" panose="020B0606020202030204" pitchFamily="34" charset="0"/>
              </a:rPr>
              <a:t>SECARA INTENSIF MELAPORKAN/MENAYANGKAN KEGIATAN DI WEBSITE RESMI TANGSEL</a:t>
            </a:r>
          </a:p>
        </p:txBody>
      </p:sp>
      <p:sp>
        <p:nvSpPr>
          <p:cNvPr id="19" name="Rectangle 18"/>
          <p:cNvSpPr/>
          <p:nvPr/>
        </p:nvSpPr>
        <p:spPr bwMode="auto">
          <a:xfrm>
            <a:off x="8998854" y="605970"/>
            <a:ext cx="4248150" cy="895350"/>
          </a:xfrm>
          <a:prstGeom prst="rect">
            <a:avLst/>
          </a:prstGeom>
          <a:noFill/>
          <a:ln w="1270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r>
              <a:rPr kumimoji="0" lang="id-ID" sz="2000" b="1" u="none" strike="noStrike" cap="none" normalizeH="0" baseline="0" dirty="0" smtClean="0">
                <a:ln>
                  <a:noFill/>
                </a:ln>
                <a:solidFill>
                  <a:srgbClr val="FF0000"/>
                </a:solidFill>
                <a:effectLst/>
                <a:latin typeface="Agency FB" panose="020B0503020202020204" pitchFamily="34" charset="0"/>
              </a:rPr>
              <a:t>PROGRAM UTAMA </a:t>
            </a:r>
            <a:endParaRPr kumimoji="0" lang="id-ID" sz="2000" b="1" u="none" strike="noStrike" cap="none" normalizeH="0" baseline="0" dirty="0" smtClean="0">
              <a:ln>
                <a:noFill/>
              </a:ln>
              <a:solidFill>
                <a:srgbClr val="FF0000"/>
              </a:solidFill>
              <a:effectLst/>
              <a:latin typeface="Agency FB" panose="020B0503020202020204" pitchFamily="34" charset="0"/>
            </a:endParaRPr>
          </a:p>
        </p:txBody>
      </p:sp>
      <p:sp>
        <p:nvSpPr>
          <p:cNvPr id="9" name="Rectangle 8"/>
          <p:cNvSpPr/>
          <p:nvPr/>
        </p:nvSpPr>
        <p:spPr>
          <a:xfrm>
            <a:off x="152400" y="6279606"/>
            <a:ext cx="11723916" cy="461665"/>
          </a:xfrm>
          <a:prstGeom prst="rect">
            <a:avLst/>
          </a:prstGeom>
        </p:spPr>
        <p:txBody>
          <a:bodyPr wrap="square">
            <a:spAutoFit/>
          </a:bodyPr>
          <a:lstStyle/>
          <a:p>
            <a:pPr>
              <a:spcBef>
                <a:spcPts val="600"/>
              </a:spcBef>
              <a:spcAft>
                <a:spcPts val="600"/>
              </a:spcAft>
            </a:pPr>
            <a:r>
              <a:rPr lang="id-ID" sz="2400" b="1" dirty="0">
                <a:solidFill>
                  <a:schemeClr val="bg2">
                    <a:lumMod val="60000"/>
                    <a:lumOff val="40000"/>
                  </a:schemeClr>
                </a:solidFill>
                <a:effectLst>
                  <a:glow rad="101600">
                    <a:srgbClr val="FB6E47">
                      <a:alpha val="60000"/>
                    </a:srgbClr>
                  </a:glow>
                </a:effectLst>
                <a:latin typeface="Arial Narrow" panose="020B0606020202030204" pitchFamily="34" charset="0"/>
              </a:rPr>
              <a:t>MENYUSUN TIMELINE DAN PIC MENJADI KRUSIAL SETELAH PENYUSUNAN PROGRAM KERJA </a:t>
            </a:r>
            <a:endParaRPr lang="id-ID" sz="2400" b="1" dirty="0">
              <a:solidFill>
                <a:schemeClr val="bg2">
                  <a:lumMod val="60000"/>
                  <a:lumOff val="40000"/>
                </a:schemeClr>
              </a:solidFill>
              <a:effectLst>
                <a:glow rad="101600">
                  <a:srgbClr val="FB6E47">
                    <a:alpha val="60000"/>
                  </a:srgbClr>
                </a:glow>
              </a:effectLst>
              <a:latin typeface="Arial Narrow" panose="020B0606020202030204" pitchFamily="34" charset="0"/>
            </a:endParaRPr>
          </a:p>
        </p:txBody>
      </p:sp>
    </p:spTree>
    <p:extLst>
      <p:ext uri="{BB962C8B-B14F-4D97-AF65-F5344CB8AC3E}">
        <p14:creationId xmlns:p14="http://schemas.microsoft.com/office/powerpoint/2010/main" val="26538196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2478" y="0"/>
            <a:ext cx="3333829" cy="6858000"/>
          </a:xfrm>
          <a:prstGeom prst="rect">
            <a:avLst/>
          </a:prstGeom>
          <a:gradFill flip="none" rotWithShape="1">
            <a:gsLst>
              <a:gs pos="0">
                <a:schemeClr val="accent1">
                  <a:tint val="66000"/>
                  <a:satMod val="160000"/>
                </a:schemeClr>
              </a:gs>
              <a:gs pos="100000">
                <a:schemeClr val="accent1">
                  <a:tint val="23500"/>
                  <a:satMod val="160000"/>
                </a:schemeClr>
              </a:gs>
            </a:gsLst>
            <a:lin ang="189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8" name="Rectangle 17"/>
          <p:cNvSpPr/>
          <p:nvPr/>
        </p:nvSpPr>
        <p:spPr>
          <a:xfrm>
            <a:off x="2478" y="381000"/>
            <a:ext cx="5712522" cy="1683538"/>
          </a:xfrm>
          <a:prstGeom prst="rect">
            <a:avLst/>
          </a:prstGeom>
        </p:spPr>
        <p:txBody>
          <a:bodyPr wrap="square">
            <a:spAutoFit/>
          </a:bodyPr>
          <a:lstStyle/>
          <a:p>
            <a:pPr>
              <a:lnSpc>
                <a:spcPct val="70000"/>
              </a:lnSpc>
            </a:pPr>
            <a:r>
              <a:rPr lang="id-ID" sz="2000" b="1" dirty="0" smtClean="0">
                <a:solidFill>
                  <a:schemeClr val="tx1">
                    <a:lumMod val="75000"/>
                    <a:lumOff val="25000"/>
                  </a:schemeClr>
                </a:solidFill>
                <a:latin typeface="Agency FB" pitchFamily="34" charset="0"/>
              </a:rPr>
              <a:t>TAHAP </a:t>
            </a:r>
            <a:r>
              <a:rPr lang="id-ID" sz="2000" b="1" dirty="0" smtClean="0">
                <a:solidFill>
                  <a:schemeClr val="tx1">
                    <a:lumMod val="75000"/>
                    <a:lumOff val="25000"/>
                  </a:schemeClr>
                </a:solidFill>
                <a:latin typeface="Agency FB" pitchFamily="34" charset="0"/>
              </a:rPr>
              <a:t>II</a:t>
            </a:r>
            <a:endParaRPr lang="id-ID" sz="2000" b="1" dirty="0" smtClean="0">
              <a:solidFill>
                <a:schemeClr val="tx1">
                  <a:lumMod val="75000"/>
                  <a:lumOff val="25000"/>
                </a:schemeClr>
              </a:solidFill>
              <a:latin typeface="Agency FB" pitchFamily="34" charset="0"/>
            </a:endParaRPr>
          </a:p>
          <a:p>
            <a:pPr>
              <a:lnSpc>
                <a:spcPct val="70000"/>
              </a:lnSpc>
            </a:pPr>
            <a:endParaRPr lang="id-ID" sz="800" b="1" dirty="0" smtClean="0">
              <a:solidFill>
                <a:schemeClr val="tx1">
                  <a:lumMod val="75000"/>
                  <a:lumOff val="25000"/>
                </a:schemeClr>
              </a:solidFill>
              <a:latin typeface="Agency FB" pitchFamily="34" charset="0"/>
            </a:endParaRPr>
          </a:p>
          <a:p>
            <a:pPr>
              <a:lnSpc>
                <a:spcPct val="70000"/>
              </a:lnSpc>
              <a:spcBef>
                <a:spcPts val="600"/>
              </a:spcBef>
              <a:spcAft>
                <a:spcPts val="600"/>
              </a:spcAft>
              <a:defRPr/>
            </a:pPr>
            <a:r>
              <a:rPr lang="id-ID" sz="2800" b="1" dirty="0" smtClean="0">
                <a:solidFill>
                  <a:srgbClr val="FFFF00"/>
                </a:solidFill>
                <a:effectLst>
                  <a:glow rad="101600">
                    <a:srgbClr val="FF0000">
                      <a:alpha val="60000"/>
                    </a:srgbClr>
                  </a:glow>
                </a:effectLst>
                <a:latin typeface="Agency FB" pitchFamily="34" charset="0"/>
              </a:rPr>
              <a:t>PENYUSUNAN PROGRAM KERJA </a:t>
            </a:r>
          </a:p>
          <a:p>
            <a:pPr>
              <a:lnSpc>
                <a:spcPct val="70000"/>
              </a:lnSpc>
              <a:spcBef>
                <a:spcPts val="600"/>
              </a:spcBef>
              <a:spcAft>
                <a:spcPts val="600"/>
              </a:spcAft>
              <a:defRPr/>
            </a:pPr>
            <a:r>
              <a:rPr lang="id-ID" sz="2800" b="1" dirty="0" smtClean="0">
                <a:solidFill>
                  <a:srgbClr val="FFFF00"/>
                </a:solidFill>
                <a:effectLst>
                  <a:glow rad="101600">
                    <a:srgbClr val="FF0000">
                      <a:alpha val="60000"/>
                    </a:srgbClr>
                  </a:glow>
                </a:effectLst>
                <a:latin typeface="Agency FB" pitchFamily="34" charset="0"/>
              </a:rPr>
              <a:t>JANGKA PENDEK </a:t>
            </a:r>
          </a:p>
          <a:p>
            <a:pPr>
              <a:lnSpc>
                <a:spcPct val="70000"/>
              </a:lnSpc>
              <a:spcBef>
                <a:spcPts val="600"/>
              </a:spcBef>
              <a:spcAft>
                <a:spcPts val="600"/>
              </a:spcAft>
              <a:defRPr/>
            </a:pPr>
            <a:r>
              <a:rPr lang="id-ID" sz="2800" b="1" dirty="0" smtClean="0">
                <a:solidFill>
                  <a:srgbClr val="FFFF00"/>
                </a:solidFill>
                <a:effectLst>
                  <a:glow rad="101600">
                    <a:srgbClr val="FF0000">
                      <a:alpha val="60000"/>
                    </a:srgbClr>
                  </a:glow>
                </a:effectLst>
                <a:latin typeface="Agency FB" pitchFamily="34" charset="0"/>
              </a:rPr>
              <a:t>DAN JANGKA MENENGAH</a:t>
            </a:r>
            <a:endParaRPr lang="en-US" sz="2800" b="1" dirty="0">
              <a:solidFill>
                <a:srgbClr val="FFFF00"/>
              </a:solidFill>
              <a:effectLst>
                <a:glow rad="101600">
                  <a:srgbClr val="FF0000">
                    <a:alpha val="60000"/>
                  </a:srgbClr>
                </a:glow>
              </a:effectLst>
              <a:latin typeface="Agency FB" pitchFamily="34" charset="0"/>
            </a:endParaRPr>
          </a:p>
        </p:txBody>
      </p:sp>
      <p:sp>
        <p:nvSpPr>
          <p:cNvPr id="3" name="Rectangle 2"/>
          <p:cNvSpPr/>
          <p:nvPr/>
        </p:nvSpPr>
        <p:spPr>
          <a:xfrm>
            <a:off x="3549709" y="1559612"/>
            <a:ext cx="8355636" cy="4555093"/>
          </a:xfrm>
          <a:prstGeom prst="rect">
            <a:avLst/>
          </a:prstGeom>
        </p:spPr>
        <p:txBody>
          <a:bodyPr wrap="square">
            <a:spAutoFit/>
          </a:bodyPr>
          <a:lstStyle/>
          <a:p>
            <a:pPr marL="266700" indent="-266700" algn="just">
              <a:spcBef>
                <a:spcPts val="600"/>
              </a:spcBef>
              <a:spcAft>
                <a:spcPts val="600"/>
              </a:spcAft>
              <a:buFont typeface="+mj-lt"/>
              <a:buAutoNum type="arabicPeriod"/>
            </a:pPr>
            <a:r>
              <a:rPr lang="id-ID" sz="1500" b="1" dirty="0" smtClean="0">
                <a:latin typeface="Arial Narrow" panose="020B0606020202030204" pitchFamily="34" charset="0"/>
              </a:rPr>
              <a:t>SK TIM PENGENDALIAN INFLASI YANG </a:t>
            </a:r>
            <a:r>
              <a:rPr lang="id-ID" sz="1500" b="1" dirty="0" smtClean="0">
                <a:solidFill>
                  <a:schemeClr val="bg2">
                    <a:lumMod val="40000"/>
                    <a:lumOff val="60000"/>
                  </a:schemeClr>
                </a:solidFill>
                <a:latin typeface="Arial Narrow" panose="020B0606020202030204" pitchFamily="34" charset="0"/>
              </a:rPr>
              <a:t>SESUAI DENGAN INSTRUKSI MENDAGRI </a:t>
            </a:r>
            <a:r>
              <a:rPr lang="id-ID" sz="1500" b="1" dirty="0" smtClean="0">
                <a:latin typeface="Arial Narrow" panose="020B0606020202030204" pitchFamily="34" charset="0"/>
              </a:rPr>
              <a:t>DAN MENGIKUTSERTAKAN INSTANSI PENDUKUNG LAIN : KEPOLISIAN, AKADEMISI DAN KALANGAN DUNIA USAHA (KADIN/APINDO DAERAH)</a:t>
            </a:r>
          </a:p>
          <a:p>
            <a:pPr marL="266700" indent="-266700" algn="just">
              <a:spcBef>
                <a:spcPts val="600"/>
              </a:spcBef>
              <a:spcAft>
                <a:spcPts val="600"/>
              </a:spcAft>
              <a:buFont typeface="+mj-lt"/>
              <a:buAutoNum type="arabicPeriod"/>
            </a:pPr>
            <a:r>
              <a:rPr lang="id-ID" sz="1500" b="1" dirty="0">
                <a:latin typeface="Arial Narrow" panose="020B0606020202030204" pitchFamily="34" charset="0"/>
              </a:rPr>
              <a:t>PENYUSUNAN LAPORAN/NOTA DINAS SECARA PERIODIK KEPADA WALIKOTA DAN TEMBUSAN KEPADA SELURUH KEPALA SKPD TENTANG KEGIATAN DAN INFORMASI TERKAIT PENGENDALIAN INFLASI DI TANGERANG </a:t>
            </a:r>
            <a:r>
              <a:rPr lang="id-ID" sz="1500" b="1" dirty="0" smtClean="0">
                <a:latin typeface="Arial Narrow" panose="020B0606020202030204" pitchFamily="34" charset="0"/>
              </a:rPr>
              <a:t>SELATAN </a:t>
            </a:r>
            <a:r>
              <a:rPr lang="id-ID" sz="1500" b="1" dirty="0">
                <a:latin typeface="Arial Narrow" panose="020B0606020202030204" pitchFamily="34" charset="0"/>
              </a:rPr>
              <a:t>UNTUK MENINGKATKAN </a:t>
            </a:r>
            <a:r>
              <a:rPr lang="id-ID" sz="1500" b="1" i="1" dirty="0">
                <a:latin typeface="Arial Narrow" panose="020B0606020202030204" pitchFamily="34" charset="0"/>
              </a:rPr>
              <a:t>AWARENESS</a:t>
            </a:r>
            <a:endParaRPr lang="id-ID" sz="1500" b="1" dirty="0">
              <a:latin typeface="Arial Narrow" panose="020B0606020202030204" pitchFamily="34" charset="0"/>
            </a:endParaRPr>
          </a:p>
          <a:p>
            <a:pPr marL="266700" indent="-266700" algn="just">
              <a:spcBef>
                <a:spcPts val="600"/>
              </a:spcBef>
              <a:spcAft>
                <a:spcPts val="600"/>
              </a:spcAft>
              <a:buFont typeface="+mj-lt"/>
              <a:buAutoNum type="arabicPeriod"/>
            </a:pPr>
            <a:r>
              <a:rPr lang="id-ID" sz="1500" b="1" dirty="0">
                <a:latin typeface="Arial Narrow" panose="020B0606020202030204" pitchFamily="34" charset="0"/>
              </a:rPr>
              <a:t>PENGIRIMAN SURAT WALIKOTA KEPADA KPW BANK INDONESIA PROVINSI BANTEN UNTUK MEMINTA PENDAMPINGAN SECARA STRATEGIC DAN INTENSIF, UTAMANYA RANGKA PENYEDIAAN ASSESMENT INFLASI DAN SURVEY HARGA SECARA PERIODIK</a:t>
            </a:r>
          </a:p>
          <a:p>
            <a:pPr marL="266700" indent="-266700" algn="just">
              <a:spcBef>
                <a:spcPts val="600"/>
              </a:spcBef>
              <a:spcAft>
                <a:spcPts val="600"/>
              </a:spcAft>
              <a:buFont typeface="+mj-lt"/>
              <a:buAutoNum type="arabicPeriod"/>
            </a:pPr>
            <a:r>
              <a:rPr lang="id-ID" sz="1500" b="1" dirty="0">
                <a:latin typeface="Arial Narrow" panose="020B0606020202030204" pitchFamily="34" charset="0"/>
              </a:rPr>
              <a:t>PENYAMPAIAN LAPORAN TPID UNTUK DISAMPAIKAN KE SEKRETARIAT POKJANAS TPID</a:t>
            </a:r>
          </a:p>
          <a:p>
            <a:pPr marL="266700" indent="-266700" algn="just">
              <a:spcBef>
                <a:spcPts val="600"/>
              </a:spcBef>
              <a:spcAft>
                <a:spcPts val="600"/>
              </a:spcAft>
              <a:buFont typeface="+mj-lt"/>
              <a:buAutoNum type="arabicPeriod"/>
            </a:pPr>
            <a:r>
              <a:rPr lang="id-ID" sz="1500" b="1" dirty="0">
                <a:latin typeface="Arial Narrow" panose="020B0606020202030204" pitchFamily="34" charset="0"/>
              </a:rPr>
              <a:t>PENGISIAN FORMULIR A DAN B DALAM RANGKA PENILAIAN KINERJA TPID NASIONAL</a:t>
            </a:r>
          </a:p>
          <a:p>
            <a:pPr marL="266700" indent="-266700" algn="just">
              <a:spcBef>
                <a:spcPts val="600"/>
              </a:spcBef>
              <a:spcAft>
                <a:spcPts val="600"/>
              </a:spcAft>
              <a:buFont typeface="+mj-lt"/>
              <a:buAutoNum type="arabicPeriod"/>
            </a:pPr>
            <a:r>
              <a:rPr lang="id-ID" sz="1500" b="1" dirty="0">
                <a:latin typeface="Arial Narrow" panose="020B0606020202030204" pitchFamily="34" charset="0"/>
              </a:rPr>
              <a:t>PERSIAPAN PROGRAM KERJA DAN ALOKASI ANGGARAN UNTUK TAHUN 2017</a:t>
            </a:r>
          </a:p>
          <a:p>
            <a:pPr marL="266700" indent="-266700" algn="just">
              <a:spcBef>
                <a:spcPts val="600"/>
              </a:spcBef>
              <a:spcAft>
                <a:spcPts val="600"/>
              </a:spcAft>
              <a:buFont typeface="+mj-lt"/>
              <a:buAutoNum type="arabicPeriod"/>
            </a:pPr>
            <a:r>
              <a:rPr lang="id-ID" sz="1500" b="1" dirty="0" smtClean="0">
                <a:latin typeface="Arial Narrow" panose="020B0606020202030204" pitchFamily="34" charset="0"/>
              </a:rPr>
              <a:t>MENGUPAYAKAN </a:t>
            </a:r>
            <a:r>
              <a:rPr lang="id-ID" sz="1500" b="1" dirty="0">
                <a:latin typeface="Arial Narrow" panose="020B0606020202030204" pitchFamily="34" charset="0"/>
              </a:rPr>
              <a:t>RAKOR TPID DIPIMPIN OLEH WALIKOTA, YANG DIHARAPKAN BERFUNGSI :</a:t>
            </a:r>
          </a:p>
          <a:p>
            <a:pPr marL="628650" indent="-285750" algn="just">
              <a:buFont typeface="Arial" panose="020B0604020202020204" pitchFamily="34" charset="0"/>
              <a:buChar char="•"/>
            </a:pPr>
            <a:r>
              <a:rPr lang="id-ID" sz="1500" b="1" dirty="0">
                <a:latin typeface="Arial Narrow" panose="020B0606020202030204" pitchFamily="34" charset="0"/>
              </a:rPr>
              <a:t>KICK OFF ‘ERA TINGGAL LANDAS’ KEGIATAN TPID TANGSEL</a:t>
            </a:r>
          </a:p>
          <a:p>
            <a:pPr marL="628650" indent="-285750" algn="just">
              <a:buFont typeface="Arial" panose="020B0604020202020204" pitchFamily="34" charset="0"/>
              <a:buChar char="•"/>
            </a:pPr>
            <a:r>
              <a:rPr lang="id-ID" sz="1500" b="1" dirty="0">
                <a:latin typeface="Arial Narrow" panose="020B0606020202030204" pitchFamily="34" charset="0"/>
              </a:rPr>
              <a:t>MENINGKATKAN AWARNESS </a:t>
            </a:r>
            <a:r>
              <a:rPr lang="id-ID" sz="1500" b="1" dirty="0" smtClean="0">
                <a:latin typeface="Arial Narrow" panose="020B0606020202030204" pitchFamily="34" charset="0"/>
              </a:rPr>
              <a:t>KADIS</a:t>
            </a:r>
            <a:endParaRPr lang="id-ID" sz="1500" b="1" dirty="0">
              <a:latin typeface="Arial Narrow" panose="020B0606020202030204" pitchFamily="34" charset="0"/>
            </a:endParaRPr>
          </a:p>
        </p:txBody>
      </p:sp>
      <p:sp>
        <p:nvSpPr>
          <p:cNvPr id="19" name="Rectangle 18"/>
          <p:cNvSpPr/>
          <p:nvPr/>
        </p:nvSpPr>
        <p:spPr bwMode="auto">
          <a:xfrm>
            <a:off x="8476344" y="606206"/>
            <a:ext cx="4857750" cy="895350"/>
          </a:xfrm>
          <a:prstGeom prst="rect">
            <a:avLst/>
          </a:prstGeom>
          <a:noFill/>
          <a:ln w="1270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r>
              <a:rPr kumimoji="0" lang="id-ID" sz="2000" b="1" u="none" strike="noStrike" cap="none" normalizeH="0" baseline="0" dirty="0" smtClean="0">
                <a:ln>
                  <a:noFill/>
                </a:ln>
                <a:solidFill>
                  <a:srgbClr val="FF0000"/>
                </a:solidFill>
                <a:effectLst/>
                <a:latin typeface="Agency FB" panose="020B0503020202020204" pitchFamily="34" charset="0"/>
              </a:rPr>
              <a:t>PROGRAM PENDUKUNG</a:t>
            </a:r>
            <a:endParaRPr kumimoji="0" lang="id-ID" sz="2000" b="1" u="none" strike="noStrike" cap="none" normalizeH="0" baseline="0" dirty="0" smtClean="0">
              <a:ln>
                <a:noFill/>
              </a:ln>
              <a:solidFill>
                <a:srgbClr val="FF0000"/>
              </a:solidFill>
              <a:effectLst/>
              <a:latin typeface="Agency FB" panose="020B0503020202020204" pitchFamily="34" charset="0"/>
            </a:endParaRPr>
          </a:p>
        </p:txBody>
      </p:sp>
      <p:sp>
        <p:nvSpPr>
          <p:cNvPr id="20" name="Rounded Rectangle 19"/>
          <p:cNvSpPr/>
          <p:nvPr/>
        </p:nvSpPr>
        <p:spPr bwMode="auto">
          <a:xfrm>
            <a:off x="8229600" y="206942"/>
            <a:ext cx="3762828" cy="600081"/>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73152" tIns="73152" rIns="73152" bIns="73152"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id-ID" sz="1100" b="1" i="0" u="none" strike="noStrike" cap="none" normalizeH="0" baseline="0" smtClean="0">
              <a:ln>
                <a:noFill/>
              </a:ln>
              <a:solidFill>
                <a:schemeClr val="tx1"/>
              </a:solidFill>
              <a:effectLst/>
              <a:latin typeface="Arial" charset="0"/>
            </a:endParaRPr>
          </a:p>
        </p:txBody>
      </p:sp>
      <p:sp>
        <p:nvSpPr>
          <p:cNvPr id="21" name="Rectangle 20"/>
          <p:cNvSpPr/>
          <p:nvPr/>
        </p:nvSpPr>
        <p:spPr bwMode="auto">
          <a:xfrm>
            <a:off x="8077200" y="181428"/>
            <a:ext cx="4095750" cy="669137"/>
          </a:xfrm>
          <a:prstGeom prst="rect">
            <a:avLst/>
          </a:prstGeom>
          <a:noFill/>
          <a:ln w="1270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r>
              <a:rPr kumimoji="0" lang="id-ID" sz="2400" b="1" i="0" u="none" strike="noStrike" cap="none" normalizeH="0" baseline="0" dirty="0" smtClean="0">
                <a:ln>
                  <a:noFill/>
                </a:ln>
                <a:solidFill>
                  <a:srgbClr val="FFFF00"/>
                </a:solidFill>
                <a:effectLst/>
                <a:latin typeface="Agency FB" panose="020B0503020202020204" pitchFamily="34" charset="0"/>
              </a:rPr>
              <a:t>PROGRAM KERJA JANGKA</a:t>
            </a:r>
            <a:r>
              <a:rPr kumimoji="0" lang="id-ID" sz="2400" b="1" i="0" u="none" strike="noStrike" cap="none" normalizeH="0" dirty="0" smtClean="0">
                <a:ln>
                  <a:noFill/>
                </a:ln>
                <a:solidFill>
                  <a:srgbClr val="FFFF00"/>
                </a:solidFill>
                <a:effectLst/>
                <a:latin typeface="Agency FB" panose="020B0503020202020204" pitchFamily="34" charset="0"/>
              </a:rPr>
              <a:t> PENDEK</a:t>
            </a:r>
            <a:endParaRPr kumimoji="0" lang="id-ID" sz="2400" b="1" i="0" u="none" strike="noStrike" cap="none" normalizeH="0" baseline="0" dirty="0" smtClean="0">
              <a:ln>
                <a:noFill/>
              </a:ln>
              <a:solidFill>
                <a:srgbClr val="FFFF00"/>
              </a:solidFill>
              <a:effectLst/>
              <a:latin typeface="Agency FB" panose="020B0503020202020204" pitchFamily="34" charset="0"/>
            </a:endParaRPr>
          </a:p>
        </p:txBody>
      </p:sp>
      <p:sp>
        <p:nvSpPr>
          <p:cNvPr id="6" name="Rectangle 5"/>
          <p:cNvSpPr/>
          <p:nvPr/>
        </p:nvSpPr>
        <p:spPr>
          <a:xfrm>
            <a:off x="152400" y="6279606"/>
            <a:ext cx="11723916" cy="461665"/>
          </a:xfrm>
          <a:prstGeom prst="rect">
            <a:avLst/>
          </a:prstGeom>
        </p:spPr>
        <p:txBody>
          <a:bodyPr wrap="square">
            <a:spAutoFit/>
          </a:bodyPr>
          <a:lstStyle/>
          <a:p>
            <a:pPr>
              <a:spcBef>
                <a:spcPts val="600"/>
              </a:spcBef>
              <a:spcAft>
                <a:spcPts val="600"/>
              </a:spcAft>
            </a:pPr>
            <a:r>
              <a:rPr lang="id-ID" sz="2400" b="1" dirty="0">
                <a:solidFill>
                  <a:schemeClr val="bg2">
                    <a:lumMod val="60000"/>
                    <a:lumOff val="40000"/>
                  </a:schemeClr>
                </a:solidFill>
                <a:effectLst>
                  <a:glow rad="101600">
                    <a:srgbClr val="FB6E47">
                      <a:alpha val="60000"/>
                    </a:srgbClr>
                  </a:glow>
                </a:effectLst>
                <a:latin typeface="Arial Narrow" panose="020B0606020202030204" pitchFamily="34" charset="0"/>
              </a:rPr>
              <a:t>MENYUSUN TIMELINE DAN PIC MENJADI KRUSIAL SETELAH PENYUSUNAN PROGRAM KERJA </a:t>
            </a:r>
            <a:endParaRPr lang="id-ID" sz="2400" b="1" dirty="0">
              <a:solidFill>
                <a:schemeClr val="bg2">
                  <a:lumMod val="60000"/>
                  <a:lumOff val="40000"/>
                </a:schemeClr>
              </a:solidFill>
              <a:effectLst>
                <a:glow rad="101600">
                  <a:srgbClr val="FB6E47">
                    <a:alpha val="60000"/>
                  </a:srgbClr>
                </a:glow>
              </a:effectLst>
              <a:latin typeface="Arial Narrow" panose="020B0606020202030204" pitchFamily="34" charset="0"/>
            </a:endParaRPr>
          </a:p>
        </p:txBody>
      </p:sp>
    </p:spTree>
    <p:extLst>
      <p:ext uri="{BB962C8B-B14F-4D97-AF65-F5344CB8AC3E}">
        <p14:creationId xmlns:p14="http://schemas.microsoft.com/office/powerpoint/2010/main" val="117432195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2478" y="0"/>
            <a:ext cx="3333829" cy="6858000"/>
          </a:xfrm>
          <a:prstGeom prst="rect">
            <a:avLst/>
          </a:prstGeom>
          <a:gradFill flip="none" rotWithShape="1">
            <a:gsLst>
              <a:gs pos="0">
                <a:schemeClr val="accent1">
                  <a:tint val="66000"/>
                  <a:satMod val="160000"/>
                </a:schemeClr>
              </a:gs>
              <a:gs pos="100000">
                <a:schemeClr val="accent1">
                  <a:tint val="23500"/>
                  <a:satMod val="160000"/>
                </a:schemeClr>
              </a:gs>
            </a:gsLst>
            <a:lin ang="189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8" name="Rectangle 17"/>
          <p:cNvSpPr/>
          <p:nvPr/>
        </p:nvSpPr>
        <p:spPr>
          <a:xfrm>
            <a:off x="2478" y="381000"/>
            <a:ext cx="5712522" cy="1683538"/>
          </a:xfrm>
          <a:prstGeom prst="rect">
            <a:avLst/>
          </a:prstGeom>
        </p:spPr>
        <p:txBody>
          <a:bodyPr wrap="square">
            <a:spAutoFit/>
          </a:bodyPr>
          <a:lstStyle/>
          <a:p>
            <a:pPr>
              <a:lnSpc>
                <a:spcPct val="70000"/>
              </a:lnSpc>
            </a:pPr>
            <a:r>
              <a:rPr lang="id-ID" sz="2000" b="1" dirty="0" smtClean="0">
                <a:solidFill>
                  <a:schemeClr val="tx1">
                    <a:lumMod val="75000"/>
                    <a:lumOff val="25000"/>
                  </a:schemeClr>
                </a:solidFill>
                <a:latin typeface="Agency FB" pitchFamily="34" charset="0"/>
              </a:rPr>
              <a:t>TAHAP </a:t>
            </a:r>
            <a:r>
              <a:rPr lang="id-ID" sz="2000" b="1" dirty="0" smtClean="0">
                <a:solidFill>
                  <a:schemeClr val="tx1">
                    <a:lumMod val="75000"/>
                    <a:lumOff val="25000"/>
                  </a:schemeClr>
                </a:solidFill>
                <a:latin typeface="Agency FB" pitchFamily="34" charset="0"/>
              </a:rPr>
              <a:t>II</a:t>
            </a:r>
            <a:endParaRPr lang="id-ID" sz="2000" b="1" dirty="0" smtClean="0">
              <a:solidFill>
                <a:schemeClr val="tx1">
                  <a:lumMod val="75000"/>
                  <a:lumOff val="25000"/>
                </a:schemeClr>
              </a:solidFill>
              <a:latin typeface="Agency FB" pitchFamily="34" charset="0"/>
            </a:endParaRPr>
          </a:p>
          <a:p>
            <a:pPr>
              <a:lnSpc>
                <a:spcPct val="70000"/>
              </a:lnSpc>
            </a:pPr>
            <a:endParaRPr lang="id-ID" sz="800" b="1" dirty="0" smtClean="0">
              <a:solidFill>
                <a:schemeClr val="tx1">
                  <a:lumMod val="75000"/>
                  <a:lumOff val="25000"/>
                </a:schemeClr>
              </a:solidFill>
              <a:latin typeface="Agency FB" pitchFamily="34" charset="0"/>
            </a:endParaRPr>
          </a:p>
          <a:p>
            <a:pPr>
              <a:lnSpc>
                <a:spcPct val="70000"/>
              </a:lnSpc>
              <a:spcBef>
                <a:spcPts val="600"/>
              </a:spcBef>
              <a:spcAft>
                <a:spcPts val="600"/>
              </a:spcAft>
              <a:defRPr/>
            </a:pPr>
            <a:r>
              <a:rPr lang="id-ID" sz="2800" b="1" dirty="0" smtClean="0">
                <a:solidFill>
                  <a:srgbClr val="FFFF00"/>
                </a:solidFill>
                <a:effectLst>
                  <a:glow rad="101600">
                    <a:srgbClr val="FF0000">
                      <a:alpha val="60000"/>
                    </a:srgbClr>
                  </a:glow>
                </a:effectLst>
                <a:latin typeface="Agency FB" pitchFamily="34" charset="0"/>
              </a:rPr>
              <a:t>PENYUSUNAN PROGRAM KERJA </a:t>
            </a:r>
          </a:p>
          <a:p>
            <a:pPr>
              <a:lnSpc>
                <a:spcPct val="70000"/>
              </a:lnSpc>
              <a:spcBef>
                <a:spcPts val="600"/>
              </a:spcBef>
              <a:spcAft>
                <a:spcPts val="600"/>
              </a:spcAft>
              <a:defRPr/>
            </a:pPr>
            <a:r>
              <a:rPr lang="id-ID" sz="2800" b="1" dirty="0" smtClean="0">
                <a:solidFill>
                  <a:srgbClr val="FFFF00"/>
                </a:solidFill>
                <a:effectLst>
                  <a:glow rad="101600">
                    <a:srgbClr val="FF0000">
                      <a:alpha val="60000"/>
                    </a:srgbClr>
                  </a:glow>
                </a:effectLst>
                <a:latin typeface="Agency FB" pitchFamily="34" charset="0"/>
              </a:rPr>
              <a:t>JANGKA PENDEK </a:t>
            </a:r>
          </a:p>
          <a:p>
            <a:pPr>
              <a:lnSpc>
                <a:spcPct val="70000"/>
              </a:lnSpc>
              <a:spcBef>
                <a:spcPts val="600"/>
              </a:spcBef>
              <a:spcAft>
                <a:spcPts val="600"/>
              </a:spcAft>
              <a:defRPr/>
            </a:pPr>
            <a:r>
              <a:rPr lang="id-ID" sz="2800" b="1" dirty="0" smtClean="0">
                <a:solidFill>
                  <a:srgbClr val="FFFF00"/>
                </a:solidFill>
                <a:effectLst>
                  <a:glow rad="101600">
                    <a:srgbClr val="FF0000">
                      <a:alpha val="60000"/>
                    </a:srgbClr>
                  </a:glow>
                </a:effectLst>
                <a:latin typeface="Agency FB" pitchFamily="34" charset="0"/>
              </a:rPr>
              <a:t>DAN JANGKA MENENGAH</a:t>
            </a:r>
            <a:endParaRPr lang="en-US" sz="2800" b="1" dirty="0">
              <a:solidFill>
                <a:srgbClr val="FFFF00"/>
              </a:solidFill>
              <a:effectLst>
                <a:glow rad="101600">
                  <a:srgbClr val="FF0000">
                    <a:alpha val="60000"/>
                  </a:srgbClr>
                </a:glow>
              </a:effectLst>
              <a:latin typeface="Agency FB" pitchFamily="34" charset="0"/>
            </a:endParaRPr>
          </a:p>
        </p:txBody>
      </p:sp>
      <p:sp>
        <p:nvSpPr>
          <p:cNvPr id="3" name="Rectangle 2"/>
          <p:cNvSpPr/>
          <p:nvPr/>
        </p:nvSpPr>
        <p:spPr>
          <a:xfrm>
            <a:off x="3849130" y="1396610"/>
            <a:ext cx="7930487" cy="5170646"/>
          </a:xfrm>
          <a:prstGeom prst="rect">
            <a:avLst/>
          </a:prstGeom>
        </p:spPr>
        <p:txBody>
          <a:bodyPr wrap="square">
            <a:spAutoFit/>
          </a:bodyPr>
          <a:lstStyle/>
          <a:p>
            <a:pPr marL="361950" indent="-361950" algn="just">
              <a:spcBef>
                <a:spcPts val="600"/>
              </a:spcBef>
              <a:spcAft>
                <a:spcPts val="600"/>
              </a:spcAft>
              <a:buFont typeface="+mj-lt"/>
              <a:buAutoNum type="arabicPeriod"/>
            </a:pPr>
            <a:r>
              <a:rPr lang="id-ID" sz="2800" b="1" dirty="0" smtClean="0">
                <a:latin typeface="Agency FB" panose="020B0503020202020204" pitchFamily="34" charset="0"/>
              </a:rPr>
              <a:t>MELAKSANAKAN KERJASAMA ANTAR DAERAH</a:t>
            </a:r>
          </a:p>
          <a:p>
            <a:pPr marL="361950" indent="-361950" algn="just">
              <a:spcBef>
                <a:spcPts val="600"/>
              </a:spcBef>
              <a:spcAft>
                <a:spcPts val="600"/>
              </a:spcAft>
              <a:buFont typeface="+mj-lt"/>
              <a:buAutoNum type="arabicPeriod"/>
            </a:pPr>
            <a:r>
              <a:rPr lang="id-ID" sz="2800" b="1" dirty="0" smtClean="0">
                <a:latin typeface="Agency FB" panose="020B0503020202020204" pitchFamily="34" charset="0"/>
              </a:rPr>
              <a:t>PEMBENTUKAN BUMD YANG MENDUKUNG KERJASAMA ANTAR DAERAH</a:t>
            </a:r>
            <a:endParaRPr lang="id-ID" sz="2800" b="1" dirty="0">
              <a:latin typeface="Agency FB" panose="020B0503020202020204" pitchFamily="34" charset="0"/>
            </a:endParaRPr>
          </a:p>
          <a:p>
            <a:pPr marL="361950" indent="-361950" algn="just">
              <a:spcBef>
                <a:spcPts val="600"/>
              </a:spcBef>
              <a:spcAft>
                <a:spcPts val="600"/>
              </a:spcAft>
              <a:buFont typeface="+mj-lt"/>
              <a:buAutoNum type="arabicPeriod"/>
            </a:pPr>
            <a:r>
              <a:rPr lang="id-ID" sz="2800" b="1" dirty="0" smtClean="0">
                <a:latin typeface="Agency FB" panose="020B0503020202020204" pitchFamily="34" charset="0"/>
              </a:rPr>
              <a:t>PENAMBAHAN JUMLAH DAN REVITALISASI PASAR SERTA GUDANG</a:t>
            </a:r>
          </a:p>
          <a:p>
            <a:pPr marL="361950" indent="-361950" algn="just">
              <a:spcBef>
                <a:spcPts val="600"/>
              </a:spcBef>
              <a:spcAft>
                <a:spcPts val="600"/>
              </a:spcAft>
              <a:buFont typeface="+mj-lt"/>
              <a:buAutoNum type="arabicPeriod"/>
            </a:pPr>
            <a:r>
              <a:rPr lang="id-ID" sz="2800" b="1" dirty="0" smtClean="0">
                <a:latin typeface="Agency FB" panose="020B0503020202020204" pitchFamily="34" charset="0"/>
              </a:rPr>
              <a:t>MENJADI TPID BERPRESTASI DI TAHUN 2017</a:t>
            </a:r>
          </a:p>
          <a:p>
            <a:pPr marL="361950" indent="-361950" algn="just">
              <a:spcBef>
                <a:spcPts val="600"/>
              </a:spcBef>
              <a:spcAft>
                <a:spcPts val="600"/>
              </a:spcAft>
              <a:buFont typeface="+mj-lt"/>
              <a:buAutoNum type="arabicPeriod"/>
            </a:pPr>
            <a:r>
              <a:rPr lang="id-ID" sz="2800" b="1" dirty="0" smtClean="0">
                <a:latin typeface="Agency FB" panose="020B0503020202020204" pitchFamily="34" charset="0"/>
              </a:rPr>
              <a:t>IMPLEMENTASI PAPAN INFORMASI HARGA DI SELURUH PASAR DI TANGSEL</a:t>
            </a:r>
          </a:p>
          <a:p>
            <a:pPr marL="361950" indent="-361950" algn="just">
              <a:spcBef>
                <a:spcPts val="600"/>
              </a:spcBef>
              <a:spcAft>
                <a:spcPts val="600"/>
              </a:spcAft>
              <a:buFont typeface="+mj-lt"/>
              <a:buAutoNum type="arabicPeriod"/>
            </a:pPr>
            <a:r>
              <a:rPr lang="id-ID" sz="2800" b="1" dirty="0" smtClean="0">
                <a:latin typeface="Agency FB" panose="020B0503020202020204" pitchFamily="34" charset="0"/>
              </a:rPr>
              <a:t>IMPLEMENTASI CADANGAN PANGAN PEMERINTAH KABUPATEN/KOTA</a:t>
            </a:r>
          </a:p>
        </p:txBody>
      </p:sp>
      <p:sp>
        <p:nvSpPr>
          <p:cNvPr id="20" name="Rounded Rectangle 19"/>
          <p:cNvSpPr/>
          <p:nvPr/>
        </p:nvSpPr>
        <p:spPr bwMode="auto">
          <a:xfrm>
            <a:off x="7825259" y="381000"/>
            <a:ext cx="4067628" cy="600081"/>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73152" tIns="73152" rIns="73152" bIns="73152"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id-ID" sz="1100" b="1" i="0" u="none" strike="noStrike" cap="none" normalizeH="0" baseline="0" smtClean="0">
              <a:ln>
                <a:noFill/>
              </a:ln>
              <a:solidFill>
                <a:schemeClr val="tx1"/>
              </a:solidFill>
              <a:effectLst/>
              <a:latin typeface="Arial" charset="0"/>
            </a:endParaRPr>
          </a:p>
        </p:txBody>
      </p:sp>
      <p:sp>
        <p:nvSpPr>
          <p:cNvPr id="21" name="Rectangle 20"/>
          <p:cNvSpPr/>
          <p:nvPr/>
        </p:nvSpPr>
        <p:spPr bwMode="auto">
          <a:xfrm>
            <a:off x="7814374" y="346473"/>
            <a:ext cx="4095750" cy="669137"/>
          </a:xfrm>
          <a:prstGeom prst="rect">
            <a:avLst/>
          </a:prstGeom>
          <a:noFill/>
          <a:ln w="1270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r>
              <a:rPr kumimoji="0" lang="id-ID" sz="2400" b="1" i="0" u="none" strike="noStrike" cap="none" normalizeH="0" baseline="0" dirty="0" smtClean="0">
                <a:ln>
                  <a:noFill/>
                </a:ln>
                <a:solidFill>
                  <a:srgbClr val="FFFF00"/>
                </a:solidFill>
                <a:effectLst/>
                <a:latin typeface="Agency FB" panose="020B0503020202020204" pitchFamily="34" charset="0"/>
              </a:rPr>
              <a:t>PROGRAM KERJA JANGKA</a:t>
            </a:r>
            <a:r>
              <a:rPr kumimoji="0" lang="id-ID" sz="2400" b="1" i="0" u="none" strike="noStrike" cap="none" normalizeH="0" dirty="0" smtClean="0">
                <a:ln>
                  <a:noFill/>
                </a:ln>
                <a:solidFill>
                  <a:srgbClr val="FFFF00"/>
                </a:solidFill>
                <a:effectLst/>
                <a:latin typeface="Agency FB" panose="020B0503020202020204" pitchFamily="34" charset="0"/>
              </a:rPr>
              <a:t> MENENGAH</a:t>
            </a:r>
            <a:endParaRPr kumimoji="0" lang="id-ID" sz="2400" b="1" i="0" u="none" strike="noStrike" cap="none" normalizeH="0" baseline="0" dirty="0" smtClean="0">
              <a:ln>
                <a:noFill/>
              </a:ln>
              <a:solidFill>
                <a:srgbClr val="FFFF00"/>
              </a:solidFill>
              <a:effectLst/>
              <a:latin typeface="Agency FB" panose="020B0503020202020204" pitchFamily="34" charset="0"/>
            </a:endParaRPr>
          </a:p>
        </p:txBody>
      </p:sp>
    </p:spTree>
    <p:extLst>
      <p:ext uri="{BB962C8B-B14F-4D97-AF65-F5344CB8AC3E}">
        <p14:creationId xmlns:p14="http://schemas.microsoft.com/office/powerpoint/2010/main" val="286692219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2479" y="0"/>
            <a:ext cx="2893122" cy="6858000"/>
          </a:xfrm>
          <a:prstGeom prst="rect">
            <a:avLst/>
          </a:prstGeom>
          <a:gradFill flip="none" rotWithShape="1">
            <a:gsLst>
              <a:gs pos="0">
                <a:schemeClr val="accent1">
                  <a:tint val="66000"/>
                  <a:satMod val="160000"/>
                </a:schemeClr>
              </a:gs>
              <a:gs pos="100000">
                <a:schemeClr val="accent1">
                  <a:tint val="23500"/>
                  <a:satMod val="160000"/>
                </a:schemeClr>
              </a:gs>
            </a:gsLst>
            <a:lin ang="189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8" name="Rectangle 17"/>
          <p:cNvSpPr/>
          <p:nvPr/>
        </p:nvSpPr>
        <p:spPr>
          <a:xfrm>
            <a:off x="2478" y="381000"/>
            <a:ext cx="3197922" cy="1317284"/>
          </a:xfrm>
          <a:prstGeom prst="rect">
            <a:avLst/>
          </a:prstGeom>
        </p:spPr>
        <p:txBody>
          <a:bodyPr wrap="square">
            <a:spAutoFit/>
          </a:bodyPr>
          <a:lstStyle/>
          <a:p>
            <a:pPr>
              <a:lnSpc>
                <a:spcPct val="50000"/>
              </a:lnSpc>
            </a:pPr>
            <a:endParaRPr lang="id-ID" sz="800" b="1" dirty="0" smtClean="0">
              <a:solidFill>
                <a:schemeClr val="tx1">
                  <a:lumMod val="75000"/>
                  <a:lumOff val="25000"/>
                </a:schemeClr>
              </a:solidFill>
              <a:latin typeface="Agency FB" pitchFamily="34" charset="0"/>
            </a:endParaRPr>
          </a:p>
          <a:p>
            <a:pPr>
              <a:lnSpc>
                <a:spcPct val="90000"/>
              </a:lnSpc>
              <a:defRPr/>
            </a:pPr>
            <a:r>
              <a:rPr lang="id-ID" sz="2800" b="1" dirty="0" smtClean="0">
                <a:solidFill>
                  <a:srgbClr val="FFFF00"/>
                </a:solidFill>
                <a:effectLst>
                  <a:glow rad="101600">
                    <a:srgbClr val="FF0000">
                      <a:alpha val="60000"/>
                    </a:srgbClr>
                  </a:glow>
                </a:effectLst>
                <a:latin typeface="Agency FB" pitchFamily="34" charset="0"/>
              </a:rPr>
              <a:t>CONTOH </a:t>
            </a:r>
          </a:p>
          <a:p>
            <a:pPr>
              <a:lnSpc>
                <a:spcPct val="90000"/>
              </a:lnSpc>
              <a:defRPr/>
            </a:pPr>
            <a:r>
              <a:rPr lang="id-ID" sz="2800" b="1" dirty="0" smtClean="0">
                <a:solidFill>
                  <a:srgbClr val="FFFF00"/>
                </a:solidFill>
                <a:effectLst>
                  <a:glow rad="101600">
                    <a:srgbClr val="FF0000">
                      <a:alpha val="60000"/>
                    </a:srgbClr>
                  </a:glow>
                </a:effectLst>
                <a:latin typeface="Agency FB" pitchFamily="34" charset="0"/>
              </a:rPr>
              <a:t>PROGRAM UNGGULAN </a:t>
            </a:r>
          </a:p>
          <a:p>
            <a:pPr>
              <a:lnSpc>
                <a:spcPct val="90000"/>
              </a:lnSpc>
              <a:defRPr/>
            </a:pPr>
            <a:r>
              <a:rPr lang="id-ID" sz="2800" b="1" dirty="0" smtClean="0">
                <a:solidFill>
                  <a:srgbClr val="FFFF00"/>
                </a:solidFill>
                <a:effectLst>
                  <a:glow rad="101600">
                    <a:srgbClr val="FF0000">
                      <a:alpha val="60000"/>
                    </a:srgbClr>
                  </a:glow>
                </a:effectLst>
                <a:latin typeface="Agency FB" pitchFamily="34" charset="0"/>
              </a:rPr>
              <a:t>JANGKA MENENGAH</a:t>
            </a:r>
            <a:endParaRPr lang="en-US" sz="2800" b="1" dirty="0">
              <a:solidFill>
                <a:srgbClr val="FFFF00"/>
              </a:solidFill>
              <a:effectLst>
                <a:glow rad="101600">
                  <a:srgbClr val="FF0000">
                    <a:alpha val="60000"/>
                  </a:srgbClr>
                </a:glow>
              </a:effectLst>
              <a:latin typeface="Agency FB" pitchFamily="34" charset="0"/>
            </a:endParaRPr>
          </a:p>
        </p:txBody>
      </p:sp>
      <p:sp>
        <p:nvSpPr>
          <p:cNvPr id="20" name="Rounded Rectangle 19"/>
          <p:cNvSpPr/>
          <p:nvPr/>
        </p:nvSpPr>
        <p:spPr bwMode="auto">
          <a:xfrm>
            <a:off x="7895772" y="252381"/>
            <a:ext cx="4067628" cy="600081"/>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73152" tIns="73152" rIns="73152" bIns="73152"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id-ID" sz="1100" b="1" i="0" u="none" strike="noStrike" cap="none" normalizeH="0" baseline="0" smtClean="0">
              <a:ln>
                <a:noFill/>
              </a:ln>
              <a:solidFill>
                <a:schemeClr val="tx1"/>
              </a:solidFill>
              <a:effectLst/>
              <a:latin typeface="Arial" charset="0"/>
            </a:endParaRPr>
          </a:p>
        </p:txBody>
      </p:sp>
      <p:sp>
        <p:nvSpPr>
          <p:cNvPr id="21" name="Rectangle 20"/>
          <p:cNvSpPr/>
          <p:nvPr/>
        </p:nvSpPr>
        <p:spPr bwMode="auto">
          <a:xfrm>
            <a:off x="7884887" y="217854"/>
            <a:ext cx="4095750" cy="669137"/>
          </a:xfrm>
          <a:prstGeom prst="rect">
            <a:avLst/>
          </a:prstGeom>
          <a:noFill/>
          <a:ln w="1270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r>
              <a:rPr kumimoji="0" lang="id-ID" sz="2400" b="1" i="0" u="none" strike="noStrike" cap="none" normalizeH="0" baseline="0" smtClean="0">
                <a:ln>
                  <a:noFill/>
                </a:ln>
                <a:solidFill>
                  <a:srgbClr val="FFFF00"/>
                </a:solidFill>
                <a:effectLst/>
                <a:latin typeface="Agency FB" panose="020B0503020202020204" pitchFamily="34" charset="0"/>
              </a:rPr>
              <a:t>PROGRAM BANTUAN ONGKOS ANGKUT</a:t>
            </a:r>
            <a:endParaRPr kumimoji="0" lang="id-ID" sz="2400" b="1" i="0" u="none" strike="noStrike" cap="none" normalizeH="0" baseline="0" dirty="0" smtClean="0">
              <a:ln>
                <a:noFill/>
              </a:ln>
              <a:solidFill>
                <a:srgbClr val="FFFF00"/>
              </a:solidFill>
              <a:effectLst/>
              <a:latin typeface="Agency FB" panose="020B0503020202020204" pitchFamily="34" charset="0"/>
            </a:endParaRPr>
          </a:p>
        </p:txBody>
      </p:sp>
      <p:pic>
        <p:nvPicPr>
          <p:cNvPr id="2" name="Picture 1"/>
          <p:cNvPicPr>
            <a:picLocks noChangeAspect="1"/>
          </p:cNvPicPr>
          <p:nvPr/>
        </p:nvPicPr>
        <p:blipFill rotWithShape="1">
          <a:blip r:embed="rId3"/>
          <a:srcRect l="16666" t="32092" r="15973" b="12964"/>
          <a:stretch/>
        </p:blipFill>
        <p:spPr>
          <a:xfrm>
            <a:off x="3200400" y="1392981"/>
            <a:ext cx="8763000" cy="5360740"/>
          </a:xfrm>
          <a:prstGeom prst="rect">
            <a:avLst/>
          </a:prstGeom>
        </p:spPr>
      </p:pic>
      <p:sp>
        <p:nvSpPr>
          <p:cNvPr id="4" name="Rectangle 3"/>
          <p:cNvSpPr/>
          <p:nvPr/>
        </p:nvSpPr>
        <p:spPr>
          <a:xfrm>
            <a:off x="9474823" y="879995"/>
            <a:ext cx="2505814" cy="330411"/>
          </a:xfrm>
          <a:prstGeom prst="rect">
            <a:avLst/>
          </a:prstGeom>
        </p:spPr>
        <p:txBody>
          <a:bodyPr wrap="none">
            <a:spAutoFit/>
          </a:bodyPr>
          <a:lstStyle/>
          <a:p>
            <a:pPr algn="ctr" defTabSz="914400" eaLnBrk="0" fontAlgn="base" hangingPunct="0">
              <a:lnSpc>
                <a:spcPct val="106000"/>
              </a:lnSpc>
              <a:spcBef>
                <a:spcPct val="0"/>
              </a:spcBef>
              <a:spcAft>
                <a:spcPct val="0"/>
              </a:spcAft>
            </a:pPr>
            <a:r>
              <a:rPr lang="id-ID" sz="1600" b="1" dirty="0" smtClean="0">
                <a:latin typeface="Agency FB" panose="020B0503020202020204" pitchFamily="34" charset="0"/>
              </a:rPr>
              <a:t>OLEH TPID PROVINSI JAWA TIMUR</a:t>
            </a:r>
            <a:endParaRPr lang="id-ID" sz="1600" b="1" dirty="0">
              <a:latin typeface="Agency FB" panose="020B0503020202020204" pitchFamily="34" charset="0"/>
            </a:endParaRPr>
          </a:p>
        </p:txBody>
      </p:sp>
    </p:spTree>
    <p:extLst>
      <p:ext uri="{BB962C8B-B14F-4D97-AF65-F5344CB8AC3E}">
        <p14:creationId xmlns:p14="http://schemas.microsoft.com/office/powerpoint/2010/main" val="82887068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2479" y="0"/>
            <a:ext cx="2893122" cy="6858000"/>
          </a:xfrm>
          <a:prstGeom prst="rect">
            <a:avLst/>
          </a:prstGeom>
          <a:gradFill flip="none" rotWithShape="1">
            <a:gsLst>
              <a:gs pos="0">
                <a:schemeClr val="accent1">
                  <a:tint val="66000"/>
                  <a:satMod val="160000"/>
                </a:schemeClr>
              </a:gs>
              <a:gs pos="100000">
                <a:schemeClr val="accent1">
                  <a:tint val="23500"/>
                  <a:satMod val="160000"/>
                </a:schemeClr>
              </a:gs>
            </a:gsLst>
            <a:lin ang="189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8" name="Rectangle 17"/>
          <p:cNvSpPr/>
          <p:nvPr/>
        </p:nvSpPr>
        <p:spPr>
          <a:xfrm>
            <a:off x="2478" y="381000"/>
            <a:ext cx="5712522" cy="1228028"/>
          </a:xfrm>
          <a:prstGeom prst="rect">
            <a:avLst/>
          </a:prstGeom>
        </p:spPr>
        <p:txBody>
          <a:bodyPr wrap="square">
            <a:spAutoFit/>
          </a:bodyPr>
          <a:lstStyle/>
          <a:p>
            <a:pPr>
              <a:lnSpc>
                <a:spcPct val="70000"/>
              </a:lnSpc>
            </a:pPr>
            <a:r>
              <a:rPr lang="id-ID" sz="2000" b="1" dirty="0" smtClean="0">
                <a:solidFill>
                  <a:schemeClr val="tx1">
                    <a:lumMod val="75000"/>
                    <a:lumOff val="25000"/>
                  </a:schemeClr>
                </a:solidFill>
                <a:latin typeface="Agency FB" pitchFamily="34" charset="0"/>
              </a:rPr>
              <a:t>TAHAP </a:t>
            </a:r>
            <a:r>
              <a:rPr lang="id-ID" sz="2000" b="1" dirty="0" smtClean="0">
                <a:solidFill>
                  <a:schemeClr val="tx1">
                    <a:lumMod val="75000"/>
                    <a:lumOff val="25000"/>
                  </a:schemeClr>
                </a:solidFill>
                <a:latin typeface="Agency FB" pitchFamily="34" charset="0"/>
              </a:rPr>
              <a:t>III</a:t>
            </a:r>
            <a:endParaRPr lang="id-ID" sz="2000" b="1" dirty="0" smtClean="0">
              <a:solidFill>
                <a:schemeClr val="tx1">
                  <a:lumMod val="75000"/>
                  <a:lumOff val="25000"/>
                </a:schemeClr>
              </a:solidFill>
              <a:latin typeface="Agency FB" pitchFamily="34" charset="0"/>
            </a:endParaRPr>
          </a:p>
          <a:p>
            <a:pPr>
              <a:lnSpc>
                <a:spcPct val="70000"/>
              </a:lnSpc>
            </a:pPr>
            <a:endParaRPr lang="id-ID" sz="800" b="1" dirty="0" smtClean="0">
              <a:solidFill>
                <a:schemeClr val="tx1">
                  <a:lumMod val="75000"/>
                  <a:lumOff val="25000"/>
                </a:schemeClr>
              </a:solidFill>
              <a:latin typeface="Agency FB" pitchFamily="34" charset="0"/>
            </a:endParaRPr>
          </a:p>
          <a:p>
            <a:pPr>
              <a:lnSpc>
                <a:spcPct val="70000"/>
              </a:lnSpc>
              <a:spcBef>
                <a:spcPts val="600"/>
              </a:spcBef>
              <a:spcAft>
                <a:spcPts val="600"/>
              </a:spcAft>
              <a:defRPr/>
            </a:pPr>
            <a:r>
              <a:rPr lang="id-ID" sz="2800" b="1" dirty="0">
                <a:solidFill>
                  <a:srgbClr val="FFFF00"/>
                </a:solidFill>
                <a:effectLst>
                  <a:glow rad="101600">
                    <a:srgbClr val="FF0000">
                      <a:alpha val="60000"/>
                    </a:srgbClr>
                  </a:glow>
                </a:effectLst>
                <a:latin typeface="Agency FB" pitchFamily="34" charset="0"/>
              </a:rPr>
              <a:t>DASAR HUKUM </a:t>
            </a:r>
          </a:p>
          <a:p>
            <a:pPr>
              <a:lnSpc>
                <a:spcPct val="70000"/>
              </a:lnSpc>
              <a:spcBef>
                <a:spcPts val="600"/>
              </a:spcBef>
              <a:spcAft>
                <a:spcPts val="600"/>
              </a:spcAft>
              <a:defRPr/>
            </a:pPr>
            <a:r>
              <a:rPr lang="id-ID" sz="2800" b="1" dirty="0">
                <a:solidFill>
                  <a:srgbClr val="FFFF00"/>
                </a:solidFill>
                <a:effectLst>
                  <a:glow rad="101600">
                    <a:srgbClr val="FF0000">
                      <a:alpha val="60000"/>
                    </a:srgbClr>
                  </a:glow>
                </a:effectLst>
                <a:latin typeface="Agency FB" pitchFamily="34" charset="0"/>
              </a:rPr>
              <a:t>ALOKASI ANGGARAN</a:t>
            </a:r>
            <a:endParaRPr lang="en-US" sz="2800" b="1" dirty="0">
              <a:solidFill>
                <a:srgbClr val="FFFF00"/>
              </a:solidFill>
              <a:effectLst>
                <a:glow rad="101600">
                  <a:srgbClr val="FF0000">
                    <a:alpha val="60000"/>
                  </a:srgbClr>
                </a:glow>
              </a:effectLst>
              <a:latin typeface="Agency FB" pitchFamily="34" charset="0"/>
            </a:endParaRPr>
          </a:p>
        </p:txBody>
      </p:sp>
      <p:sp>
        <p:nvSpPr>
          <p:cNvPr id="3" name="Rectangle 2"/>
          <p:cNvSpPr/>
          <p:nvPr/>
        </p:nvSpPr>
        <p:spPr>
          <a:xfrm>
            <a:off x="3412507" y="381000"/>
            <a:ext cx="8322293" cy="5663089"/>
          </a:xfrm>
          <a:prstGeom prst="rect">
            <a:avLst/>
          </a:prstGeom>
        </p:spPr>
        <p:txBody>
          <a:bodyPr wrap="square">
            <a:spAutoFit/>
          </a:bodyPr>
          <a:lstStyle/>
          <a:p>
            <a:pPr algn="just">
              <a:spcBef>
                <a:spcPts val="600"/>
              </a:spcBef>
              <a:spcAft>
                <a:spcPts val="600"/>
              </a:spcAft>
            </a:pPr>
            <a:r>
              <a:rPr lang="id-ID" sz="2000" b="1" dirty="0" smtClean="0">
                <a:latin typeface="Arial Narrow" panose="020B0606020202030204" pitchFamily="34" charset="0"/>
              </a:rPr>
              <a:t>DASAR HUKUM PENYUSUNAN PROGRAM KERJA DAN ALOKASI ANGGARANNYA DALAM RANGKA PENGENDALIAN INFLASI / KETERJANGKAUAN HARGA BARANG/JASA DI DAERAH SUDAH MEMADAI :</a:t>
            </a:r>
          </a:p>
          <a:p>
            <a:pPr algn="just">
              <a:spcBef>
                <a:spcPts val="600"/>
              </a:spcBef>
              <a:spcAft>
                <a:spcPts val="600"/>
              </a:spcAft>
            </a:pPr>
            <a:endParaRPr lang="id-ID" sz="1600" b="1" dirty="0" smtClean="0">
              <a:latin typeface="Arial Narrow" panose="020B0606020202030204" pitchFamily="34" charset="0"/>
            </a:endParaRPr>
          </a:p>
          <a:p>
            <a:pPr algn="just">
              <a:spcBef>
                <a:spcPts val="600"/>
              </a:spcBef>
              <a:spcAft>
                <a:spcPts val="600"/>
              </a:spcAft>
            </a:pPr>
            <a:r>
              <a:rPr lang="id-ID" sz="2000" b="1" dirty="0" smtClean="0">
                <a:latin typeface="Arial Narrow" panose="020B0606020202030204" pitchFamily="34" charset="0"/>
              </a:rPr>
              <a:t>UNDANG-UNDANG 18 TAHUN 2012 TENTANG PANGAN </a:t>
            </a:r>
          </a:p>
          <a:p>
            <a:pPr algn="just">
              <a:spcBef>
                <a:spcPts val="600"/>
              </a:spcBef>
              <a:spcAft>
                <a:spcPts val="600"/>
              </a:spcAft>
              <a:tabLst>
                <a:tab pos="261938" algn="l"/>
              </a:tabLst>
            </a:pPr>
            <a:r>
              <a:rPr lang="id-ID" sz="1600" dirty="0" smtClean="0"/>
              <a:t>	a. Pasal 8 </a:t>
            </a:r>
          </a:p>
          <a:p>
            <a:pPr marL="873125" indent="-342900" algn="just">
              <a:spcBef>
                <a:spcPts val="600"/>
              </a:spcBef>
              <a:spcAft>
                <a:spcPts val="600"/>
              </a:spcAft>
              <a:buFont typeface="Arial" panose="020B0604020202020204" pitchFamily="34" charset="0"/>
              <a:buChar char="•"/>
            </a:pPr>
            <a:r>
              <a:rPr lang="id-ID" sz="1600" dirty="0" smtClean="0"/>
              <a:t>Ayat (1) : </a:t>
            </a:r>
          </a:p>
          <a:p>
            <a:pPr marL="900113" algn="just">
              <a:spcBef>
                <a:spcPts val="600"/>
              </a:spcBef>
              <a:spcAft>
                <a:spcPts val="600"/>
              </a:spcAft>
            </a:pPr>
            <a:r>
              <a:rPr lang="id-ID" sz="1600" dirty="0" smtClean="0"/>
              <a:t>Perencanaan Pangan *) </a:t>
            </a:r>
            <a:r>
              <a:rPr lang="id-ID" sz="1600" dirty="0"/>
              <a:t>harus terintegrasi dalam rencana pembangunan nasional dan rencana pembangunan </a:t>
            </a:r>
            <a:r>
              <a:rPr lang="id-ID" sz="1600" dirty="0" smtClean="0"/>
              <a:t>daerah</a:t>
            </a:r>
          </a:p>
          <a:p>
            <a:pPr marL="873125" indent="-342900" algn="just">
              <a:spcBef>
                <a:spcPts val="600"/>
              </a:spcBef>
              <a:spcAft>
                <a:spcPts val="600"/>
              </a:spcAft>
              <a:buFont typeface="Arial" panose="020B0604020202020204" pitchFamily="34" charset="0"/>
              <a:buChar char="•"/>
            </a:pPr>
            <a:r>
              <a:rPr lang="id-ID" sz="1600" dirty="0" smtClean="0"/>
              <a:t>Ayat (3)</a:t>
            </a:r>
            <a:r>
              <a:rPr lang="id-ID" sz="200" dirty="0" smtClean="0"/>
              <a:t> </a:t>
            </a:r>
            <a:r>
              <a:rPr lang="id-ID" sz="1600" dirty="0" smtClean="0"/>
              <a:t>:</a:t>
            </a:r>
            <a:r>
              <a:rPr lang="id-ID" sz="200" dirty="0" smtClean="0"/>
              <a:t> </a:t>
            </a:r>
          </a:p>
          <a:p>
            <a:pPr marL="900113" algn="just">
              <a:spcBef>
                <a:spcPts val="600"/>
              </a:spcBef>
              <a:spcAft>
                <a:spcPts val="600"/>
              </a:spcAft>
            </a:pPr>
            <a:r>
              <a:rPr lang="id-ID" sz="1600" dirty="0" smtClean="0"/>
              <a:t>Perencanaan </a:t>
            </a:r>
            <a:r>
              <a:rPr lang="id-ID" sz="1600" dirty="0"/>
              <a:t>Pangan </a:t>
            </a:r>
            <a:r>
              <a:rPr lang="id-ID" sz="1600" dirty="0" smtClean="0"/>
              <a:t>disusun </a:t>
            </a:r>
            <a:r>
              <a:rPr lang="id-ID" sz="1600" dirty="0"/>
              <a:t>di tingkat nasional, provinsi, dan kabupaten/kota</a:t>
            </a:r>
            <a:r>
              <a:rPr lang="id-ID" sz="1600" dirty="0" smtClean="0"/>
              <a:t>.</a:t>
            </a:r>
          </a:p>
          <a:p>
            <a:pPr marL="873125" indent="-342900" algn="just">
              <a:spcBef>
                <a:spcPts val="600"/>
              </a:spcBef>
              <a:spcAft>
                <a:spcPts val="600"/>
              </a:spcAft>
              <a:buFont typeface="Arial" panose="020B0604020202020204" pitchFamily="34" charset="0"/>
              <a:buChar char="•"/>
            </a:pPr>
            <a:r>
              <a:rPr lang="id-ID" sz="1600" dirty="0"/>
              <a:t>Ayat</a:t>
            </a:r>
            <a:r>
              <a:rPr lang="id-ID" sz="400" dirty="0"/>
              <a:t> </a:t>
            </a:r>
            <a:r>
              <a:rPr lang="id-ID" sz="1600" dirty="0"/>
              <a:t>(3)</a:t>
            </a:r>
            <a:r>
              <a:rPr lang="id-ID" sz="200" dirty="0"/>
              <a:t> </a:t>
            </a:r>
            <a:r>
              <a:rPr lang="id-ID" sz="1600" dirty="0" smtClean="0"/>
              <a:t>:</a:t>
            </a:r>
            <a:r>
              <a:rPr lang="id-ID" sz="200" dirty="0" smtClean="0"/>
              <a:t> </a:t>
            </a:r>
          </a:p>
          <a:p>
            <a:pPr marL="900113" algn="just">
              <a:spcBef>
                <a:spcPts val="600"/>
              </a:spcBef>
              <a:spcAft>
                <a:spcPts val="600"/>
              </a:spcAft>
            </a:pPr>
            <a:r>
              <a:rPr lang="id-ID" sz="1600" dirty="0" smtClean="0"/>
              <a:t>Perencanaan </a:t>
            </a:r>
            <a:r>
              <a:rPr lang="id-ID" sz="1600" dirty="0"/>
              <a:t>Pangan ditetapkan dalam rencana pembangunan jangka panjang, rencana pembangunan jangka menengah, dan rencana kerja tahunan di tingkat nasional, provinsi, dan kabupaten/kota sesuai dengan ketentuan peraturan perundang-undangan</a:t>
            </a:r>
            <a:r>
              <a:rPr lang="id-ID" sz="1600" dirty="0" smtClean="0"/>
              <a:t>.</a:t>
            </a:r>
            <a:endParaRPr lang="id-ID" sz="1600" b="1" dirty="0" smtClean="0">
              <a:latin typeface="Arial Narrow" panose="020B0606020202030204" pitchFamily="34" charset="0"/>
            </a:endParaRPr>
          </a:p>
        </p:txBody>
      </p:sp>
      <p:sp>
        <p:nvSpPr>
          <p:cNvPr id="2" name="Rectangle 1"/>
          <p:cNvSpPr/>
          <p:nvPr/>
        </p:nvSpPr>
        <p:spPr>
          <a:xfrm>
            <a:off x="344714" y="6248400"/>
            <a:ext cx="11847286" cy="461665"/>
          </a:xfrm>
          <a:prstGeom prst="rect">
            <a:avLst/>
          </a:prstGeom>
        </p:spPr>
        <p:txBody>
          <a:bodyPr wrap="square">
            <a:spAutoFit/>
          </a:bodyPr>
          <a:lstStyle/>
          <a:p>
            <a:pPr marL="95250" indent="-95250"/>
            <a:r>
              <a:rPr lang="id-ID" sz="1200" b="1" i="1" dirty="0" smtClean="0"/>
              <a:t>* Perencanaan </a:t>
            </a:r>
            <a:r>
              <a:rPr lang="id-ID" sz="1200" b="1" i="1" dirty="0"/>
              <a:t>Pangan dilakukan untuk merancang Penyelenggaraan Pangan ke arah Kedaulatan Pangan, Kemandirian Pangan, dan Ketahanan Pangan</a:t>
            </a:r>
            <a:r>
              <a:rPr lang="id-ID" sz="1200" b="1" i="1" dirty="0" smtClean="0"/>
              <a:t>. Penyerlenggaraan Pangan termasuk perencanaan </a:t>
            </a:r>
            <a:r>
              <a:rPr lang="id-ID" sz="1200" b="1" i="1" dirty="0"/>
              <a:t>Pangan, Ketersediaan Pangan, keterjangkauan </a:t>
            </a:r>
            <a:r>
              <a:rPr lang="id-ID" sz="1200" b="1" i="1" dirty="0" smtClean="0"/>
              <a:t>Pangan dan </a:t>
            </a:r>
            <a:endParaRPr lang="id-ID" sz="1200" b="1" i="1" dirty="0"/>
          </a:p>
        </p:txBody>
      </p:sp>
    </p:spTree>
    <p:extLst>
      <p:ext uri="{BB962C8B-B14F-4D97-AF65-F5344CB8AC3E}">
        <p14:creationId xmlns:p14="http://schemas.microsoft.com/office/powerpoint/2010/main" val="175170716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479" y="0"/>
            <a:ext cx="2893122" cy="6858000"/>
          </a:xfrm>
          <a:prstGeom prst="rect">
            <a:avLst/>
          </a:prstGeom>
          <a:gradFill flip="none" rotWithShape="1">
            <a:gsLst>
              <a:gs pos="0">
                <a:schemeClr val="accent1">
                  <a:tint val="66000"/>
                  <a:satMod val="160000"/>
                </a:schemeClr>
              </a:gs>
              <a:gs pos="100000">
                <a:schemeClr val="accent1">
                  <a:tint val="23500"/>
                  <a:satMod val="160000"/>
                </a:schemeClr>
              </a:gs>
            </a:gsLst>
            <a:lin ang="189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TextBox 6"/>
          <p:cNvSpPr txBox="1"/>
          <p:nvPr/>
        </p:nvSpPr>
        <p:spPr>
          <a:xfrm>
            <a:off x="4691416" y="1149508"/>
            <a:ext cx="4953000" cy="369332"/>
          </a:xfrm>
          <a:prstGeom prst="rect">
            <a:avLst/>
          </a:prstGeom>
          <a:solidFill>
            <a:schemeClr val="accent3">
              <a:lumMod val="75000"/>
            </a:schemeClr>
          </a:solidFill>
        </p:spPr>
        <p:txBody>
          <a:bodyPr wrap="square" rtlCol="0">
            <a:spAutoFit/>
          </a:bodyPr>
          <a:lstStyle/>
          <a:p>
            <a:pPr algn="ctr"/>
            <a:r>
              <a:rPr lang="en-US" b="1" dirty="0" smtClean="0">
                <a:latin typeface="Agency FB" panose="020B0503020202020204" pitchFamily="34" charset="0"/>
              </a:rPr>
              <a:t>URUSAN PEMERINTAH KONKUREN</a:t>
            </a:r>
            <a:endParaRPr lang="en-US" b="1" dirty="0">
              <a:latin typeface="Agency FB" panose="020B0503020202020204" pitchFamily="34" charset="0"/>
            </a:endParaRPr>
          </a:p>
        </p:txBody>
      </p:sp>
      <p:sp>
        <p:nvSpPr>
          <p:cNvPr id="9" name="TextBox 8"/>
          <p:cNvSpPr txBox="1"/>
          <p:nvPr/>
        </p:nvSpPr>
        <p:spPr>
          <a:xfrm>
            <a:off x="652816" y="1640747"/>
            <a:ext cx="7086600" cy="369332"/>
          </a:xfrm>
          <a:prstGeom prst="rect">
            <a:avLst/>
          </a:prstGeom>
          <a:solidFill>
            <a:schemeClr val="accent3">
              <a:lumMod val="75000"/>
            </a:schemeClr>
          </a:solidFill>
        </p:spPr>
        <p:txBody>
          <a:bodyPr wrap="square" rtlCol="0">
            <a:spAutoFit/>
          </a:bodyPr>
          <a:lstStyle/>
          <a:p>
            <a:pPr algn="ctr"/>
            <a:r>
              <a:rPr lang="en-US" b="1" dirty="0" smtClean="0">
                <a:latin typeface="Agency FB" panose="020B0503020202020204" pitchFamily="34" charset="0"/>
              </a:rPr>
              <a:t>WAJIB</a:t>
            </a:r>
            <a:endParaRPr lang="en-US" b="1" dirty="0">
              <a:latin typeface="Agency FB" panose="020B0503020202020204" pitchFamily="34" charset="0"/>
            </a:endParaRPr>
          </a:p>
        </p:txBody>
      </p:sp>
      <p:sp>
        <p:nvSpPr>
          <p:cNvPr id="10" name="TextBox 9"/>
          <p:cNvSpPr txBox="1"/>
          <p:nvPr/>
        </p:nvSpPr>
        <p:spPr>
          <a:xfrm>
            <a:off x="8474966" y="1640746"/>
            <a:ext cx="2382608" cy="369332"/>
          </a:xfrm>
          <a:prstGeom prst="rect">
            <a:avLst/>
          </a:prstGeom>
          <a:solidFill>
            <a:schemeClr val="accent3">
              <a:lumMod val="75000"/>
            </a:schemeClr>
          </a:solidFill>
        </p:spPr>
        <p:txBody>
          <a:bodyPr wrap="square" rtlCol="0">
            <a:spAutoFit/>
          </a:bodyPr>
          <a:lstStyle/>
          <a:p>
            <a:pPr algn="ctr"/>
            <a:r>
              <a:rPr lang="en-US" b="1" dirty="0" smtClean="0">
                <a:latin typeface="Agency FB" panose="020B0503020202020204" pitchFamily="34" charset="0"/>
              </a:rPr>
              <a:t>PILIHAN</a:t>
            </a:r>
            <a:endParaRPr lang="en-US" b="1" dirty="0">
              <a:latin typeface="Agency FB" panose="020B0503020202020204" pitchFamily="34" charset="0"/>
            </a:endParaRPr>
          </a:p>
        </p:txBody>
      </p:sp>
      <p:sp>
        <p:nvSpPr>
          <p:cNvPr id="11" name="TextBox 10"/>
          <p:cNvSpPr txBox="1"/>
          <p:nvPr/>
        </p:nvSpPr>
        <p:spPr>
          <a:xfrm>
            <a:off x="652815" y="2054405"/>
            <a:ext cx="2412000" cy="369332"/>
          </a:xfrm>
          <a:prstGeom prst="rect">
            <a:avLst/>
          </a:prstGeom>
          <a:solidFill>
            <a:schemeClr val="accent6">
              <a:lumMod val="75000"/>
            </a:schemeClr>
          </a:solidFill>
        </p:spPr>
        <p:txBody>
          <a:bodyPr wrap="square" rtlCol="0">
            <a:spAutoFit/>
          </a:bodyPr>
          <a:lstStyle/>
          <a:p>
            <a:pPr algn="ctr"/>
            <a:r>
              <a:rPr lang="en-US" b="1" dirty="0" smtClean="0">
                <a:latin typeface="Agency FB" panose="020B0503020202020204" pitchFamily="34" charset="0"/>
              </a:rPr>
              <a:t>PELAYANAN DASAR</a:t>
            </a:r>
            <a:endParaRPr lang="en-US" b="1" dirty="0">
              <a:latin typeface="Agency FB" panose="020B0503020202020204" pitchFamily="34" charset="0"/>
            </a:endParaRPr>
          </a:p>
        </p:txBody>
      </p:sp>
      <p:sp>
        <p:nvSpPr>
          <p:cNvPr id="12" name="TextBox 11"/>
          <p:cNvSpPr txBox="1"/>
          <p:nvPr/>
        </p:nvSpPr>
        <p:spPr>
          <a:xfrm>
            <a:off x="3227436" y="2054405"/>
            <a:ext cx="4511979" cy="369332"/>
          </a:xfrm>
          <a:prstGeom prst="rect">
            <a:avLst/>
          </a:prstGeom>
          <a:solidFill>
            <a:srgbClr val="FFC000"/>
          </a:solidFill>
        </p:spPr>
        <p:txBody>
          <a:bodyPr wrap="square" rtlCol="0">
            <a:spAutoFit/>
          </a:bodyPr>
          <a:lstStyle/>
          <a:p>
            <a:pPr algn="ctr"/>
            <a:r>
              <a:rPr lang="en-US" b="1" dirty="0" smtClean="0">
                <a:latin typeface="Agency FB" panose="020B0503020202020204" pitchFamily="34" charset="0"/>
              </a:rPr>
              <a:t>TIDAK TERKAIT PELAYANAN DASAR</a:t>
            </a:r>
            <a:endParaRPr lang="en-US" b="1" dirty="0">
              <a:latin typeface="Agency FB" panose="020B0503020202020204" pitchFamily="34" charset="0"/>
            </a:endParaRPr>
          </a:p>
        </p:txBody>
      </p:sp>
      <p:sp>
        <p:nvSpPr>
          <p:cNvPr id="14" name="Rectangle 13"/>
          <p:cNvSpPr/>
          <p:nvPr/>
        </p:nvSpPr>
        <p:spPr>
          <a:xfrm>
            <a:off x="630151" y="2544883"/>
            <a:ext cx="2355272" cy="2462213"/>
          </a:xfrm>
          <a:prstGeom prst="rect">
            <a:avLst/>
          </a:prstGeom>
        </p:spPr>
        <p:txBody>
          <a:bodyPr wrap="square">
            <a:spAutoFit/>
          </a:bodyPr>
          <a:lstStyle/>
          <a:p>
            <a:pPr marL="342900" indent="-342900">
              <a:buFont typeface="+mj-lt"/>
              <a:buAutoNum type="arabicPeriod"/>
            </a:pPr>
            <a:r>
              <a:rPr lang="en-US" sz="1400" dirty="0" smtClean="0">
                <a:latin typeface="Agency FB" panose="020B0503020202020204" pitchFamily="34" charset="0"/>
                <a:ea typeface="Calibri" charset="0"/>
                <a:cs typeface="Calibri" charset="0"/>
              </a:rPr>
              <a:t>PENDIDIKAN </a:t>
            </a:r>
          </a:p>
          <a:p>
            <a:pPr marL="342900" indent="-342900">
              <a:buFont typeface="+mj-lt"/>
              <a:buAutoNum type="arabicPeriod"/>
            </a:pPr>
            <a:r>
              <a:rPr lang="en-US" sz="1400" dirty="0" smtClean="0">
                <a:latin typeface="Agency FB" panose="020B0503020202020204" pitchFamily="34" charset="0"/>
                <a:ea typeface="Calibri" charset="0"/>
                <a:cs typeface="Calibri" charset="0"/>
              </a:rPr>
              <a:t>KESEHATAN </a:t>
            </a:r>
          </a:p>
          <a:p>
            <a:pPr marL="342900" indent="-342900">
              <a:buFont typeface="+mj-lt"/>
              <a:buAutoNum type="arabicPeriod"/>
            </a:pPr>
            <a:r>
              <a:rPr lang="en-US" sz="1400" b="1" dirty="0" smtClean="0">
                <a:latin typeface="Agency FB" panose="020B0503020202020204" pitchFamily="34" charset="0"/>
                <a:ea typeface="Calibri" charset="0"/>
                <a:cs typeface="Calibri" charset="0"/>
              </a:rPr>
              <a:t>PEKERJAAN UMUM &amp; PENATAAN RUANG</a:t>
            </a:r>
          </a:p>
          <a:p>
            <a:pPr marL="342900" indent="-342900">
              <a:buFont typeface="+mj-lt"/>
              <a:buAutoNum type="arabicPeriod"/>
            </a:pPr>
            <a:r>
              <a:rPr lang="en-US" sz="1400" dirty="0" smtClean="0">
                <a:latin typeface="Agency FB" panose="020B0503020202020204" pitchFamily="34" charset="0"/>
                <a:ea typeface="Calibri" charset="0"/>
                <a:cs typeface="Calibri" charset="0"/>
              </a:rPr>
              <a:t>SOSIAL </a:t>
            </a:r>
          </a:p>
          <a:p>
            <a:pPr marL="342900" indent="-342900">
              <a:buFont typeface="+mj-lt"/>
              <a:buAutoNum type="arabicPeriod"/>
            </a:pPr>
            <a:r>
              <a:rPr lang="en-US" sz="1400" dirty="0" smtClean="0">
                <a:latin typeface="Agency FB" panose="020B0503020202020204" pitchFamily="34" charset="0"/>
                <a:ea typeface="Calibri" charset="0"/>
                <a:cs typeface="Calibri" charset="0"/>
              </a:rPr>
              <a:t>PERUMAHAN RAKYAT &amp; KAWASAN PEMUKIMAN </a:t>
            </a:r>
          </a:p>
          <a:p>
            <a:pPr marL="342900" indent="-342900">
              <a:buFont typeface="+mj-lt"/>
              <a:buAutoNum type="arabicPeriod"/>
            </a:pPr>
            <a:r>
              <a:rPr lang="en-US" sz="1400" dirty="0" smtClean="0">
                <a:latin typeface="Agency FB" panose="020B0503020202020204" pitchFamily="34" charset="0"/>
                <a:ea typeface="Calibri" charset="0"/>
                <a:cs typeface="Calibri" charset="0"/>
              </a:rPr>
              <a:t>KETENTERAMAN, KETERTIBAN UMUM, &amp; PERLINDUNGAN MASYARAKAT</a:t>
            </a:r>
          </a:p>
          <a:p>
            <a:pPr marL="342900" indent="-342900">
              <a:buFont typeface="+mj-lt"/>
              <a:buAutoNum type="arabicPeriod"/>
            </a:pPr>
            <a:r>
              <a:rPr lang="en-US" sz="1400" dirty="0" smtClean="0">
                <a:latin typeface="Agency FB" panose="020B0503020202020204" pitchFamily="34" charset="0"/>
                <a:ea typeface="Calibri" charset="0"/>
                <a:cs typeface="Calibri" charset="0"/>
              </a:rPr>
              <a:t>SOSIAL</a:t>
            </a:r>
            <a:endParaRPr lang="en-US" sz="1400" dirty="0">
              <a:effectLst/>
              <a:latin typeface="Agency FB" panose="020B0503020202020204" pitchFamily="34" charset="0"/>
              <a:ea typeface="Calibri" charset="0"/>
              <a:cs typeface="Calibri" charset="0"/>
            </a:endParaRPr>
          </a:p>
        </p:txBody>
      </p:sp>
      <p:sp>
        <p:nvSpPr>
          <p:cNvPr id="15" name="Rectangle 14"/>
          <p:cNvSpPr/>
          <p:nvPr/>
        </p:nvSpPr>
        <p:spPr>
          <a:xfrm>
            <a:off x="3227438" y="2435405"/>
            <a:ext cx="4511978" cy="3970318"/>
          </a:xfrm>
          <a:prstGeom prst="rect">
            <a:avLst/>
          </a:prstGeom>
        </p:spPr>
        <p:txBody>
          <a:bodyPr wrap="square">
            <a:spAutoFit/>
          </a:bodyPr>
          <a:lstStyle/>
          <a:p>
            <a:pPr marL="342900" indent="-342900">
              <a:buFont typeface="+mj-lt"/>
              <a:buAutoNum type="arabicPeriod"/>
            </a:pPr>
            <a:r>
              <a:rPr lang="en-US" sz="1400" dirty="0" smtClean="0">
                <a:latin typeface="Agency FB" panose="020B0503020202020204" pitchFamily="34" charset="0"/>
              </a:rPr>
              <a:t>TENAGA KERJA;</a:t>
            </a:r>
          </a:p>
          <a:p>
            <a:pPr marL="342900" indent="-342900">
              <a:buFont typeface="+mj-lt"/>
              <a:buAutoNum type="arabicPeriod"/>
            </a:pPr>
            <a:r>
              <a:rPr lang="en-US" sz="1400" dirty="0" smtClean="0">
                <a:latin typeface="Agency FB" panose="020B0503020202020204" pitchFamily="34" charset="0"/>
              </a:rPr>
              <a:t>PEMBERDAYAAN PEREMPUAN &amp; PELINDUNGAN ANAK;</a:t>
            </a:r>
          </a:p>
          <a:p>
            <a:pPr marL="342900" indent="-342900">
              <a:buFont typeface="+mj-lt"/>
              <a:buAutoNum type="arabicPeriod"/>
            </a:pPr>
            <a:r>
              <a:rPr lang="en-US" sz="1400" b="1" dirty="0" smtClean="0">
                <a:latin typeface="Agency FB" panose="020B0503020202020204" pitchFamily="34" charset="0"/>
              </a:rPr>
              <a:t>PANGAN</a:t>
            </a:r>
            <a:r>
              <a:rPr lang="en-US" sz="1400" dirty="0" smtClean="0">
                <a:latin typeface="Agency FB" panose="020B0503020202020204" pitchFamily="34" charset="0"/>
              </a:rPr>
              <a:t>;</a:t>
            </a:r>
          </a:p>
          <a:p>
            <a:pPr marL="342900" indent="-342900">
              <a:buFont typeface="+mj-lt"/>
              <a:buAutoNum type="arabicPeriod"/>
            </a:pPr>
            <a:r>
              <a:rPr lang="en-US" sz="1400" dirty="0" smtClean="0">
                <a:latin typeface="Agency FB" panose="020B0503020202020204" pitchFamily="34" charset="0"/>
              </a:rPr>
              <a:t>PERTANAHAN;</a:t>
            </a:r>
          </a:p>
          <a:p>
            <a:pPr marL="342900" indent="-342900">
              <a:buFont typeface="+mj-lt"/>
              <a:buAutoNum type="arabicPeriod"/>
            </a:pPr>
            <a:r>
              <a:rPr lang="en-US" sz="1400" dirty="0" smtClean="0">
                <a:latin typeface="Agency FB" panose="020B0503020202020204" pitchFamily="34" charset="0"/>
              </a:rPr>
              <a:t>LINGKUNGAN HIDUP;</a:t>
            </a:r>
          </a:p>
          <a:p>
            <a:pPr marL="342900" indent="-342900">
              <a:buFont typeface="+mj-lt"/>
              <a:buAutoNum type="arabicPeriod"/>
            </a:pPr>
            <a:r>
              <a:rPr lang="en-US" sz="1400" dirty="0" smtClean="0">
                <a:latin typeface="Agency FB" panose="020B0503020202020204" pitchFamily="34" charset="0"/>
              </a:rPr>
              <a:t>ADMINISTRASI KEPENDUDUKAN DAN PENCATATAN SIPIL;</a:t>
            </a:r>
          </a:p>
          <a:p>
            <a:pPr marL="342900" indent="-342900">
              <a:buFont typeface="+mj-lt"/>
              <a:buAutoNum type="arabicPeriod"/>
            </a:pPr>
            <a:r>
              <a:rPr lang="en-US" sz="1400" dirty="0" smtClean="0">
                <a:latin typeface="Agency FB" panose="020B0503020202020204" pitchFamily="34" charset="0"/>
              </a:rPr>
              <a:t>PEMBERDAYAAN MASYARAKAT DAN DESA;</a:t>
            </a:r>
          </a:p>
          <a:p>
            <a:pPr marL="342900" indent="-342900">
              <a:buFont typeface="+mj-lt"/>
              <a:buAutoNum type="arabicPeriod"/>
            </a:pPr>
            <a:r>
              <a:rPr lang="en-US" sz="1400" dirty="0" smtClean="0">
                <a:latin typeface="Agency FB" panose="020B0503020202020204" pitchFamily="34" charset="0"/>
              </a:rPr>
              <a:t>PENGENDALIAN PENDUDUK DAN KELUARGA BERENCANA;</a:t>
            </a:r>
          </a:p>
          <a:p>
            <a:pPr marL="342900" indent="-342900">
              <a:buFont typeface="+mj-lt"/>
              <a:buAutoNum type="arabicPeriod"/>
            </a:pPr>
            <a:r>
              <a:rPr lang="en-US" sz="1400" b="1" dirty="0" smtClean="0">
                <a:latin typeface="Agency FB" panose="020B0503020202020204" pitchFamily="34" charset="0"/>
              </a:rPr>
              <a:t>PERHUBUNGAN</a:t>
            </a:r>
            <a:r>
              <a:rPr lang="en-US" sz="1400" dirty="0" smtClean="0">
                <a:latin typeface="Agency FB" panose="020B0503020202020204" pitchFamily="34" charset="0"/>
              </a:rPr>
              <a:t>;</a:t>
            </a:r>
          </a:p>
          <a:p>
            <a:pPr marL="342900" indent="-342900">
              <a:buFont typeface="+mj-lt"/>
              <a:buAutoNum type="arabicPeriod"/>
            </a:pPr>
            <a:r>
              <a:rPr lang="en-US" sz="1400" dirty="0" smtClean="0">
                <a:latin typeface="Agency FB" panose="020B0503020202020204" pitchFamily="34" charset="0"/>
              </a:rPr>
              <a:t>KOMUNIKASI DAN INFORMATIKA;</a:t>
            </a:r>
          </a:p>
          <a:p>
            <a:pPr marL="342900" indent="-342900">
              <a:buFont typeface="+mj-lt"/>
              <a:buAutoNum type="arabicPeriod"/>
            </a:pPr>
            <a:r>
              <a:rPr lang="en-US" sz="1400" b="1" dirty="0" smtClean="0">
                <a:latin typeface="Agency FB" panose="020B0503020202020204" pitchFamily="34" charset="0"/>
              </a:rPr>
              <a:t>KOPERASI, USAHA KECIL, DAN MENENGAH</a:t>
            </a:r>
            <a:r>
              <a:rPr lang="en-US" sz="1400" dirty="0" smtClean="0">
                <a:latin typeface="Agency FB" panose="020B0503020202020204" pitchFamily="34" charset="0"/>
              </a:rPr>
              <a:t>;</a:t>
            </a:r>
          </a:p>
          <a:p>
            <a:pPr marL="342900" indent="-342900">
              <a:buFont typeface="+mj-lt"/>
              <a:buAutoNum type="arabicPeriod"/>
            </a:pPr>
            <a:r>
              <a:rPr lang="en-US" sz="1400" dirty="0" smtClean="0">
                <a:latin typeface="Agency FB" panose="020B0503020202020204" pitchFamily="34" charset="0"/>
              </a:rPr>
              <a:t>PENANAMAN MODAL;</a:t>
            </a:r>
          </a:p>
          <a:p>
            <a:pPr marL="342900" indent="-342900">
              <a:buFont typeface="+mj-lt"/>
              <a:buAutoNum type="arabicPeriod"/>
            </a:pPr>
            <a:r>
              <a:rPr lang="en-US" sz="1400" dirty="0" smtClean="0">
                <a:latin typeface="Agency FB" panose="020B0503020202020204" pitchFamily="34" charset="0"/>
              </a:rPr>
              <a:t>KEPEMUDAAN DAN OLAH RAGA;</a:t>
            </a:r>
          </a:p>
          <a:p>
            <a:pPr marL="342900" indent="-342900">
              <a:buFont typeface="+mj-lt"/>
              <a:buAutoNum type="arabicPeriod"/>
            </a:pPr>
            <a:r>
              <a:rPr lang="en-US" sz="1400" dirty="0" smtClean="0">
                <a:latin typeface="Agency FB" panose="020B0503020202020204" pitchFamily="34" charset="0"/>
              </a:rPr>
              <a:t>STATISTIK;</a:t>
            </a:r>
          </a:p>
          <a:p>
            <a:pPr marL="342900" indent="-342900">
              <a:buFont typeface="+mj-lt"/>
              <a:buAutoNum type="arabicPeriod"/>
            </a:pPr>
            <a:r>
              <a:rPr lang="en-US" sz="1400" dirty="0" smtClean="0">
                <a:latin typeface="Agency FB" panose="020B0503020202020204" pitchFamily="34" charset="0"/>
              </a:rPr>
              <a:t>PERSANDIAN;</a:t>
            </a:r>
          </a:p>
          <a:p>
            <a:pPr marL="342900" indent="-342900">
              <a:buFont typeface="+mj-lt"/>
              <a:buAutoNum type="arabicPeriod"/>
            </a:pPr>
            <a:r>
              <a:rPr lang="en-US" sz="1400" dirty="0" smtClean="0">
                <a:latin typeface="Agency FB" panose="020B0503020202020204" pitchFamily="34" charset="0"/>
              </a:rPr>
              <a:t>KEBUDAYAAN;</a:t>
            </a:r>
          </a:p>
          <a:p>
            <a:pPr marL="342900" indent="-342900">
              <a:buFont typeface="+mj-lt"/>
              <a:buAutoNum type="arabicPeriod"/>
            </a:pPr>
            <a:r>
              <a:rPr lang="en-US" sz="1400" dirty="0" smtClean="0">
                <a:latin typeface="Agency FB" panose="020B0503020202020204" pitchFamily="34" charset="0"/>
              </a:rPr>
              <a:t>PERPUSTAKAAN; DAN</a:t>
            </a:r>
          </a:p>
          <a:p>
            <a:pPr marL="342900" indent="-342900">
              <a:buFont typeface="+mj-lt"/>
              <a:buAutoNum type="arabicPeriod"/>
            </a:pPr>
            <a:r>
              <a:rPr lang="en-US" sz="1400" dirty="0" smtClean="0">
                <a:latin typeface="Agency FB" panose="020B0503020202020204" pitchFamily="34" charset="0"/>
              </a:rPr>
              <a:t>KEARSIPAN</a:t>
            </a:r>
            <a:endParaRPr lang="en-US" sz="1400" dirty="0">
              <a:effectLst/>
              <a:latin typeface="Agency FB" panose="020B0503020202020204" pitchFamily="34" charset="0"/>
            </a:endParaRPr>
          </a:p>
        </p:txBody>
      </p:sp>
      <p:sp>
        <p:nvSpPr>
          <p:cNvPr id="16" name="Rectangle 15"/>
          <p:cNvSpPr/>
          <p:nvPr/>
        </p:nvSpPr>
        <p:spPr>
          <a:xfrm>
            <a:off x="8511638" y="2197342"/>
            <a:ext cx="2752339" cy="1815882"/>
          </a:xfrm>
          <a:prstGeom prst="rect">
            <a:avLst/>
          </a:prstGeom>
        </p:spPr>
        <p:txBody>
          <a:bodyPr wrap="square">
            <a:spAutoFit/>
          </a:bodyPr>
          <a:lstStyle/>
          <a:p>
            <a:pPr>
              <a:buFont typeface="+mj-lt"/>
              <a:buAutoNum type="arabicPeriod"/>
            </a:pPr>
            <a:r>
              <a:rPr lang="en-US" sz="1400" dirty="0" smtClean="0">
                <a:latin typeface="Agency FB" panose="020B0503020202020204" pitchFamily="34" charset="0"/>
                <a:ea typeface="Calibri" charset="0"/>
                <a:cs typeface="Calibri" charset="0"/>
              </a:rPr>
              <a:t> </a:t>
            </a:r>
            <a:r>
              <a:rPr lang="en-US" sz="1400" b="1" dirty="0" smtClean="0">
                <a:latin typeface="Agency FB" panose="020B0503020202020204" pitchFamily="34" charset="0"/>
                <a:ea typeface="Calibri" charset="0"/>
                <a:cs typeface="Calibri" charset="0"/>
              </a:rPr>
              <a:t>KELAUTAN DAN PERIKANAN</a:t>
            </a:r>
            <a:r>
              <a:rPr lang="en-US" sz="1400" dirty="0" smtClean="0">
                <a:latin typeface="Agency FB" panose="020B0503020202020204" pitchFamily="34" charset="0"/>
                <a:ea typeface="Calibri" charset="0"/>
                <a:cs typeface="Calibri" charset="0"/>
              </a:rPr>
              <a:t>;</a:t>
            </a:r>
          </a:p>
          <a:p>
            <a:pPr>
              <a:buFont typeface="+mj-lt"/>
              <a:buAutoNum type="arabicPeriod"/>
            </a:pPr>
            <a:r>
              <a:rPr lang="en-US" sz="1400" dirty="0" smtClean="0">
                <a:latin typeface="Agency FB" panose="020B0503020202020204" pitchFamily="34" charset="0"/>
                <a:ea typeface="Calibri" charset="0"/>
                <a:cs typeface="Calibri" charset="0"/>
              </a:rPr>
              <a:t> PARIWISATA;</a:t>
            </a:r>
          </a:p>
          <a:p>
            <a:pPr>
              <a:buFont typeface="+mj-lt"/>
              <a:buAutoNum type="arabicPeriod"/>
            </a:pPr>
            <a:r>
              <a:rPr lang="en-US" sz="1400" dirty="0" smtClean="0">
                <a:latin typeface="Agency FB" panose="020B0503020202020204" pitchFamily="34" charset="0"/>
                <a:ea typeface="Calibri" charset="0"/>
                <a:cs typeface="Calibri" charset="0"/>
              </a:rPr>
              <a:t> </a:t>
            </a:r>
            <a:r>
              <a:rPr lang="en-US" sz="1400" b="1" dirty="0" smtClean="0">
                <a:latin typeface="Agency FB" panose="020B0503020202020204" pitchFamily="34" charset="0"/>
                <a:ea typeface="Calibri" charset="0"/>
                <a:cs typeface="Calibri" charset="0"/>
              </a:rPr>
              <a:t>PERTANIAN</a:t>
            </a:r>
            <a:r>
              <a:rPr lang="en-US" sz="1400" dirty="0" smtClean="0">
                <a:latin typeface="Agency FB" panose="020B0503020202020204" pitchFamily="34" charset="0"/>
                <a:ea typeface="Calibri" charset="0"/>
                <a:cs typeface="Calibri" charset="0"/>
              </a:rPr>
              <a:t>;</a:t>
            </a:r>
          </a:p>
          <a:p>
            <a:pPr>
              <a:buFont typeface="+mj-lt"/>
              <a:buAutoNum type="arabicPeriod"/>
            </a:pPr>
            <a:r>
              <a:rPr lang="en-US" sz="1400" dirty="0" smtClean="0">
                <a:latin typeface="Agency FB" panose="020B0503020202020204" pitchFamily="34" charset="0"/>
                <a:ea typeface="Calibri" charset="0"/>
                <a:cs typeface="Calibri" charset="0"/>
              </a:rPr>
              <a:t> KEHUTANAN;</a:t>
            </a:r>
          </a:p>
          <a:p>
            <a:pPr>
              <a:buFont typeface="+mj-lt"/>
              <a:buAutoNum type="arabicPeriod"/>
            </a:pPr>
            <a:r>
              <a:rPr lang="en-US" sz="1400" dirty="0" smtClean="0">
                <a:latin typeface="Agency FB" panose="020B0503020202020204" pitchFamily="34" charset="0"/>
                <a:ea typeface="Calibri" charset="0"/>
                <a:cs typeface="Calibri" charset="0"/>
              </a:rPr>
              <a:t> ESDM;</a:t>
            </a:r>
          </a:p>
          <a:p>
            <a:pPr>
              <a:buFont typeface="+mj-lt"/>
              <a:buAutoNum type="arabicPeriod"/>
            </a:pPr>
            <a:r>
              <a:rPr lang="en-US" sz="1400" dirty="0" smtClean="0">
                <a:latin typeface="Agency FB" panose="020B0503020202020204" pitchFamily="34" charset="0"/>
                <a:ea typeface="Calibri" charset="0"/>
                <a:cs typeface="Calibri" charset="0"/>
              </a:rPr>
              <a:t> </a:t>
            </a:r>
            <a:r>
              <a:rPr lang="en-US" sz="1400" b="1" dirty="0" smtClean="0">
                <a:latin typeface="Agency FB" panose="020B0503020202020204" pitchFamily="34" charset="0"/>
                <a:ea typeface="Calibri" charset="0"/>
                <a:cs typeface="Calibri" charset="0"/>
              </a:rPr>
              <a:t>PERDAGANGAN</a:t>
            </a:r>
            <a:r>
              <a:rPr lang="en-US" sz="1400" dirty="0" smtClean="0">
                <a:latin typeface="Agency FB" panose="020B0503020202020204" pitchFamily="34" charset="0"/>
                <a:ea typeface="Calibri" charset="0"/>
                <a:cs typeface="Calibri" charset="0"/>
              </a:rPr>
              <a:t>;</a:t>
            </a:r>
          </a:p>
          <a:p>
            <a:pPr>
              <a:buFont typeface="+mj-lt"/>
              <a:buAutoNum type="arabicPeriod"/>
            </a:pPr>
            <a:r>
              <a:rPr lang="en-US" sz="1400" dirty="0" smtClean="0">
                <a:latin typeface="Agency FB" panose="020B0503020202020204" pitchFamily="34" charset="0"/>
                <a:ea typeface="Calibri" charset="0"/>
                <a:cs typeface="Calibri" charset="0"/>
              </a:rPr>
              <a:t> </a:t>
            </a:r>
            <a:r>
              <a:rPr lang="en-US" sz="1400" b="1" dirty="0" smtClean="0">
                <a:latin typeface="Agency FB" panose="020B0503020202020204" pitchFamily="34" charset="0"/>
                <a:ea typeface="Calibri" charset="0"/>
                <a:cs typeface="Calibri" charset="0"/>
              </a:rPr>
              <a:t>PERINDUSTRIAN</a:t>
            </a:r>
            <a:r>
              <a:rPr lang="en-US" sz="1400" dirty="0" smtClean="0">
                <a:latin typeface="Agency FB" panose="020B0503020202020204" pitchFamily="34" charset="0"/>
                <a:ea typeface="Calibri" charset="0"/>
                <a:cs typeface="Calibri" charset="0"/>
              </a:rPr>
              <a:t>; </a:t>
            </a:r>
          </a:p>
          <a:p>
            <a:pPr>
              <a:buFont typeface="+mj-lt"/>
              <a:buAutoNum type="arabicPeriod"/>
            </a:pPr>
            <a:r>
              <a:rPr lang="en-US" sz="1400" dirty="0" smtClean="0">
                <a:latin typeface="Agency FB" panose="020B0503020202020204" pitchFamily="34" charset="0"/>
                <a:ea typeface="Calibri" charset="0"/>
                <a:cs typeface="Calibri" charset="0"/>
              </a:rPr>
              <a:t> TRANSMIGRASI.</a:t>
            </a:r>
            <a:endParaRPr lang="en-US" sz="1400" dirty="0">
              <a:effectLst/>
              <a:latin typeface="Agency FB" panose="020B0503020202020204" pitchFamily="34" charset="0"/>
              <a:ea typeface="Calibri" charset="0"/>
              <a:cs typeface="Calibri" charset="0"/>
            </a:endParaRPr>
          </a:p>
        </p:txBody>
      </p:sp>
      <p:cxnSp>
        <p:nvCxnSpPr>
          <p:cNvPr id="17" name="Elbow Connector 16"/>
          <p:cNvCxnSpPr>
            <a:stCxn id="7" idx="1"/>
            <a:endCxn id="9" idx="0"/>
          </p:cNvCxnSpPr>
          <p:nvPr/>
        </p:nvCxnSpPr>
        <p:spPr>
          <a:xfrm rot="10800000" flipV="1">
            <a:off x="4196116" y="1334173"/>
            <a:ext cx="495300" cy="30657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7" idx="3"/>
            <a:endCxn id="10" idx="0"/>
          </p:cNvCxnSpPr>
          <p:nvPr/>
        </p:nvCxnSpPr>
        <p:spPr>
          <a:xfrm>
            <a:off x="9644416" y="1334174"/>
            <a:ext cx="21854" cy="30657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964782" y="193736"/>
            <a:ext cx="7312497" cy="523220"/>
          </a:xfrm>
          <a:prstGeom prst="rect">
            <a:avLst/>
          </a:prstGeom>
          <a:noFill/>
        </p:spPr>
        <p:txBody>
          <a:bodyPr wrap="square" rtlCol="0">
            <a:spAutoFit/>
          </a:bodyPr>
          <a:lstStyle/>
          <a:p>
            <a:r>
              <a:rPr lang="en-US" sz="2800" b="1" dirty="0" smtClean="0">
                <a:solidFill>
                  <a:schemeClr val="bg2">
                    <a:lumMod val="60000"/>
                    <a:lumOff val="40000"/>
                  </a:schemeClr>
                </a:solidFill>
                <a:latin typeface="Agency FB" panose="020B0503020202020204" pitchFamily="34" charset="0"/>
              </a:rPr>
              <a:t>UU NO.23 TAHUN 2014</a:t>
            </a:r>
            <a:r>
              <a:rPr lang="id-ID" sz="2800" b="1" dirty="0" smtClean="0">
                <a:solidFill>
                  <a:schemeClr val="bg2">
                    <a:lumMod val="60000"/>
                    <a:lumOff val="40000"/>
                  </a:schemeClr>
                </a:solidFill>
                <a:latin typeface="Agency FB" panose="020B0503020202020204" pitchFamily="34" charset="0"/>
              </a:rPr>
              <a:t> TENTANG PEMERINTAHAN DAERAH</a:t>
            </a:r>
            <a:endParaRPr lang="en-US" sz="2800" b="1" dirty="0">
              <a:solidFill>
                <a:schemeClr val="bg2">
                  <a:lumMod val="60000"/>
                  <a:lumOff val="40000"/>
                </a:schemeClr>
              </a:solidFill>
              <a:latin typeface="Agency FB" panose="020B0503020202020204" pitchFamily="34" charset="0"/>
            </a:endParaRPr>
          </a:p>
        </p:txBody>
      </p:sp>
      <p:sp>
        <p:nvSpPr>
          <p:cNvPr id="21" name="Rectangle 20"/>
          <p:cNvSpPr/>
          <p:nvPr/>
        </p:nvSpPr>
        <p:spPr>
          <a:xfrm>
            <a:off x="2478" y="381000"/>
            <a:ext cx="5712522" cy="1228028"/>
          </a:xfrm>
          <a:prstGeom prst="rect">
            <a:avLst/>
          </a:prstGeom>
        </p:spPr>
        <p:txBody>
          <a:bodyPr wrap="square">
            <a:spAutoFit/>
          </a:bodyPr>
          <a:lstStyle/>
          <a:p>
            <a:pPr>
              <a:lnSpc>
                <a:spcPct val="70000"/>
              </a:lnSpc>
            </a:pPr>
            <a:r>
              <a:rPr lang="id-ID" sz="2000" b="1" dirty="0" smtClean="0">
                <a:solidFill>
                  <a:schemeClr val="tx1">
                    <a:lumMod val="75000"/>
                    <a:lumOff val="25000"/>
                  </a:schemeClr>
                </a:solidFill>
                <a:latin typeface="Agency FB" pitchFamily="34" charset="0"/>
              </a:rPr>
              <a:t>TAHAP </a:t>
            </a:r>
            <a:r>
              <a:rPr lang="id-ID" sz="2000" b="1" dirty="0" smtClean="0">
                <a:solidFill>
                  <a:schemeClr val="tx1">
                    <a:lumMod val="75000"/>
                    <a:lumOff val="25000"/>
                  </a:schemeClr>
                </a:solidFill>
                <a:latin typeface="Agency FB" pitchFamily="34" charset="0"/>
              </a:rPr>
              <a:t>III</a:t>
            </a:r>
            <a:endParaRPr lang="id-ID" sz="2000" b="1" dirty="0" smtClean="0">
              <a:solidFill>
                <a:schemeClr val="tx1">
                  <a:lumMod val="75000"/>
                  <a:lumOff val="25000"/>
                </a:schemeClr>
              </a:solidFill>
              <a:latin typeface="Agency FB" pitchFamily="34" charset="0"/>
            </a:endParaRPr>
          </a:p>
          <a:p>
            <a:pPr>
              <a:lnSpc>
                <a:spcPct val="70000"/>
              </a:lnSpc>
            </a:pPr>
            <a:endParaRPr lang="id-ID" sz="800" b="1" dirty="0" smtClean="0">
              <a:solidFill>
                <a:schemeClr val="tx1">
                  <a:lumMod val="75000"/>
                  <a:lumOff val="25000"/>
                </a:schemeClr>
              </a:solidFill>
              <a:latin typeface="Agency FB" pitchFamily="34" charset="0"/>
            </a:endParaRPr>
          </a:p>
          <a:p>
            <a:pPr>
              <a:lnSpc>
                <a:spcPct val="70000"/>
              </a:lnSpc>
              <a:spcBef>
                <a:spcPts val="600"/>
              </a:spcBef>
              <a:spcAft>
                <a:spcPts val="600"/>
              </a:spcAft>
              <a:defRPr/>
            </a:pPr>
            <a:r>
              <a:rPr lang="id-ID" sz="2800" b="1" dirty="0" smtClean="0">
                <a:solidFill>
                  <a:srgbClr val="FFFF00"/>
                </a:solidFill>
                <a:effectLst>
                  <a:glow rad="101600">
                    <a:srgbClr val="FF0000">
                      <a:alpha val="60000"/>
                    </a:srgbClr>
                  </a:glow>
                </a:effectLst>
                <a:latin typeface="Agency FB" pitchFamily="34" charset="0"/>
              </a:rPr>
              <a:t>DASAR HUKUM </a:t>
            </a:r>
          </a:p>
          <a:p>
            <a:pPr>
              <a:lnSpc>
                <a:spcPct val="70000"/>
              </a:lnSpc>
              <a:spcBef>
                <a:spcPts val="600"/>
              </a:spcBef>
              <a:spcAft>
                <a:spcPts val="600"/>
              </a:spcAft>
              <a:defRPr/>
            </a:pPr>
            <a:r>
              <a:rPr lang="id-ID" sz="2800" b="1" dirty="0" smtClean="0">
                <a:solidFill>
                  <a:srgbClr val="FFFF00"/>
                </a:solidFill>
                <a:effectLst>
                  <a:glow rad="101600">
                    <a:srgbClr val="FF0000">
                      <a:alpha val="60000"/>
                    </a:srgbClr>
                  </a:glow>
                </a:effectLst>
                <a:latin typeface="Agency FB" pitchFamily="34" charset="0"/>
              </a:rPr>
              <a:t>ALOKASI ANGGARAN</a:t>
            </a:r>
            <a:endParaRPr lang="en-US" sz="2800" b="1" dirty="0">
              <a:solidFill>
                <a:srgbClr val="FFFF00"/>
              </a:solidFill>
              <a:effectLst>
                <a:glow rad="101600">
                  <a:srgbClr val="FF0000">
                    <a:alpha val="60000"/>
                  </a:srgbClr>
                </a:glow>
              </a:effectLst>
              <a:latin typeface="Agency FB" pitchFamily="34" charset="0"/>
            </a:endParaRPr>
          </a:p>
        </p:txBody>
      </p:sp>
      <p:sp>
        <p:nvSpPr>
          <p:cNvPr id="22" name="Rectangle 21"/>
          <p:cNvSpPr/>
          <p:nvPr/>
        </p:nvSpPr>
        <p:spPr>
          <a:xfrm>
            <a:off x="6281384" y="5493610"/>
            <a:ext cx="5910616" cy="1015663"/>
          </a:xfrm>
          <a:prstGeom prst="rect">
            <a:avLst/>
          </a:prstGeom>
        </p:spPr>
        <p:txBody>
          <a:bodyPr wrap="square">
            <a:spAutoFit/>
          </a:bodyPr>
          <a:lstStyle/>
          <a:p>
            <a:pPr marL="228600" indent="-228600">
              <a:spcBef>
                <a:spcPts val="600"/>
              </a:spcBef>
              <a:spcAft>
                <a:spcPts val="600"/>
              </a:spcAft>
              <a:buFont typeface="+mj-lt"/>
              <a:buAutoNum type="arabicPeriod"/>
            </a:pPr>
            <a:r>
              <a:rPr lang="id-ID" sz="1000" b="1" dirty="0" smtClean="0">
                <a:solidFill>
                  <a:schemeClr val="bg2">
                    <a:lumMod val="60000"/>
                    <a:lumOff val="40000"/>
                  </a:schemeClr>
                </a:solidFill>
              </a:rPr>
              <a:t>PERATURAN PEMERINTAH NOMOR 38 TAHUN 2007 TENTANG PEMBAGIAN URUSAN PEMERINTAHAN ANTARA PEMERINTAH, PEMERINTAHAN DAERAH PROVINSI DAN PEMERINTAHAN DAERAH KABUPATEN/KOTA</a:t>
            </a:r>
          </a:p>
          <a:p>
            <a:pPr marL="228600" indent="-228600">
              <a:spcBef>
                <a:spcPts val="600"/>
              </a:spcBef>
              <a:spcAft>
                <a:spcPts val="600"/>
              </a:spcAft>
              <a:buFont typeface="+mj-lt"/>
              <a:buAutoNum type="arabicPeriod"/>
            </a:pPr>
            <a:r>
              <a:rPr lang="id-ID" sz="1000" b="1" dirty="0" smtClean="0">
                <a:solidFill>
                  <a:schemeClr val="bg2">
                    <a:lumMod val="60000"/>
                    <a:lumOff val="40000"/>
                  </a:schemeClr>
                </a:solidFill>
              </a:rPr>
              <a:t>PERATURAN MENTERI DALAM NEGERI YANG TERKAIT DENGAN PEDOMAN PENGELOLAAN KEUANGAN DAERAH </a:t>
            </a:r>
            <a:endParaRPr lang="id-ID" sz="1000" b="1" dirty="0">
              <a:solidFill>
                <a:schemeClr val="bg2">
                  <a:lumMod val="60000"/>
                  <a:lumOff val="40000"/>
                </a:schemeClr>
              </a:solidFill>
            </a:endParaRPr>
          </a:p>
        </p:txBody>
      </p:sp>
      <p:sp>
        <p:nvSpPr>
          <p:cNvPr id="2" name="Rectangle 1"/>
          <p:cNvSpPr/>
          <p:nvPr/>
        </p:nvSpPr>
        <p:spPr>
          <a:xfrm>
            <a:off x="6281384" y="5142448"/>
            <a:ext cx="4213333" cy="307777"/>
          </a:xfrm>
          <a:prstGeom prst="rect">
            <a:avLst/>
          </a:prstGeom>
        </p:spPr>
        <p:txBody>
          <a:bodyPr wrap="none">
            <a:spAutoFit/>
          </a:bodyPr>
          <a:lstStyle/>
          <a:p>
            <a:r>
              <a:rPr lang="id-ID" sz="1400" b="1" dirty="0" smtClean="0">
                <a:solidFill>
                  <a:schemeClr val="bg2">
                    <a:lumMod val="60000"/>
                    <a:lumOff val="40000"/>
                  </a:schemeClr>
                </a:solidFill>
              </a:rPr>
              <a:t>BEBERAPA PERATURAN TURUNAN TERKAIT :</a:t>
            </a:r>
            <a:endParaRPr lang="id-ID" sz="1400" dirty="0">
              <a:solidFill>
                <a:schemeClr val="bg2">
                  <a:lumMod val="60000"/>
                  <a:lumOff val="40000"/>
                </a:schemeClr>
              </a:solidFill>
            </a:endParaRPr>
          </a:p>
        </p:txBody>
      </p:sp>
      <p:sp>
        <p:nvSpPr>
          <p:cNvPr id="23" name="Rectangle 22"/>
          <p:cNvSpPr/>
          <p:nvPr/>
        </p:nvSpPr>
        <p:spPr bwMode="auto">
          <a:xfrm>
            <a:off x="6233258" y="5007096"/>
            <a:ext cx="5714100" cy="1695450"/>
          </a:xfrm>
          <a:prstGeom prst="rect">
            <a:avLst/>
          </a:prstGeom>
          <a:noFill/>
          <a:ln w="28575" cap="flat" cmpd="sng" algn="ctr">
            <a:solidFill>
              <a:schemeClr val="bg2">
                <a:lumMod val="40000"/>
                <a:lumOff val="60000"/>
              </a:schemeClr>
            </a:solidFill>
            <a:prstDash val="sysDash"/>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id-ID" sz="11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56454905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479" y="3415556"/>
            <a:ext cx="12192000" cy="1385047"/>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5" name="Title 1"/>
          <p:cNvSpPr>
            <a:spLocks noGrp="1"/>
          </p:cNvSpPr>
          <p:nvPr>
            <p:ph type="title"/>
          </p:nvPr>
        </p:nvSpPr>
        <p:spPr>
          <a:xfrm>
            <a:off x="7194176" y="3875169"/>
            <a:ext cx="3989295" cy="523875"/>
          </a:xfrm>
        </p:spPr>
        <p:txBody>
          <a:bodyPr>
            <a:normAutofit fontScale="90000"/>
          </a:bodyPr>
          <a:lstStyle/>
          <a:p>
            <a:pPr algn="r">
              <a:lnSpc>
                <a:spcPct val="80000"/>
              </a:lnSpc>
            </a:pPr>
            <a:r>
              <a:rPr lang="id-ID" sz="5400" b="1" dirty="0" smtClean="0">
                <a:solidFill>
                  <a:schemeClr val="tx1"/>
                </a:solidFill>
                <a:latin typeface="Agency FB" panose="020B0503020202020204" pitchFamily="34" charset="0"/>
              </a:rPr>
              <a:t>TERIMA KASIH</a:t>
            </a:r>
            <a:endParaRPr lang="en-US" sz="5400" b="1" dirty="0">
              <a:solidFill>
                <a:schemeClr val="tx1"/>
              </a:solidFill>
              <a:latin typeface="Agency FB" panose="020B0503020202020204" pitchFamily="34" charset="0"/>
            </a:endParaRPr>
          </a:p>
        </p:txBody>
      </p:sp>
      <p:sp>
        <p:nvSpPr>
          <p:cNvPr id="2" name="Rectangle 1"/>
          <p:cNvSpPr/>
          <p:nvPr/>
        </p:nvSpPr>
        <p:spPr>
          <a:xfrm>
            <a:off x="8647816" y="5085489"/>
            <a:ext cx="2634054" cy="355482"/>
          </a:xfrm>
          <a:prstGeom prst="rect">
            <a:avLst/>
          </a:prstGeom>
        </p:spPr>
        <p:txBody>
          <a:bodyPr wrap="none">
            <a:spAutoFit/>
          </a:bodyPr>
          <a:lstStyle/>
          <a:p>
            <a:pPr lvl="0" algn="r" defTabSz="1219170">
              <a:lnSpc>
                <a:spcPct val="90000"/>
              </a:lnSpc>
              <a:spcBef>
                <a:spcPct val="0"/>
              </a:spcBef>
              <a:defRPr/>
            </a:pPr>
            <a:r>
              <a:rPr lang="id-ID" b="1" dirty="0" smtClean="0">
                <a:latin typeface="Agency FB" panose="020B0503020202020204" pitchFamily="34" charset="0"/>
              </a:rPr>
              <a:t>SEKRETARIAT POKJANAS TPID</a:t>
            </a:r>
            <a:endParaRPr lang="id-ID" sz="1600" b="1" dirty="0">
              <a:latin typeface="Agency FB" panose="020B0503020202020204" pitchFamily="34" charset="0"/>
            </a:endParaRPr>
          </a:p>
        </p:txBody>
      </p:sp>
      <p:pic>
        <p:nvPicPr>
          <p:cNvPr id="32770" name="Picture 2" descr="http://www.clker.com/cliparts/2/e/0/7/12422395911228769102Copyright_thin.svg.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9844727" y="5367641"/>
            <a:ext cx="199135" cy="19913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016966" y="5320137"/>
            <a:ext cx="1245854" cy="313932"/>
          </a:xfrm>
          <a:prstGeom prst="rect">
            <a:avLst/>
          </a:prstGeom>
        </p:spPr>
        <p:txBody>
          <a:bodyPr wrap="none">
            <a:spAutoFit/>
          </a:bodyPr>
          <a:lstStyle/>
          <a:p>
            <a:pPr lvl="0" algn="ctr" defTabSz="1219170">
              <a:lnSpc>
                <a:spcPct val="90000"/>
              </a:lnSpc>
              <a:spcBef>
                <a:spcPct val="0"/>
              </a:spcBef>
              <a:defRPr/>
            </a:pPr>
            <a:r>
              <a:rPr lang="id-ID" sz="1600" dirty="0" smtClean="0">
                <a:latin typeface="Agency FB" panose="020B0503020202020204" pitchFamily="34" charset="0"/>
              </a:rPr>
              <a:t>COPYRIGHT 2016</a:t>
            </a:r>
            <a:endParaRPr lang="id-ID" sz="1400" dirty="0">
              <a:latin typeface="Agency FB" panose="020B0503020202020204" pitchFamily="34" charset="0"/>
            </a:endParaRPr>
          </a:p>
        </p:txBody>
      </p:sp>
      <p:sp>
        <p:nvSpPr>
          <p:cNvPr id="3" name="Slide Number Placeholder 2"/>
          <p:cNvSpPr>
            <a:spLocks noGrp="1"/>
          </p:cNvSpPr>
          <p:nvPr>
            <p:ph type="sldNum" sz="quarter" idx="12"/>
          </p:nvPr>
        </p:nvSpPr>
        <p:spPr/>
        <p:txBody>
          <a:bodyPr/>
          <a:lstStyle/>
          <a:p>
            <a:fld id="{7D08530B-D843-4B68-A89E-667FFE5D1D6F}" type="slidenum">
              <a:rPr lang="en-US" smtClean="0"/>
              <a:t>18</a:t>
            </a:fld>
            <a:endParaRPr lang="en-US"/>
          </a:p>
        </p:txBody>
      </p:sp>
    </p:spTree>
    <p:extLst>
      <p:ext uri="{BB962C8B-B14F-4D97-AF65-F5344CB8AC3E}">
        <p14:creationId xmlns:p14="http://schemas.microsoft.com/office/powerpoint/2010/main" val="3742931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2478" y="0"/>
            <a:ext cx="3333829" cy="6858000"/>
          </a:xfrm>
          <a:prstGeom prst="rect">
            <a:avLst/>
          </a:prstGeom>
          <a:gradFill flip="none" rotWithShape="1">
            <a:gsLst>
              <a:gs pos="0">
                <a:schemeClr val="accent1">
                  <a:tint val="66000"/>
                  <a:satMod val="160000"/>
                </a:schemeClr>
              </a:gs>
              <a:gs pos="100000">
                <a:schemeClr val="accent1">
                  <a:tint val="23500"/>
                  <a:satMod val="160000"/>
                </a:schemeClr>
              </a:gs>
            </a:gsLst>
            <a:lin ang="189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Rectangle 1"/>
          <p:cNvSpPr/>
          <p:nvPr/>
        </p:nvSpPr>
        <p:spPr>
          <a:xfrm>
            <a:off x="0" y="476216"/>
            <a:ext cx="2385589" cy="1866665"/>
          </a:xfrm>
          <a:prstGeom prst="rect">
            <a:avLst/>
          </a:prstGeom>
        </p:spPr>
        <p:txBody>
          <a:bodyPr wrap="none">
            <a:spAutoFit/>
          </a:bodyPr>
          <a:lstStyle/>
          <a:p>
            <a:pPr>
              <a:lnSpc>
                <a:spcPct val="70000"/>
              </a:lnSpc>
            </a:pPr>
            <a:r>
              <a:rPr lang="id-ID" sz="2400" b="1" dirty="0" smtClean="0">
                <a:solidFill>
                  <a:schemeClr val="tx1">
                    <a:lumMod val="75000"/>
                    <a:lumOff val="25000"/>
                  </a:schemeClr>
                </a:solidFill>
                <a:latin typeface="Agency FB" pitchFamily="34" charset="0"/>
              </a:rPr>
              <a:t>LAMPIRAN I</a:t>
            </a:r>
            <a:endParaRPr lang="id-ID" sz="2400" b="1" dirty="0" smtClean="0">
              <a:solidFill>
                <a:schemeClr val="tx1">
                  <a:lumMod val="75000"/>
                  <a:lumOff val="25000"/>
                </a:schemeClr>
              </a:solidFill>
              <a:latin typeface="Agency FB" pitchFamily="34" charset="0"/>
            </a:endParaRPr>
          </a:p>
          <a:p>
            <a:pPr>
              <a:lnSpc>
                <a:spcPct val="70000"/>
              </a:lnSpc>
            </a:pPr>
            <a:endParaRPr lang="id-ID" sz="900" b="1" dirty="0" smtClean="0">
              <a:solidFill>
                <a:schemeClr val="tx1">
                  <a:lumMod val="75000"/>
                  <a:lumOff val="25000"/>
                </a:schemeClr>
              </a:solidFill>
              <a:latin typeface="Agency FB" pitchFamily="34" charset="0"/>
            </a:endParaRPr>
          </a:p>
          <a:p>
            <a:pPr>
              <a:lnSpc>
                <a:spcPct val="70000"/>
              </a:lnSpc>
              <a:spcBef>
                <a:spcPts val="600"/>
              </a:spcBef>
              <a:spcAft>
                <a:spcPts val="600"/>
              </a:spcAft>
              <a:defRPr/>
            </a:pPr>
            <a:r>
              <a:rPr lang="id-ID" sz="3200" b="1" dirty="0" smtClean="0">
                <a:solidFill>
                  <a:srgbClr val="FFFF00"/>
                </a:solidFill>
                <a:effectLst>
                  <a:glow rad="101600">
                    <a:srgbClr val="FF0000">
                      <a:alpha val="60000"/>
                    </a:srgbClr>
                  </a:glow>
                </a:effectLst>
                <a:latin typeface="Agency FB" pitchFamily="34" charset="0"/>
              </a:rPr>
              <a:t>SKEMA </a:t>
            </a:r>
          </a:p>
          <a:p>
            <a:pPr>
              <a:lnSpc>
                <a:spcPct val="70000"/>
              </a:lnSpc>
              <a:spcBef>
                <a:spcPts val="600"/>
              </a:spcBef>
              <a:spcAft>
                <a:spcPts val="600"/>
              </a:spcAft>
              <a:defRPr/>
            </a:pPr>
            <a:r>
              <a:rPr lang="id-ID" sz="3200" b="1" dirty="0" smtClean="0">
                <a:solidFill>
                  <a:srgbClr val="FFFF00"/>
                </a:solidFill>
                <a:effectLst>
                  <a:glow rad="101600">
                    <a:srgbClr val="FF0000">
                      <a:alpha val="60000"/>
                    </a:srgbClr>
                  </a:glow>
                </a:effectLst>
                <a:latin typeface="Agency FB" pitchFamily="34" charset="0"/>
              </a:rPr>
              <a:t>KERJASAMA </a:t>
            </a:r>
          </a:p>
          <a:p>
            <a:pPr>
              <a:lnSpc>
                <a:spcPct val="70000"/>
              </a:lnSpc>
              <a:spcBef>
                <a:spcPts val="600"/>
              </a:spcBef>
              <a:spcAft>
                <a:spcPts val="600"/>
              </a:spcAft>
              <a:defRPr/>
            </a:pPr>
            <a:r>
              <a:rPr lang="id-ID" sz="3200" b="1" dirty="0" smtClean="0">
                <a:solidFill>
                  <a:srgbClr val="FFFF00"/>
                </a:solidFill>
                <a:effectLst>
                  <a:glow rad="101600">
                    <a:srgbClr val="FF0000">
                      <a:alpha val="60000"/>
                    </a:srgbClr>
                  </a:glow>
                </a:effectLst>
                <a:latin typeface="Agency FB" pitchFamily="34" charset="0"/>
              </a:rPr>
              <a:t>ANTAR DAERAH</a:t>
            </a:r>
            <a:endParaRPr lang="en-US" sz="3200" b="1" dirty="0">
              <a:solidFill>
                <a:srgbClr val="FFFF00"/>
              </a:solidFill>
              <a:effectLst>
                <a:glow rad="101600">
                  <a:srgbClr val="FF0000">
                    <a:alpha val="60000"/>
                  </a:srgbClr>
                </a:glow>
              </a:effectLst>
              <a:latin typeface="Agency FB" pitchFamily="34" charset="0"/>
            </a:endParaRP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6666" t="31211" r="15973" b="12963"/>
          <a:stretch/>
        </p:blipFill>
        <p:spPr>
          <a:xfrm>
            <a:off x="3505200" y="1409548"/>
            <a:ext cx="8520401" cy="5295934"/>
          </a:xfrm>
          <a:prstGeom prst="rect">
            <a:avLst/>
          </a:prstGeom>
        </p:spPr>
      </p:pic>
      <p:sp>
        <p:nvSpPr>
          <p:cNvPr id="15" name="Rounded Rectangle 14"/>
          <p:cNvSpPr/>
          <p:nvPr/>
        </p:nvSpPr>
        <p:spPr bwMode="auto">
          <a:xfrm>
            <a:off x="9070079" y="381000"/>
            <a:ext cx="2822808" cy="600081"/>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73152" tIns="73152" rIns="73152" bIns="73152"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id-ID" sz="1100" b="1"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9067800" y="346473"/>
            <a:ext cx="2842324" cy="669137"/>
          </a:xfrm>
          <a:prstGeom prst="rect">
            <a:avLst/>
          </a:prstGeom>
          <a:noFill/>
          <a:ln w="1270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defTabSz="914400" eaLnBrk="0" fontAlgn="base" hangingPunct="0">
              <a:lnSpc>
                <a:spcPct val="106000"/>
              </a:lnSpc>
              <a:spcBef>
                <a:spcPct val="0"/>
              </a:spcBef>
              <a:spcAft>
                <a:spcPct val="0"/>
              </a:spcAft>
            </a:pPr>
            <a:r>
              <a:rPr lang="id-ID" sz="2800" b="1" dirty="0">
                <a:solidFill>
                  <a:srgbClr val="FFFF00"/>
                </a:solidFill>
                <a:latin typeface="Agency FB" panose="020B0503020202020204" pitchFamily="34" charset="0"/>
              </a:rPr>
              <a:t>LEVEL </a:t>
            </a:r>
            <a:r>
              <a:rPr lang="id-ID" sz="2800" b="1" dirty="0" smtClean="0">
                <a:solidFill>
                  <a:srgbClr val="FFFF00"/>
                </a:solidFill>
                <a:latin typeface="Agency FB" panose="020B0503020202020204" pitchFamily="34" charset="0"/>
              </a:rPr>
              <a:t>PEMERINTAH</a:t>
            </a:r>
            <a:endParaRPr kumimoji="0" lang="id-ID" sz="2800" b="1" i="0" u="none" strike="noStrike" cap="none" normalizeH="0" baseline="0" dirty="0" smtClean="0">
              <a:ln>
                <a:noFill/>
              </a:ln>
              <a:solidFill>
                <a:srgbClr val="FFFF00"/>
              </a:solidFill>
              <a:effectLst/>
              <a:latin typeface="Agency FB" panose="020B0503020202020204" pitchFamily="34" charset="0"/>
            </a:endParaRPr>
          </a:p>
        </p:txBody>
      </p:sp>
    </p:spTree>
    <p:extLst>
      <p:ext uri="{BB962C8B-B14F-4D97-AF65-F5344CB8AC3E}">
        <p14:creationId xmlns:p14="http://schemas.microsoft.com/office/powerpoint/2010/main" val="176493388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2478" y="0"/>
            <a:ext cx="3333829" cy="6858000"/>
          </a:xfrm>
          <a:prstGeom prst="rect">
            <a:avLst/>
          </a:prstGeom>
          <a:gradFill flip="none" rotWithShape="1">
            <a:gsLst>
              <a:gs pos="0">
                <a:schemeClr val="accent1">
                  <a:tint val="66000"/>
                  <a:satMod val="160000"/>
                </a:schemeClr>
              </a:gs>
              <a:gs pos="100000">
                <a:schemeClr val="accent1">
                  <a:tint val="23500"/>
                  <a:satMod val="160000"/>
                </a:schemeClr>
              </a:gs>
            </a:gsLst>
            <a:lin ang="189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4" name="Title 1"/>
          <p:cNvSpPr txBox="1">
            <a:spLocks/>
          </p:cNvSpPr>
          <p:nvPr/>
        </p:nvSpPr>
        <p:spPr>
          <a:xfrm>
            <a:off x="344559" y="5255803"/>
            <a:ext cx="11430000" cy="552450"/>
          </a:xfrm>
          <a:prstGeom prst="rect">
            <a:avLst/>
          </a:prstGeom>
        </p:spPr>
        <p:txBody>
          <a:bodyPr vert="horz" lIns="91438" tIns="45719" rIns="91438" bIns="45719" rtlCol="0" anchor="ctr">
            <a:noAutofit/>
          </a:bodyPr>
          <a:lstStyle/>
          <a:p>
            <a:pPr>
              <a:spcBef>
                <a:spcPts val="600"/>
              </a:spcBef>
              <a:spcAft>
                <a:spcPts val="600"/>
              </a:spcAft>
              <a:defRPr/>
            </a:pPr>
            <a:r>
              <a:rPr lang="id-ID" sz="2400" b="1" dirty="0" smtClean="0">
                <a:latin typeface="Agency FB" pitchFamily="34" charset="0"/>
                <a:ea typeface="+mj-ea"/>
                <a:cs typeface="+mj-cs"/>
              </a:rPr>
              <a:t>TAHAP </a:t>
            </a:r>
            <a:r>
              <a:rPr lang="id-ID" sz="2400" b="1" dirty="0" smtClean="0">
                <a:latin typeface="Agency FB" pitchFamily="34" charset="0"/>
                <a:ea typeface="+mj-ea"/>
                <a:cs typeface="+mj-cs"/>
              </a:rPr>
              <a:t>  I </a:t>
            </a:r>
            <a:r>
              <a:rPr lang="id-ID" sz="2400" b="1" dirty="0" smtClean="0">
                <a:latin typeface="Agency FB" pitchFamily="34" charset="0"/>
                <a:ea typeface="+mj-ea"/>
                <a:cs typeface="+mj-cs"/>
              </a:rPr>
              <a:t>: </a:t>
            </a:r>
            <a:r>
              <a:rPr lang="id-ID" sz="2400" b="1" dirty="0" smtClean="0">
                <a:latin typeface="Agency FB" pitchFamily="34" charset="0"/>
                <a:ea typeface="+mj-ea"/>
                <a:cs typeface="+mj-cs"/>
              </a:rPr>
              <a:t>PENERAPAN RISK MANAGEMENT SYSTEM</a:t>
            </a:r>
            <a:endParaRPr lang="en-US" sz="2400" b="1" dirty="0" smtClean="0">
              <a:latin typeface="Agency FB" pitchFamily="34" charset="0"/>
              <a:ea typeface="+mj-ea"/>
              <a:cs typeface="+mj-cs"/>
            </a:endParaRPr>
          </a:p>
        </p:txBody>
      </p:sp>
      <p:sp>
        <p:nvSpPr>
          <p:cNvPr id="2" name="Rectangle 1"/>
          <p:cNvSpPr/>
          <p:nvPr/>
        </p:nvSpPr>
        <p:spPr>
          <a:xfrm>
            <a:off x="328793" y="4141814"/>
            <a:ext cx="3049233" cy="646331"/>
          </a:xfrm>
          <a:prstGeom prst="rect">
            <a:avLst/>
          </a:prstGeom>
        </p:spPr>
        <p:txBody>
          <a:bodyPr wrap="none">
            <a:spAutoFit/>
          </a:bodyPr>
          <a:lstStyle/>
          <a:p>
            <a:pPr>
              <a:spcBef>
                <a:spcPts val="600"/>
              </a:spcBef>
              <a:spcAft>
                <a:spcPts val="600"/>
              </a:spcAft>
              <a:defRPr/>
            </a:pPr>
            <a:r>
              <a:rPr lang="id-ID" sz="3600" b="1" dirty="0">
                <a:solidFill>
                  <a:srgbClr val="FFFF00"/>
                </a:solidFill>
                <a:effectLst>
                  <a:glow rad="101600">
                    <a:srgbClr val="FF0000">
                      <a:alpha val="60000"/>
                    </a:srgbClr>
                  </a:glow>
                </a:effectLst>
                <a:latin typeface="Agency FB" pitchFamily="34" charset="0"/>
              </a:rPr>
              <a:t>STRUKTUR MATERI</a:t>
            </a:r>
            <a:endParaRPr lang="en-US" sz="3600" b="1" dirty="0">
              <a:solidFill>
                <a:srgbClr val="FFFF00"/>
              </a:solidFill>
              <a:effectLst>
                <a:glow rad="101600">
                  <a:srgbClr val="FF0000">
                    <a:alpha val="60000"/>
                  </a:srgbClr>
                </a:glow>
              </a:effectLst>
              <a:latin typeface="Agency FB" pitchFamily="34" charset="0"/>
            </a:endParaRPr>
          </a:p>
        </p:txBody>
      </p:sp>
      <p:sp>
        <p:nvSpPr>
          <p:cNvPr id="5" name="Title 1"/>
          <p:cNvSpPr txBox="1">
            <a:spLocks/>
          </p:cNvSpPr>
          <p:nvPr/>
        </p:nvSpPr>
        <p:spPr>
          <a:xfrm>
            <a:off x="323850" y="4936018"/>
            <a:ext cx="11430000" cy="381000"/>
          </a:xfrm>
          <a:prstGeom prst="rect">
            <a:avLst/>
          </a:prstGeom>
        </p:spPr>
        <p:txBody>
          <a:bodyPr vert="horz" lIns="91438" tIns="45719" rIns="91438" bIns="45719" rtlCol="0" anchor="ctr">
            <a:noAutofit/>
          </a:bodyPr>
          <a:lstStyle/>
          <a:p>
            <a:pPr>
              <a:spcBef>
                <a:spcPts val="600"/>
              </a:spcBef>
              <a:spcAft>
                <a:spcPts val="600"/>
              </a:spcAft>
              <a:defRPr/>
            </a:pPr>
            <a:r>
              <a:rPr lang="id-ID" sz="2400" b="1" dirty="0" smtClean="0">
                <a:latin typeface="Agency FB" pitchFamily="34" charset="0"/>
                <a:ea typeface="+mj-ea"/>
                <a:cs typeface="+mj-cs"/>
              </a:rPr>
              <a:t>HAL-HAL YANG HARUS DIPERHATIKAN DALAM PENYUSUNAN PROGRAM KERJA TPID</a:t>
            </a:r>
            <a:endParaRPr lang="id-ID" sz="2400" b="1" dirty="0">
              <a:latin typeface="Agency FB" pitchFamily="34" charset="0"/>
              <a:ea typeface="+mj-ea"/>
              <a:cs typeface="+mj-cs"/>
            </a:endParaRPr>
          </a:p>
        </p:txBody>
      </p:sp>
      <p:sp>
        <p:nvSpPr>
          <p:cNvPr id="7" name="Title 1"/>
          <p:cNvSpPr txBox="1">
            <a:spLocks/>
          </p:cNvSpPr>
          <p:nvPr/>
        </p:nvSpPr>
        <p:spPr>
          <a:xfrm>
            <a:off x="304143" y="5652217"/>
            <a:ext cx="11430000" cy="562632"/>
          </a:xfrm>
          <a:prstGeom prst="rect">
            <a:avLst/>
          </a:prstGeom>
        </p:spPr>
        <p:txBody>
          <a:bodyPr vert="horz" lIns="91438" tIns="45719" rIns="91438" bIns="45719" rtlCol="0" anchor="ctr">
            <a:noAutofit/>
          </a:bodyPr>
          <a:lstStyle/>
          <a:p>
            <a:pPr marL="33934" defTabSz="914400" fontAlgn="base">
              <a:spcBef>
                <a:spcPts val="600"/>
              </a:spcBef>
              <a:spcAft>
                <a:spcPts val="600"/>
              </a:spcAft>
              <a:defRPr/>
            </a:pPr>
            <a:r>
              <a:rPr lang="id-ID" sz="2400" b="1" dirty="0" smtClean="0">
                <a:latin typeface="Agency FB" pitchFamily="34" charset="0"/>
                <a:ea typeface="+mj-ea"/>
                <a:cs typeface="+mj-cs"/>
              </a:rPr>
              <a:t>TAHAP </a:t>
            </a:r>
            <a:r>
              <a:rPr lang="id-ID" sz="2400" b="1" dirty="0" smtClean="0">
                <a:latin typeface="Agency FB" pitchFamily="34" charset="0"/>
                <a:ea typeface="+mj-ea"/>
                <a:cs typeface="+mj-cs"/>
              </a:rPr>
              <a:t>II  </a:t>
            </a:r>
            <a:r>
              <a:rPr lang="id-ID" sz="2400" b="1" dirty="0" smtClean="0">
                <a:latin typeface="Agency FB" pitchFamily="34" charset="0"/>
                <a:ea typeface="+mj-ea"/>
                <a:cs typeface="+mj-cs"/>
              </a:rPr>
              <a:t>: PENYUSUNAN PROGRAM KERJA JANGKA PENDEK DAN JANGKA MENENGAH</a:t>
            </a:r>
            <a:endParaRPr lang="en-US" sz="2400" b="1" dirty="0">
              <a:latin typeface="Agency FB" pitchFamily="34" charset="0"/>
              <a:ea typeface="+mj-ea"/>
              <a:cs typeface="+mj-cs"/>
            </a:endParaRPr>
          </a:p>
        </p:txBody>
      </p:sp>
      <p:sp>
        <p:nvSpPr>
          <p:cNvPr id="8" name="Slide Number Placeholder 7"/>
          <p:cNvSpPr>
            <a:spLocks noGrp="1"/>
          </p:cNvSpPr>
          <p:nvPr>
            <p:ph type="sldNum" sz="quarter" idx="12"/>
          </p:nvPr>
        </p:nvSpPr>
        <p:spPr>
          <a:xfrm>
            <a:off x="9118600" y="6248400"/>
            <a:ext cx="2844800" cy="365125"/>
          </a:xfrm>
        </p:spPr>
        <p:txBody>
          <a:bodyPr/>
          <a:lstStyle/>
          <a:p>
            <a:fld id="{7D08530B-D843-4B68-A89E-667FFE5D1D6F}" type="slidenum">
              <a:rPr lang="en-US" smtClean="0"/>
              <a:t>2</a:t>
            </a:fld>
            <a:endParaRPr lang="en-US" dirty="0"/>
          </a:p>
        </p:txBody>
      </p:sp>
      <p:sp>
        <p:nvSpPr>
          <p:cNvPr id="9" name="Title 1"/>
          <p:cNvSpPr txBox="1">
            <a:spLocks/>
          </p:cNvSpPr>
          <p:nvPr/>
        </p:nvSpPr>
        <p:spPr>
          <a:xfrm>
            <a:off x="304800" y="6028968"/>
            <a:ext cx="11430000" cy="562632"/>
          </a:xfrm>
          <a:prstGeom prst="rect">
            <a:avLst/>
          </a:prstGeom>
        </p:spPr>
        <p:txBody>
          <a:bodyPr vert="horz" lIns="91438" tIns="45719" rIns="91438" bIns="45719" rtlCol="0" anchor="ctr">
            <a:noAutofit/>
          </a:bodyPr>
          <a:lstStyle/>
          <a:p>
            <a:pPr marL="33934" defTabSz="914400" fontAlgn="base">
              <a:spcBef>
                <a:spcPts val="600"/>
              </a:spcBef>
              <a:spcAft>
                <a:spcPts val="600"/>
              </a:spcAft>
              <a:defRPr/>
            </a:pPr>
            <a:r>
              <a:rPr lang="id-ID" sz="2400" b="1" dirty="0" smtClean="0">
                <a:latin typeface="Agency FB" pitchFamily="34" charset="0"/>
                <a:ea typeface="+mj-ea"/>
                <a:cs typeface="+mj-cs"/>
              </a:rPr>
              <a:t>TAHAP </a:t>
            </a:r>
            <a:r>
              <a:rPr lang="id-ID" sz="2400" b="1" dirty="0" smtClean="0">
                <a:latin typeface="Agency FB" pitchFamily="34" charset="0"/>
                <a:ea typeface="+mj-ea"/>
                <a:cs typeface="+mj-cs"/>
              </a:rPr>
              <a:t>III </a:t>
            </a:r>
            <a:r>
              <a:rPr lang="id-ID" sz="2400" b="1" dirty="0" smtClean="0">
                <a:latin typeface="Agency FB" pitchFamily="34" charset="0"/>
                <a:ea typeface="+mj-ea"/>
                <a:cs typeface="+mj-cs"/>
              </a:rPr>
              <a:t>: ALOKASI ANGGARAN</a:t>
            </a:r>
            <a:endParaRPr lang="en-US" sz="2400" b="1" dirty="0">
              <a:latin typeface="Agency FB" pitchFamily="34" charset="0"/>
              <a:ea typeface="+mj-ea"/>
              <a:cs typeface="+mj-cs"/>
            </a:endParaRPr>
          </a:p>
        </p:txBody>
      </p:sp>
      <p:pic>
        <p:nvPicPr>
          <p:cNvPr id="27650" name="Picture 2" descr="http://www.kemendag.go.id/files/images/570428/2013/04/05/mendag-kunjungi-pasar-modern-bsd-tangerang-selatan-banten-1-13651479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957474"/>
            <a:ext cx="4571343" cy="31712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0" name="Rectangle 9"/>
          <p:cNvSpPr/>
          <p:nvPr/>
        </p:nvSpPr>
        <p:spPr>
          <a:xfrm>
            <a:off x="6688123" y="432313"/>
            <a:ext cx="5205427" cy="830997"/>
          </a:xfrm>
          <a:prstGeom prst="rect">
            <a:avLst/>
          </a:prstGeom>
        </p:spPr>
        <p:txBody>
          <a:bodyPr wrap="square">
            <a:spAutoFit/>
          </a:bodyPr>
          <a:lstStyle/>
          <a:p>
            <a:pPr algn="r"/>
            <a:r>
              <a:rPr lang="id-ID" sz="1200" i="1" dirty="0" smtClean="0">
                <a:solidFill>
                  <a:srgbClr val="888888"/>
                </a:solidFill>
                <a:latin typeface="Arial" panose="020B0604020202020204" pitchFamily="34" charset="0"/>
              </a:rPr>
              <a:t>Menteri Perdagangan RI Gita Wirjawan bersama Walikota Tangerang Selatan Airin Rachmi Diany, serta Direktur Jenderal Perdagangan Dalam Negeri (PDN) Srie Agustina, mengunjungi Pasar Modern BSD, Tangerang Selatan, Banten, (April 2013).</a:t>
            </a:r>
            <a:endParaRPr lang="id-ID" sz="1200" i="1" dirty="0"/>
          </a:p>
        </p:txBody>
      </p:sp>
    </p:spTree>
    <p:extLst>
      <p:ext uri="{BB962C8B-B14F-4D97-AF65-F5344CB8AC3E}">
        <p14:creationId xmlns:p14="http://schemas.microsoft.com/office/powerpoint/2010/main" val="2587972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2478" y="0"/>
            <a:ext cx="3333829" cy="6858000"/>
          </a:xfrm>
          <a:prstGeom prst="rect">
            <a:avLst/>
          </a:prstGeom>
          <a:gradFill flip="none" rotWithShape="1">
            <a:gsLst>
              <a:gs pos="0">
                <a:schemeClr val="accent1">
                  <a:tint val="66000"/>
                  <a:satMod val="160000"/>
                </a:schemeClr>
              </a:gs>
              <a:gs pos="100000">
                <a:schemeClr val="accent1">
                  <a:tint val="23500"/>
                  <a:satMod val="160000"/>
                </a:schemeClr>
              </a:gs>
            </a:gsLst>
            <a:lin ang="189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Rectangle 1"/>
          <p:cNvSpPr/>
          <p:nvPr/>
        </p:nvSpPr>
        <p:spPr>
          <a:xfrm>
            <a:off x="0" y="476216"/>
            <a:ext cx="2385589" cy="1866665"/>
          </a:xfrm>
          <a:prstGeom prst="rect">
            <a:avLst/>
          </a:prstGeom>
        </p:spPr>
        <p:txBody>
          <a:bodyPr wrap="none">
            <a:spAutoFit/>
          </a:bodyPr>
          <a:lstStyle/>
          <a:p>
            <a:pPr>
              <a:lnSpc>
                <a:spcPct val="70000"/>
              </a:lnSpc>
            </a:pPr>
            <a:r>
              <a:rPr lang="id-ID" sz="2400" b="1" dirty="0" smtClean="0">
                <a:solidFill>
                  <a:schemeClr val="tx1">
                    <a:lumMod val="75000"/>
                    <a:lumOff val="25000"/>
                  </a:schemeClr>
                </a:solidFill>
                <a:latin typeface="Agency FB" pitchFamily="34" charset="0"/>
              </a:rPr>
              <a:t>LAMPIRAN I</a:t>
            </a:r>
            <a:endParaRPr lang="id-ID" sz="2400" b="1" dirty="0" smtClean="0">
              <a:solidFill>
                <a:schemeClr val="tx1">
                  <a:lumMod val="75000"/>
                  <a:lumOff val="25000"/>
                </a:schemeClr>
              </a:solidFill>
              <a:latin typeface="Agency FB" pitchFamily="34" charset="0"/>
            </a:endParaRPr>
          </a:p>
          <a:p>
            <a:pPr>
              <a:lnSpc>
                <a:spcPct val="70000"/>
              </a:lnSpc>
            </a:pPr>
            <a:endParaRPr lang="id-ID" sz="900" b="1" dirty="0" smtClean="0">
              <a:solidFill>
                <a:schemeClr val="tx1">
                  <a:lumMod val="75000"/>
                  <a:lumOff val="25000"/>
                </a:schemeClr>
              </a:solidFill>
              <a:latin typeface="Agency FB" pitchFamily="34" charset="0"/>
            </a:endParaRPr>
          </a:p>
          <a:p>
            <a:pPr>
              <a:lnSpc>
                <a:spcPct val="70000"/>
              </a:lnSpc>
              <a:spcBef>
                <a:spcPts val="600"/>
              </a:spcBef>
              <a:spcAft>
                <a:spcPts val="600"/>
              </a:spcAft>
              <a:defRPr/>
            </a:pPr>
            <a:r>
              <a:rPr lang="id-ID" sz="3200" b="1" dirty="0" smtClean="0">
                <a:solidFill>
                  <a:srgbClr val="FFFF00"/>
                </a:solidFill>
                <a:effectLst>
                  <a:glow rad="101600">
                    <a:srgbClr val="FF0000">
                      <a:alpha val="60000"/>
                    </a:srgbClr>
                  </a:glow>
                </a:effectLst>
                <a:latin typeface="Agency FB" pitchFamily="34" charset="0"/>
              </a:rPr>
              <a:t>SKEMA </a:t>
            </a:r>
          </a:p>
          <a:p>
            <a:pPr>
              <a:lnSpc>
                <a:spcPct val="70000"/>
              </a:lnSpc>
              <a:spcBef>
                <a:spcPts val="600"/>
              </a:spcBef>
              <a:spcAft>
                <a:spcPts val="600"/>
              </a:spcAft>
              <a:defRPr/>
            </a:pPr>
            <a:r>
              <a:rPr lang="id-ID" sz="3200" b="1" dirty="0" smtClean="0">
                <a:solidFill>
                  <a:srgbClr val="FFFF00"/>
                </a:solidFill>
                <a:effectLst>
                  <a:glow rad="101600">
                    <a:srgbClr val="FF0000">
                      <a:alpha val="60000"/>
                    </a:srgbClr>
                  </a:glow>
                </a:effectLst>
                <a:latin typeface="Agency FB" pitchFamily="34" charset="0"/>
              </a:rPr>
              <a:t>KERJASAMA </a:t>
            </a:r>
          </a:p>
          <a:p>
            <a:pPr>
              <a:lnSpc>
                <a:spcPct val="70000"/>
              </a:lnSpc>
              <a:spcBef>
                <a:spcPts val="600"/>
              </a:spcBef>
              <a:spcAft>
                <a:spcPts val="600"/>
              </a:spcAft>
              <a:defRPr/>
            </a:pPr>
            <a:r>
              <a:rPr lang="id-ID" sz="3200" b="1" dirty="0" smtClean="0">
                <a:solidFill>
                  <a:srgbClr val="FFFF00"/>
                </a:solidFill>
                <a:effectLst>
                  <a:glow rad="101600">
                    <a:srgbClr val="FF0000">
                      <a:alpha val="60000"/>
                    </a:srgbClr>
                  </a:glow>
                </a:effectLst>
                <a:latin typeface="Agency FB" pitchFamily="34" charset="0"/>
              </a:rPr>
              <a:t>ANTAR DAERAH</a:t>
            </a:r>
            <a:endParaRPr lang="en-US" sz="3200" b="1" dirty="0">
              <a:solidFill>
                <a:srgbClr val="FFFF00"/>
              </a:solidFill>
              <a:effectLst>
                <a:glow rad="101600">
                  <a:srgbClr val="FF0000">
                    <a:alpha val="60000"/>
                  </a:srgbClr>
                </a:glow>
              </a:effectLst>
              <a:latin typeface="Agency FB" pitchFamily="34" charset="0"/>
            </a:endParaRPr>
          </a:p>
        </p:txBody>
      </p:sp>
      <p:sp>
        <p:nvSpPr>
          <p:cNvPr id="15" name="Rounded Rectangle 14"/>
          <p:cNvSpPr/>
          <p:nvPr/>
        </p:nvSpPr>
        <p:spPr bwMode="auto">
          <a:xfrm>
            <a:off x="9070079" y="381000"/>
            <a:ext cx="2822808" cy="600081"/>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73152" tIns="73152" rIns="73152" bIns="73152"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id-ID" sz="1100" b="1"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9067800" y="346473"/>
            <a:ext cx="2842324" cy="669137"/>
          </a:xfrm>
          <a:prstGeom prst="rect">
            <a:avLst/>
          </a:prstGeom>
          <a:noFill/>
          <a:ln w="1270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r>
              <a:rPr kumimoji="0" lang="id-ID" sz="2800" b="1" i="0" u="none" strike="noStrike" cap="none" normalizeH="0" baseline="0" dirty="0" smtClean="0">
                <a:ln>
                  <a:noFill/>
                </a:ln>
                <a:solidFill>
                  <a:srgbClr val="FFFF00"/>
                </a:solidFill>
                <a:effectLst/>
                <a:latin typeface="Agency FB" panose="020B0503020202020204" pitchFamily="34" charset="0"/>
              </a:rPr>
              <a:t>LEVEL KERJASAMA</a:t>
            </a:r>
            <a:endParaRPr kumimoji="0" lang="id-ID" sz="2800" b="1" i="0" u="none" strike="noStrike" cap="none" normalizeH="0" baseline="0" dirty="0" smtClean="0">
              <a:ln>
                <a:noFill/>
              </a:ln>
              <a:solidFill>
                <a:srgbClr val="FFFF00"/>
              </a:solidFill>
              <a:effectLst/>
              <a:latin typeface="Agency FB" panose="020B0503020202020204" pitchFamily="34" charset="0"/>
            </a:endParaRPr>
          </a:p>
        </p:txBody>
      </p:sp>
      <p:pic>
        <p:nvPicPr>
          <p:cNvPr id="4" name="Picture 3"/>
          <p:cNvPicPr>
            <a:picLocks noChangeAspect="1"/>
          </p:cNvPicPr>
          <p:nvPr/>
        </p:nvPicPr>
        <p:blipFill rotWithShape="1">
          <a:blip r:embed="rId3"/>
          <a:srcRect l="16667" t="31482" r="15972" b="16666"/>
          <a:stretch/>
        </p:blipFill>
        <p:spPr>
          <a:xfrm>
            <a:off x="3733799" y="1295400"/>
            <a:ext cx="8315325" cy="4800600"/>
          </a:xfrm>
          <a:prstGeom prst="rect">
            <a:avLst/>
          </a:prstGeom>
        </p:spPr>
      </p:pic>
    </p:spTree>
    <p:extLst>
      <p:ext uri="{BB962C8B-B14F-4D97-AF65-F5344CB8AC3E}">
        <p14:creationId xmlns:p14="http://schemas.microsoft.com/office/powerpoint/2010/main" val="108502403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2478" y="0"/>
            <a:ext cx="3333829" cy="6858000"/>
          </a:xfrm>
          <a:prstGeom prst="rect">
            <a:avLst/>
          </a:prstGeom>
          <a:gradFill flip="none" rotWithShape="1">
            <a:gsLst>
              <a:gs pos="0">
                <a:schemeClr val="accent1">
                  <a:tint val="66000"/>
                  <a:satMod val="160000"/>
                </a:schemeClr>
              </a:gs>
              <a:gs pos="100000">
                <a:schemeClr val="accent1">
                  <a:tint val="23500"/>
                  <a:satMod val="160000"/>
                </a:schemeClr>
              </a:gs>
            </a:gsLst>
            <a:lin ang="189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Rectangle 1"/>
          <p:cNvSpPr/>
          <p:nvPr/>
        </p:nvSpPr>
        <p:spPr>
          <a:xfrm>
            <a:off x="0" y="476216"/>
            <a:ext cx="2385589" cy="1866665"/>
          </a:xfrm>
          <a:prstGeom prst="rect">
            <a:avLst/>
          </a:prstGeom>
        </p:spPr>
        <p:txBody>
          <a:bodyPr wrap="none">
            <a:spAutoFit/>
          </a:bodyPr>
          <a:lstStyle/>
          <a:p>
            <a:pPr>
              <a:lnSpc>
                <a:spcPct val="70000"/>
              </a:lnSpc>
            </a:pPr>
            <a:r>
              <a:rPr lang="id-ID" sz="2400" b="1" dirty="0" smtClean="0">
                <a:solidFill>
                  <a:schemeClr val="tx1">
                    <a:lumMod val="75000"/>
                    <a:lumOff val="25000"/>
                  </a:schemeClr>
                </a:solidFill>
                <a:latin typeface="Agency FB" pitchFamily="34" charset="0"/>
              </a:rPr>
              <a:t>LAMPIRAN I</a:t>
            </a:r>
            <a:endParaRPr lang="id-ID" sz="2400" b="1" dirty="0" smtClean="0">
              <a:solidFill>
                <a:schemeClr val="tx1">
                  <a:lumMod val="75000"/>
                  <a:lumOff val="25000"/>
                </a:schemeClr>
              </a:solidFill>
              <a:latin typeface="Agency FB" pitchFamily="34" charset="0"/>
            </a:endParaRPr>
          </a:p>
          <a:p>
            <a:pPr>
              <a:lnSpc>
                <a:spcPct val="70000"/>
              </a:lnSpc>
            </a:pPr>
            <a:endParaRPr lang="id-ID" sz="900" b="1" dirty="0" smtClean="0">
              <a:solidFill>
                <a:schemeClr val="tx1">
                  <a:lumMod val="75000"/>
                  <a:lumOff val="25000"/>
                </a:schemeClr>
              </a:solidFill>
              <a:latin typeface="Agency FB" pitchFamily="34" charset="0"/>
            </a:endParaRPr>
          </a:p>
          <a:p>
            <a:pPr>
              <a:lnSpc>
                <a:spcPct val="70000"/>
              </a:lnSpc>
              <a:spcBef>
                <a:spcPts val="600"/>
              </a:spcBef>
              <a:spcAft>
                <a:spcPts val="600"/>
              </a:spcAft>
              <a:defRPr/>
            </a:pPr>
            <a:r>
              <a:rPr lang="id-ID" sz="3200" b="1" dirty="0" smtClean="0">
                <a:solidFill>
                  <a:srgbClr val="FFFF00"/>
                </a:solidFill>
                <a:effectLst>
                  <a:glow rad="101600">
                    <a:srgbClr val="FF0000">
                      <a:alpha val="60000"/>
                    </a:srgbClr>
                  </a:glow>
                </a:effectLst>
                <a:latin typeface="Agency FB" pitchFamily="34" charset="0"/>
              </a:rPr>
              <a:t>SKEMA </a:t>
            </a:r>
          </a:p>
          <a:p>
            <a:pPr>
              <a:lnSpc>
                <a:spcPct val="70000"/>
              </a:lnSpc>
              <a:spcBef>
                <a:spcPts val="600"/>
              </a:spcBef>
              <a:spcAft>
                <a:spcPts val="600"/>
              </a:spcAft>
              <a:defRPr/>
            </a:pPr>
            <a:r>
              <a:rPr lang="id-ID" sz="3200" b="1" dirty="0" smtClean="0">
                <a:solidFill>
                  <a:srgbClr val="FFFF00"/>
                </a:solidFill>
                <a:effectLst>
                  <a:glow rad="101600">
                    <a:srgbClr val="FF0000">
                      <a:alpha val="60000"/>
                    </a:srgbClr>
                  </a:glow>
                </a:effectLst>
                <a:latin typeface="Agency FB" pitchFamily="34" charset="0"/>
              </a:rPr>
              <a:t>KERJASAMA </a:t>
            </a:r>
          </a:p>
          <a:p>
            <a:pPr>
              <a:lnSpc>
                <a:spcPct val="70000"/>
              </a:lnSpc>
              <a:spcBef>
                <a:spcPts val="600"/>
              </a:spcBef>
              <a:spcAft>
                <a:spcPts val="600"/>
              </a:spcAft>
              <a:defRPr/>
            </a:pPr>
            <a:r>
              <a:rPr lang="id-ID" sz="3200" b="1" dirty="0" smtClean="0">
                <a:solidFill>
                  <a:srgbClr val="FFFF00"/>
                </a:solidFill>
                <a:effectLst>
                  <a:glow rad="101600">
                    <a:srgbClr val="FF0000">
                      <a:alpha val="60000"/>
                    </a:srgbClr>
                  </a:glow>
                </a:effectLst>
                <a:latin typeface="Agency FB" pitchFamily="34" charset="0"/>
              </a:rPr>
              <a:t>ANTAR DAERAH</a:t>
            </a:r>
            <a:endParaRPr lang="en-US" sz="3200" b="1" dirty="0">
              <a:solidFill>
                <a:srgbClr val="FFFF00"/>
              </a:solidFill>
              <a:effectLst>
                <a:glow rad="101600">
                  <a:srgbClr val="FF0000">
                    <a:alpha val="60000"/>
                  </a:srgbClr>
                </a:glow>
              </a:effectLst>
              <a:latin typeface="Agency FB" pitchFamily="34" charset="0"/>
            </a:endParaRPr>
          </a:p>
        </p:txBody>
      </p:sp>
      <p:sp>
        <p:nvSpPr>
          <p:cNvPr id="15" name="Rounded Rectangle 14"/>
          <p:cNvSpPr/>
          <p:nvPr/>
        </p:nvSpPr>
        <p:spPr bwMode="auto">
          <a:xfrm>
            <a:off x="7707897" y="381000"/>
            <a:ext cx="4184990" cy="600081"/>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73152" tIns="73152" rIns="73152" bIns="73152"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id-ID" sz="1100" b="1"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7696200" y="346473"/>
            <a:ext cx="4213924" cy="669137"/>
          </a:xfrm>
          <a:prstGeom prst="rect">
            <a:avLst/>
          </a:prstGeom>
          <a:noFill/>
          <a:ln w="1270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defTabSz="914400" eaLnBrk="0" fontAlgn="base" hangingPunct="0">
              <a:lnSpc>
                <a:spcPct val="106000"/>
              </a:lnSpc>
              <a:spcBef>
                <a:spcPct val="0"/>
              </a:spcBef>
              <a:spcAft>
                <a:spcPct val="0"/>
              </a:spcAft>
            </a:pPr>
            <a:r>
              <a:rPr lang="id-ID" sz="2800" b="1" dirty="0">
                <a:solidFill>
                  <a:srgbClr val="FFFF00"/>
                </a:solidFill>
                <a:latin typeface="Agency FB" panose="020B0503020202020204" pitchFamily="34" charset="0"/>
              </a:rPr>
              <a:t>LEVEL KUASI PEMERINTAH</a:t>
            </a:r>
            <a:endParaRPr kumimoji="0" lang="id-ID" sz="2800" b="1" i="0" u="none" strike="noStrike" cap="none" normalizeH="0" baseline="0" dirty="0" smtClean="0">
              <a:ln>
                <a:noFill/>
              </a:ln>
              <a:solidFill>
                <a:srgbClr val="FFFF00"/>
              </a:solidFill>
              <a:effectLst/>
              <a:latin typeface="Agency FB" panose="020B0503020202020204" pitchFamily="34" charset="0"/>
            </a:endParaRPr>
          </a:p>
        </p:txBody>
      </p:sp>
      <p:pic>
        <p:nvPicPr>
          <p:cNvPr id="3" name="Picture 2"/>
          <p:cNvPicPr>
            <a:picLocks noChangeAspect="1"/>
          </p:cNvPicPr>
          <p:nvPr/>
        </p:nvPicPr>
        <p:blipFill rotWithShape="1">
          <a:blip r:embed="rId3"/>
          <a:srcRect l="16667" t="31805" r="15972" b="12964"/>
          <a:stretch/>
        </p:blipFill>
        <p:spPr>
          <a:xfrm>
            <a:off x="3683081" y="1409548"/>
            <a:ext cx="8227043" cy="5059255"/>
          </a:xfrm>
          <a:prstGeom prst="rect">
            <a:avLst/>
          </a:prstGeom>
        </p:spPr>
      </p:pic>
    </p:spTree>
    <p:extLst>
      <p:ext uri="{BB962C8B-B14F-4D97-AF65-F5344CB8AC3E}">
        <p14:creationId xmlns:p14="http://schemas.microsoft.com/office/powerpoint/2010/main" val="249834647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2478" y="0"/>
            <a:ext cx="3333829" cy="6858000"/>
          </a:xfrm>
          <a:prstGeom prst="rect">
            <a:avLst/>
          </a:prstGeom>
          <a:gradFill flip="none" rotWithShape="1">
            <a:gsLst>
              <a:gs pos="0">
                <a:schemeClr val="accent1">
                  <a:tint val="66000"/>
                  <a:satMod val="160000"/>
                </a:schemeClr>
              </a:gs>
              <a:gs pos="100000">
                <a:schemeClr val="accent1">
                  <a:tint val="23500"/>
                  <a:satMod val="160000"/>
                </a:schemeClr>
              </a:gs>
            </a:gsLst>
            <a:lin ang="189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Rectangle 1"/>
          <p:cNvSpPr/>
          <p:nvPr/>
        </p:nvSpPr>
        <p:spPr>
          <a:xfrm>
            <a:off x="0" y="476216"/>
            <a:ext cx="2385589" cy="1866665"/>
          </a:xfrm>
          <a:prstGeom prst="rect">
            <a:avLst/>
          </a:prstGeom>
        </p:spPr>
        <p:txBody>
          <a:bodyPr wrap="none">
            <a:spAutoFit/>
          </a:bodyPr>
          <a:lstStyle/>
          <a:p>
            <a:pPr>
              <a:lnSpc>
                <a:spcPct val="70000"/>
              </a:lnSpc>
            </a:pPr>
            <a:r>
              <a:rPr lang="id-ID" sz="2400" b="1" dirty="0" smtClean="0">
                <a:solidFill>
                  <a:schemeClr val="tx1">
                    <a:lumMod val="75000"/>
                    <a:lumOff val="25000"/>
                  </a:schemeClr>
                </a:solidFill>
                <a:latin typeface="Agency FB" pitchFamily="34" charset="0"/>
              </a:rPr>
              <a:t>LAMPIRAN I</a:t>
            </a:r>
            <a:endParaRPr lang="id-ID" sz="2400" b="1" dirty="0" smtClean="0">
              <a:solidFill>
                <a:schemeClr val="tx1">
                  <a:lumMod val="75000"/>
                  <a:lumOff val="25000"/>
                </a:schemeClr>
              </a:solidFill>
              <a:latin typeface="Agency FB" pitchFamily="34" charset="0"/>
            </a:endParaRPr>
          </a:p>
          <a:p>
            <a:pPr>
              <a:lnSpc>
                <a:spcPct val="70000"/>
              </a:lnSpc>
            </a:pPr>
            <a:endParaRPr lang="id-ID" sz="900" b="1" dirty="0" smtClean="0">
              <a:solidFill>
                <a:schemeClr val="tx1">
                  <a:lumMod val="75000"/>
                  <a:lumOff val="25000"/>
                </a:schemeClr>
              </a:solidFill>
              <a:latin typeface="Agency FB" pitchFamily="34" charset="0"/>
            </a:endParaRPr>
          </a:p>
          <a:p>
            <a:pPr>
              <a:lnSpc>
                <a:spcPct val="70000"/>
              </a:lnSpc>
              <a:spcBef>
                <a:spcPts val="600"/>
              </a:spcBef>
              <a:spcAft>
                <a:spcPts val="600"/>
              </a:spcAft>
              <a:defRPr/>
            </a:pPr>
            <a:r>
              <a:rPr lang="id-ID" sz="3200" b="1" dirty="0" smtClean="0">
                <a:solidFill>
                  <a:srgbClr val="FFFF00"/>
                </a:solidFill>
                <a:effectLst>
                  <a:glow rad="101600">
                    <a:srgbClr val="FF0000">
                      <a:alpha val="60000"/>
                    </a:srgbClr>
                  </a:glow>
                </a:effectLst>
                <a:latin typeface="Agency FB" pitchFamily="34" charset="0"/>
              </a:rPr>
              <a:t>SKEMA </a:t>
            </a:r>
          </a:p>
          <a:p>
            <a:pPr>
              <a:lnSpc>
                <a:spcPct val="70000"/>
              </a:lnSpc>
              <a:spcBef>
                <a:spcPts val="600"/>
              </a:spcBef>
              <a:spcAft>
                <a:spcPts val="600"/>
              </a:spcAft>
              <a:defRPr/>
            </a:pPr>
            <a:r>
              <a:rPr lang="id-ID" sz="3200" b="1" dirty="0" smtClean="0">
                <a:solidFill>
                  <a:srgbClr val="FFFF00"/>
                </a:solidFill>
                <a:effectLst>
                  <a:glow rad="101600">
                    <a:srgbClr val="FF0000">
                      <a:alpha val="60000"/>
                    </a:srgbClr>
                  </a:glow>
                </a:effectLst>
                <a:latin typeface="Agency FB" pitchFamily="34" charset="0"/>
              </a:rPr>
              <a:t>KERJASAMA </a:t>
            </a:r>
          </a:p>
          <a:p>
            <a:pPr>
              <a:lnSpc>
                <a:spcPct val="70000"/>
              </a:lnSpc>
              <a:spcBef>
                <a:spcPts val="600"/>
              </a:spcBef>
              <a:spcAft>
                <a:spcPts val="600"/>
              </a:spcAft>
              <a:defRPr/>
            </a:pPr>
            <a:r>
              <a:rPr lang="id-ID" sz="3200" b="1" dirty="0" smtClean="0">
                <a:solidFill>
                  <a:srgbClr val="FFFF00"/>
                </a:solidFill>
                <a:effectLst>
                  <a:glow rad="101600">
                    <a:srgbClr val="FF0000">
                      <a:alpha val="60000"/>
                    </a:srgbClr>
                  </a:glow>
                </a:effectLst>
                <a:latin typeface="Agency FB" pitchFamily="34" charset="0"/>
              </a:rPr>
              <a:t>ANTAR DAERAH</a:t>
            </a:r>
            <a:endParaRPr lang="en-US" sz="3200" b="1" dirty="0">
              <a:solidFill>
                <a:srgbClr val="FFFF00"/>
              </a:solidFill>
              <a:effectLst>
                <a:glow rad="101600">
                  <a:srgbClr val="FF0000">
                    <a:alpha val="60000"/>
                  </a:srgbClr>
                </a:glow>
              </a:effectLst>
              <a:latin typeface="Agency FB" pitchFamily="34" charset="0"/>
            </a:endParaRPr>
          </a:p>
        </p:txBody>
      </p:sp>
      <p:sp>
        <p:nvSpPr>
          <p:cNvPr id="15" name="Rounded Rectangle 14"/>
          <p:cNvSpPr/>
          <p:nvPr/>
        </p:nvSpPr>
        <p:spPr bwMode="auto">
          <a:xfrm>
            <a:off x="7707897" y="381000"/>
            <a:ext cx="4184990" cy="600081"/>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73152" tIns="73152" rIns="73152" bIns="73152"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id-ID" sz="1100" b="1"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7696200" y="346473"/>
            <a:ext cx="4213924" cy="669137"/>
          </a:xfrm>
          <a:prstGeom prst="rect">
            <a:avLst/>
          </a:prstGeom>
          <a:noFill/>
          <a:ln w="1270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defTabSz="914400" eaLnBrk="0" fontAlgn="base" hangingPunct="0">
              <a:lnSpc>
                <a:spcPct val="106000"/>
              </a:lnSpc>
              <a:spcBef>
                <a:spcPct val="0"/>
              </a:spcBef>
              <a:spcAft>
                <a:spcPct val="0"/>
              </a:spcAft>
            </a:pPr>
            <a:r>
              <a:rPr lang="id-ID" sz="2800" b="1" dirty="0" smtClean="0">
                <a:solidFill>
                  <a:srgbClr val="FFFF00"/>
                </a:solidFill>
                <a:latin typeface="Agency FB" panose="020B0503020202020204" pitchFamily="34" charset="0"/>
              </a:rPr>
              <a:t>KERJAMA MELIBATKAN SWASTA</a:t>
            </a:r>
            <a:endParaRPr kumimoji="0" lang="id-ID" sz="2800" b="1" i="0" u="none" strike="noStrike" cap="none" normalizeH="0" baseline="0" dirty="0" smtClean="0">
              <a:ln>
                <a:noFill/>
              </a:ln>
              <a:solidFill>
                <a:srgbClr val="FFFF00"/>
              </a:solidFill>
              <a:effectLst/>
              <a:latin typeface="Agency FB" panose="020B0503020202020204" pitchFamily="34" charset="0"/>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6667" t="31843" r="15972" b="16668"/>
          <a:stretch/>
        </p:blipFill>
        <p:spPr>
          <a:xfrm>
            <a:off x="3733800" y="1524000"/>
            <a:ext cx="7975190" cy="4572000"/>
          </a:xfrm>
          <a:prstGeom prst="rect">
            <a:avLst/>
          </a:prstGeom>
        </p:spPr>
      </p:pic>
    </p:spTree>
    <p:extLst>
      <p:ext uri="{BB962C8B-B14F-4D97-AF65-F5344CB8AC3E}">
        <p14:creationId xmlns:p14="http://schemas.microsoft.com/office/powerpoint/2010/main" val="182031146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2478" y="0"/>
            <a:ext cx="3333829" cy="6858000"/>
          </a:xfrm>
          <a:prstGeom prst="rect">
            <a:avLst/>
          </a:prstGeom>
          <a:gradFill flip="none" rotWithShape="1">
            <a:gsLst>
              <a:gs pos="0">
                <a:schemeClr val="accent1">
                  <a:tint val="66000"/>
                  <a:satMod val="160000"/>
                </a:schemeClr>
              </a:gs>
              <a:gs pos="100000">
                <a:schemeClr val="accent1">
                  <a:tint val="23500"/>
                  <a:satMod val="160000"/>
                </a:schemeClr>
              </a:gs>
            </a:gsLst>
            <a:lin ang="189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Rectangle 1"/>
          <p:cNvSpPr/>
          <p:nvPr/>
        </p:nvSpPr>
        <p:spPr>
          <a:xfrm>
            <a:off x="0" y="476216"/>
            <a:ext cx="2385589" cy="1866665"/>
          </a:xfrm>
          <a:prstGeom prst="rect">
            <a:avLst/>
          </a:prstGeom>
        </p:spPr>
        <p:txBody>
          <a:bodyPr wrap="none">
            <a:spAutoFit/>
          </a:bodyPr>
          <a:lstStyle/>
          <a:p>
            <a:pPr>
              <a:lnSpc>
                <a:spcPct val="70000"/>
              </a:lnSpc>
            </a:pPr>
            <a:r>
              <a:rPr lang="id-ID" sz="2400" b="1" dirty="0" smtClean="0">
                <a:solidFill>
                  <a:schemeClr val="tx1">
                    <a:lumMod val="75000"/>
                    <a:lumOff val="25000"/>
                  </a:schemeClr>
                </a:solidFill>
                <a:latin typeface="Agency FB" pitchFamily="34" charset="0"/>
              </a:rPr>
              <a:t>LAMPIRAN I</a:t>
            </a:r>
            <a:endParaRPr lang="id-ID" sz="2400" b="1" dirty="0" smtClean="0">
              <a:solidFill>
                <a:schemeClr val="tx1">
                  <a:lumMod val="75000"/>
                  <a:lumOff val="25000"/>
                </a:schemeClr>
              </a:solidFill>
              <a:latin typeface="Agency FB" pitchFamily="34" charset="0"/>
            </a:endParaRPr>
          </a:p>
          <a:p>
            <a:pPr>
              <a:lnSpc>
                <a:spcPct val="70000"/>
              </a:lnSpc>
            </a:pPr>
            <a:endParaRPr lang="id-ID" sz="900" b="1" dirty="0" smtClean="0">
              <a:solidFill>
                <a:schemeClr val="tx1">
                  <a:lumMod val="75000"/>
                  <a:lumOff val="25000"/>
                </a:schemeClr>
              </a:solidFill>
              <a:latin typeface="Agency FB" pitchFamily="34" charset="0"/>
            </a:endParaRPr>
          </a:p>
          <a:p>
            <a:pPr>
              <a:lnSpc>
                <a:spcPct val="70000"/>
              </a:lnSpc>
              <a:spcBef>
                <a:spcPts val="600"/>
              </a:spcBef>
              <a:spcAft>
                <a:spcPts val="600"/>
              </a:spcAft>
              <a:defRPr/>
            </a:pPr>
            <a:r>
              <a:rPr lang="id-ID" sz="3200" b="1" dirty="0" smtClean="0">
                <a:solidFill>
                  <a:srgbClr val="FFFF00"/>
                </a:solidFill>
                <a:effectLst>
                  <a:glow rad="101600">
                    <a:srgbClr val="FF0000">
                      <a:alpha val="60000"/>
                    </a:srgbClr>
                  </a:glow>
                </a:effectLst>
                <a:latin typeface="Agency FB" pitchFamily="34" charset="0"/>
              </a:rPr>
              <a:t>SKEMA </a:t>
            </a:r>
          </a:p>
          <a:p>
            <a:pPr>
              <a:lnSpc>
                <a:spcPct val="70000"/>
              </a:lnSpc>
              <a:spcBef>
                <a:spcPts val="600"/>
              </a:spcBef>
              <a:spcAft>
                <a:spcPts val="600"/>
              </a:spcAft>
              <a:defRPr/>
            </a:pPr>
            <a:r>
              <a:rPr lang="id-ID" sz="3200" b="1" dirty="0" smtClean="0">
                <a:solidFill>
                  <a:srgbClr val="FFFF00"/>
                </a:solidFill>
                <a:effectLst>
                  <a:glow rad="101600">
                    <a:srgbClr val="FF0000">
                      <a:alpha val="60000"/>
                    </a:srgbClr>
                  </a:glow>
                </a:effectLst>
                <a:latin typeface="Agency FB" pitchFamily="34" charset="0"/>
              </a:rPr>
              <a:t>KERJASAMA </a:t>
            </a:r>
          </a:p>
          <a:p>
            <a:pPr>
              <a:lnSpc>
                <a:spcPct val="70000"/>
              </a:lnSpc>
              <a:spcBef>
                <a:spcPts val="600"/>
              </a:spcBef>
              <a:spcAft>
                <a:spcPts val="600"/>
              </a:spcAft>
              <a:defRPr/>
            </a:pPr>
            <a:r>
              <a:rPr lang="id-ID" sz="3200" b="1" dirty="0" smtClean="0">
                <a:solidFill>
                  <a:srgbClr val="FFFF00"/>
                </a:solidFill>
                <a:effectLst>
                  <a:glow rad="101600">
                    <a:srgbClr val="FF0000">
                      <a:alpha val="60000"/>
                    </a:srgbClr>
                  </a:glow>
                </a:effectLst>
                <a:latin typeface="Agency FB" pitchFamily="34" charset="0"/>
              </a:rPr>
              <a:t>ANTAR DAERAH</a:t>
            </a:r>
            <a:endParaRPr lang="en-US" sz="3200" b="1" dirty="0">
              <a:solidFill>
                <a:srgbClr val="FFFF00"/>
              </a:solidFill>
              <a:effectLst>
                <a:glow rad="101600">
                  <a:srgbClr val="FF0000">
                    <a:alpha val="60000"/>
                  </a:srgbClr>
                </a:glow>
              </a:effectLst>
              <a:latin typeface="Agency FB" pitchFamily="34" charset="0"/>
            </a:endParaRPr>
          </a:p>
        </p:txBody>
      </p:sp>
      <p:sp>
        <p:nvSpPr>
          <p:cNvPr id="15" name="Rounded Rectangle 14"/>
          <p:cNvSpPr/>
          <p:nvPr/>
        </p:nvSpPr>
        <p:spPr bwMode="auto">
          <a:xfrm>
            <a:off x="7707897" y="381000"/>
            <a:ext cx="4184990" cy="600081"/>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73152" tIns="73152" rIns="73152" bIns="73152" numCol="1" rtlCol="0" anchor="ctr" anchorCtr="1" compatLnSpc="1">
            <a:prstTxWarp prst="textNoShape">
              <a:avLst/>
            </a:prstTxWarp>
          </a:bodyPr>
          <a:lstStyle/>
          <a:p>
            <a:pPr marL="0" marR="0" indent="0" algn="ctr" defTabSz="914400" rtl="0" eaLnBrk="0" fontAlgn="base" latinLnBrk="0" hangingPunct="0">
              <a:lnSpc>
                <a:spcPct val="106000"/>
              </a:lnSpc>
              <a:spcBef>
                <a:spcPct val="0"/>
              </a:spcBef>
              <a:spcAft>
                <a:spcPct val="0"/>
              </a:spcAft>
              <a:buClrTx/>
              <a:buSzTx/>
              <a:buFontTx/>
              <a:buNone/>
              <a:tabLst/>
            </a:pPr>
            <a:endParaRPr kumimoji="0" lang="id-ID" sz="1100" b="1"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7696200" y="346473"/>
            <a:ext cx="4213924" cy="669137"/>
          </a:xfrm>
          <a:prstGeom prst="rect">
            <a:avLst/>
          </a:prstGeom>
          <a:noFill/>
          <a:ln w="1270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defTabSz="914400" eaLnBrk="0" fontAlgn="base" hangingPunct="0">
              <a:lnSpc>
                <a:spcPct val="106000"/>
              </a:lnSpc>
              <a:spcBef>
                <a:spcPct val="0"/>
              </a:spcBef>
              <a:spcAft>
                <a:spcPct val="0"/>
              </a:spcAft>
            </a:pPr>
            <a:r>
              <a:rPr lang="id-ID" sz="2800" b="1" dirty="0" smtClean="0">
                <a:solidFill>
                  <a:srgbClr val="FFFF00"/>
                </a:solidFill>
                <a:latin typeface="Agency FB" panose="020B0503020202020204" pitchFamily="34" charset="0"/>
              </a:rPr>
              <a:t>KERJAMA MODEL PPP</a:t>
            </a:r>
            <a:endParaRPr kumimoji="0" lang="id-ID" sz="2800" b="1" i="0" u="none" strike="noStrike" cap="none" normalizeH="0" baseline="0" dirty="0" smtClean="0">
              <a:ln>
                <a:noFill/>
              </a:ln>
              <a:solidFill>
                <a:srgbClr val="FFFF00"/>
              </a:solidFill>
              <a:effectLst/>
              <a:latin typeface="Agency FB" panose="020B0503020202020204" pitchFamily="34" charset="0"/>
            </a:endParaRPr>
          </a:p>
        </p:txBody>
      </p:sp>
      <p:pic>
        <p:nvPicPr>
          <p:cNvPr id="3" name="Picture 2"/>
          <p:cNvPicPr>
            <a:picLocks noChangeAspect="1"/>
          </p:cNvPicPr>
          <p:nvPr/>
        </p:nvPicPr>
        <p:blipFill rotWithShape="1">
          <a:blip r:embed="rId3"/>
          <a:srcRect l="16666" t="33333" r="15973" b="17594"/>
          <a:stretch/>
        </p:blipFill>
        <p:spPr>
          <a:xfrm>
            <a:off x="3581399" y="1466698"/>
            <a:ext cx="8054115" cy="4400702"/>
          </a:xfrm>
          <a:prstGeom prst="rect">
            <a:avLst/>
          </a:prstGeom>
        </p:spPr>
      </p:pic>
    </p:spTree>
    <p:extLst>
      <p:ext uri="{BB962C8B-B14F-4D97-AF65-F5344CB8AC3E}">
        <p14:creationId xmlns:p14="http://schemas.microsoft.com/office/powerpoint/2010/main" val="204013825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152400" y="132279"/>
            <a:ext cx="12188825" cy="457200"/>
          </a:xfrm>
        </p:spPr>
        <p:txBody>
          <a:bodyPr>
            <a:noAutofit/>
          </a:bodyPr>
          <a:lstStyle/>
          <a:p>
            <a:pPr algn="l"/>
            <a:r>
              <a:rPr lang="id-ID" sz="3200" dirty="0" smtClean="0">
                <a:solidFill>
                  <a:schemeClr val="tx1"/>
                </a:solidFill>
                <a:latin typeface="Agency FB" panose="020B0503020202020204" pitchFamily="34" charset="0"/>
                <a:ea typeface="Calibri" charset="0"/>
                <a:cs typeface="Calibri" charset="0"/>
              </a:rPr>
              <a:t>CONTOH KERJASAMA PROVINSI JATIM : KANTOR PERWAKILAN DAGANG</a:t>
            </a:r>
            <a:endParaRPr lang="en-US" sz="3200" dirty="0">
              <a:solidFill>
                <a:schemeClr val="tx1"/>
              </a:solidFill>
              <a:latin typeface="Agency FB" panose="020B0503020202020204" pitchFamily="34" charset="0"/>
              <a:ea typeface="Calibri" charset="0"/>
              <a:cs typeface="Calibri" charset="0"/>
            </a:endParaRPr>
          </a:p>
        </p:txBody>
      </p:sp>
      <p:pic>
        <p:nvPicPr>
          <p:cNvPr id="17" name="Picture 6"/>
          <p:cNvPicPr>
            <a:picLocks noChangeAspect="1" noChangeArrowheads="1"/>
          </p:cNvPicPr>
          <p:nvPr/>
        </p:nvPicPr>
        <p:blipFill>
          <a:blip r:embed="rId3"/>
          <a:srcRect/>
          <a:stretch>
            <a:fillRect/>
          </a:stretch>
        </p:blipFill>
        <p:spPr bwMode="auto">
          <a:xfrm>
            <a:off x="8001000" y="4778376"/>
            <a:ext cx="2971800" cy="1698625"/>
          </a:xfrm>
          <a:prstGeom prst="rect">
            <a:avLst/>
          </a:prstGeom>
          <a:ln>
            <a:headEnd/>
            <a:tailEnd/>
          </a:ln>
          <a:effectLst>
            <a:outerShdw blurRad="50800" dist="38100" dir="10800000" algn="r" rotWithShape="0">
              <a:prstClr val="black">
                <a:alpha val="40000"/>
              </a:prstClr>
            </a:outerShdw>
          </a:effectLst>
        </p:spPr>
      </p:pic>
      <p:sp>
        <p:nvSpPr>
          <p:cNvPr id="18" name="Text Box 8"/>
          <p:cNvSpPr txBox="1">
            <a:spLocks noChangeArrowheads="1"/>
          </p:cNvSpPr>
          <p:nvPr/>
        </p:nvSpPr>
        <p:spPr bwMode="auto">
          <a:xfrm>
            <a:off x="152400" y="2200276"/>
            <a:ext cx="7086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6538" indent="-23653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Wingdings" pitchFamily="2" charset="2"/>
              <a:buChar char="Ø"/>
            </a:pPr>
            <a:r>
              <a:rPr lang="en-US" altLang="id-ID" sz="1600" dirty="0" err="1">
                <a:latin typeface="Calibri" pitchFamily="34" charset="0"/>
              </a:rPr>
              <a:t>Pemkot</a:t>
            </a:r>
            <a:r>
              <a:rPr lang="en-US" altLang="id-ID" sz="1600" dirty="0">
                <a:latin typeface="Calibri" pitchFamily="34" charset="0"/>
              </a:rPr>
              <a:t> Pontianak </a:t>
            </a:r>
            <a:r>
              <a:rPr lang="en-US" altLang="id-ID" sz="1600" dirty="0" err="1">
                <a:latin typeface="Calibri" pitchFamily="34" charset="0"/>
              </a:rPr>
              <a:t>memfasilitasi</a:t>
            </a:r>
            <a:r>
              <a:rPr lang="en-US" altLang="id-ID" sz="1600" dirty="0">
                <a:latin typeface="Calibri" pitchFamily="34" charset="0"/>
              </a:rPr>
              <a:t> </a:t>
            </a:r>
            <a:r>
              <a:rPr lang="en-US" altLang="id-ID" sz="1600" dirty="0" err="1">
                <a:latin typeface="Calibri" pitchFamily="34" charset="0"/>
              </a:rPr>
              <a:t>gudang</a:t>
            </a:r>
            <a:r>
              <a:rPr lang="en-US" altLang="id-ID" sz="1600" dirty="0">
                <a:latin typeface="Calibri" pitchFamily="34" charset="0"/>
              </a:rPr>
              <a:t> </a:t>
            </a:r>
            <a:r>
              <a:rPr lang="en-US" altLang="id-ID" sz="1600" dirty="0" err="1">
                <a:latin typeface="Calibri" pitchFamily="34" charset="0"/>
              </a:rPr>
              <a:t>dan</a:t>
            </a:r>
            <a:r>
              <a:rPr lang="en-US" altLang="id-ID" sz="1600" dirty="0">
                <a:latin typeface="Calibri" pitchFamily="34" charset="0"/>
              </a:rPr>
              <a:t> </a:t>
            </a:r>
            <a:r>
              <a:rPr lang="en-US" altLang="id-ID" sz="1600" dirty="0" err="1">
                <a:latin typeface="Calibri" pitchFamily="34" charset="0"/>
              </a:rPr>
              <a:t>kios</a:t>
            </a:r>
            <a:r>
              <a:rPr lang="en-US" altLang="id-ID" sz="1600" dirty="0">
                <a:latin typeface="Calibri" pitchFamily="34" charset="0"/>
              </a:rPr>
              <a:t> </a:t>
            </a:r>
            <a:r>
              <a:rPr lang="en-US" altLang="id-ID" sz="1600" dirty="0" err="1">
                <a:latin typeface="Calibri" pitchFamily="34" charset="0"/>
              </a:rPr>
              <a:t>untuk</a:t>
            </a:r>
            <a:r>
              <a:rPr lang="en-US" altLang="id-ID" sz="1600" dirty="0">
                <a:latin typeface="Calibri" pitchFamily="34" charset="0"/>
              </a:rPr>
              <a:t> </a:t>
            </a:r>
            <a:r>
              <a:rPr lang="id-ID" altLang="id-ID" sz="1600" dirty="0">
                <a:latin typeface="Calibri" pitchFamily="34" charset="0"/>
              </a:rPr>
              <a:t>pihak swasta yang ditunjuk oleh </a:t>
            </a:r>
            <a:r>
              <a:rPr lang="en-US" altLang="id-ID" sz="1600" dirty="0" err="1">
                <a:latin typeface="Calibri" pitchFamily="34" charset="0"/>
              </a:rPr>
              <a:t>perwakilan</a:t>
            </a:r>
            <a:r>
              <a:rPr lang="en-US" altLang="id-ID" sz="1600" dirty="0">
                <a:latin typeface="Calibri" pitchFamily="34" charset="0"/>
              </a:rPr>
              <a:t> </a:t>
            </a:r>
            <a:r>
              <a:rPr lang="en-US" altLang="id-ID" sz="1600" dirty="0" err="1">
                <a:latin typeface="Calibri" pitchFamily="34" charset="0"/>
              </a:rPr>
              <a:t>Gapoktan</a:t>
            </a:r>
            <a:r>
              <a:rPr lang="en-US" altLang="id-ID" sz="1600" dirty="0">
                <a:latin typeface="Calibri" pitchFamily="34" charset="0"/>
              </a:rPr>
              <a:t> </a:t>
            </a:r>
            <a:r>
              <a:rPr lang="id-ID" altLang="id-ID" sz="1600" dirty="0">
                <a:latin typeface="Calibri" pitchFamily="34" charset="0"/>
              </a:rPr>
              <a:t>Kab. Probolinggo </a:t>
            </a:r>
            <a:r>
              <a:rPr lang="en-US" altLang="id-ID" sz="1600" dirty="0">
                <a:latin typeface="Calibri" pitchFamily="34" charset="0"/>
              </a:rPr>
              <a:t>di </a:t>
            </a:r>
            <a:r>
              <a:rPr lang="id-ID" altLang="id-ID" sz="1600" dirty="0">
                <a:latin typeface="Calibri" pitchFamily="34" charset="0"/>
              </a:rPr>
              <a:t>Kota </a:t>
            </a:r>
            <a:r>
              <a:rPr lang="en-US" altLang="id-ID" sz="1600" dirty="0">
                <a:latin typeface="Calibri" pitchFamily="34" charset="0"/>
              </a:rPr>
              <a:t>Pontianak</a:t>
            </a:r>
            <a:r>
              <a:rPr lang="en-US" altLang="id-ID" sz="1600" dirty="0">
                <a:latin typeface="Calibri" pitchFamily="34" charset="0"/>
              </a:rPr>
              <a:t>. </a:t>
            </a:r>
            <a:r>
              <a:rPr lang="id-ID" altLang="id-ID" sz="1600" dirty="0">
                <a:latin typeface="Calibri" pitchFamily="34" charset="0"/>
              </a:rPr>
              <a:t>Pada </a:t>
            </a:r>
            <a:r>
              <a:rPr lang="en-US" altLang="id-ID" sz="1600" dirty="0" err="1">
                <a:latin typeface="Calibri" pitchFamily="34" charset="0"/>
              </a:rPr>
              <a:t>tahun</a:t>
            </a:r>
            <a:r>
              <a:rPr lang="en-US" altLang="id-ID" sz="1600" dirty="0">
                <a:latin typeface="Calibri" pitchFamily="34" charset="0"/>
              </a:rPr>
              <a:t> </a:t>
            </a:r>
            <a:r>
              <a:rPr lang="en-US" altLang="id-ID" sz="1600" dirty="0" err="1">
                <a:latin typeface="Calibri" pitchFamily="34" charset="0"/>
              </a:rPr>
              <a:t>pertama</a:t>
            </a:r>
            <a:r>
              <a:rPr lang="en-US" altLang="id-ID" sz="1600" dirty="0">
                <a:latin typeface="Calibri" pitchFamily="34" charset="0"/>
              </a:rPr>
              <a:t> </a:t>
            </a:r>
            <a:r>
              <a:rPr lang="id-ID" altLang="id-ID" sz="1600" dirty="0">
                <a:latin typeface="Calibri" pitchFamily="34" charset="0"/>
              </a:rPr>
              <a:t>di</a:t>
            </a:r>
            <a:r>
              <a:rPr lang="en-US" altLang="id-ID" sz="1600" dirty="0" err="1">
                <a:latin typeface="Calibri" pitchFamily="34" charset="0"/>
              </a:rPr>
              <a:t>bebas</a:t>
            </a:r>
            <a:r>
              <a:rPr lang="id-ID" altLang="id-ID" sz="1600" dirty="0">
                <a:latin typeface="Calibri" pitchFamily="34" charset="0"/>
              </a:rPr>
              <a:t>kan</a:t>
            </a:r>
            <a:r>
              <a:rPr lang="en-US" altLang="id-ID" sz="1600" dirty="0">
                <a:latin typeface="Calibri" pitchFamily="34" charset="0"/>
              </a:rPr>
              <a:t> </a:t>
            </a:r>
            <a:r>
              <a:rPr lang="en-US" altLang="id-ID" sz="1600" dirty="0" err="1">
                <a:latin typeface="Calibri" pitchFamily="34" charset="0"/>
              </a:rPr>
              <a:t>biaya</a:t>
            </a:r>
            <a:r>
              <a:rPr lang="en-US" altLang="id-ID" sz="1600" dirty="0">
                <a:latin typeface="Calibri" pitchFamily="34" charset="0"/>
              </a:rPr>
              <a:t> </a:t>
            </a:r>
            <a:r>
              <a:rPr lang="en-US" altLang="id-ID" sz="1600" dirty="0" err="1">
                <a:latin typeface="Calibri" pitchFamily="34" charset="0"/>
              </a:rPr>
              <a:t>sewa</a:t>
            </a:r>
            <a:r>
              <a:rPr lang="en-US" altLang="id-ID" sz="1600" dirty="0">
                <a:latin typeface="Calibri" pitchFamily="34" charset="0"/>
              </a:rPr>
              <a:t>.</a:t>
            </a:r>
          </a:p>
        </p:txBody>
      </p:sp>
      <p:sp>
        <p:nvSpPr>
          <p:cNvPr id="19" name="Text Box 8"/>
          <p:cNvSpPr txBox="1">
            <a:spLocks noChangeArrowheads="1"/>
          </p:cNvSpPr>
          <p:nvPr/>
        </p:nvSpPr>
        <p:spPr bwMode="auto">
          <a:xfrm>
            <a:off x="152400" y="3124201"/>
            <a:ext cx="7086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6538" indent="-23653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Wingdings" pitchFamily="2" charset="2"/>
              <a:buChar char="Ø"/>
            </a:pPr>
            <a:r>
              <a:rPr lang="id-ID" altLang="id-ID" sz="1600" dirty="0">
                <a:latin typeface="Calibri" pitchFamily="34" charset="0"/>
              </a:rPr>
              <a:t>Pihak swasta yang ditunjuk sebagai p</a:t>
            </a:r>
            <a:r>
              <a:rPr lang="en-US" altLang="id-ID" sz="1600" dirty="0" err="1">
                <a:latin typeface="Calibri" pitchFamily="34" charset="0"/>
              </a:rPr>
              <a:t>erwakilan</a:t>
            </a:r>
            <a:r>
              <a:rPr lang="en-US" altLang="id-ID" sz="1600" dirty="0">
                <a:latin typeface="Calibri" pitchFamily="34" charset="0"/>
              </a:rPr>
              <a:t> </a:t>
            </a:r>
            <a:r>
              <a:rPr lang="en-US" altLang="id-ID" sz="1600" dirty="0" err="1">
                <a:latin typeface="Calibri" pitchFamily="34" charset="0"/>
              </a:rPr>
              <a:t>Gapoktan</a:t>
            </a:r>
            <a:r>
              <a:rPr lang="id-ID" altLang="id-ID" sz="1600" dirty="0">
                <a:latin typeface="Calibri" pitchFamily="34" charset="0"/>
              </a:rPr>
              <a:t>, harus melaporkan kepada Pemkab Probolinggo</a:t>
            </a:r>
            <a:r>
              <a:rPr lang="en-US" altLang="id-ID" sz="1600" dirty="0">
                <a:latin typeface="Calibri" pitchFamily="34" charset="0"/>
              </a:rPr>
              <a:t> </a:t>
            </a:r>
            <a:r>
              <a:rPr lang="en-US" altLang="id-ID" sz="1600" b="1" dirty="0" err="1">
                <a:latin typeface="Calibri" pitchFamily="34" charset="0"/>
              </a:rPr>
              <a:t>komponen</a:t>
            </a:r>
            <a:r>
              <a:rPr lang="en-US" altLang="id-ID" sz="1600" b="1" dirty="0">
                <a:latin typeface="Calibri" pitchFamily="34" charset="0"/>
              </a:rPr>
              <a:t> </a:t>
            </a:r>
            <a:r>
              <a:rPr lang="en-US" altLang="id-ID" sz="1600" b="1" dirty="0" err="1">
                <a:latin typeface="Calibri" pitchFamily="34" charset="0"/>
              </a:rPr>
              <a:t>pembentuk</a:t>
            </a:r>
            <a:r>
              <a:rPr lang="en-US" altLang="id-ID" sz="1600" b="1" dirty="0">
                <a:latin typeface="Calibri" pitchFamily="34" charset="0"/>
              </a:rPr>
              <a:t> </a:t>
            </a:r>
            <a:r>
              <a:rPr lang="en-US" altLang="id-ID" sz="1600" b="1" dirty="0" err="1">
                <a:latin typeface="Calibri" pitchFamily="34" charset="0"/>
              </a:rPr>
              <a:t>harga</a:t>
            </a:r>
            <a:r>
              <a:rPr lang="en-US" altLang="id-ID" sz="1600" dirty="0">
                <a:latin typeface="Calibri" pitchFamily="34" charset="0"/>
              </a:rPr>
              <a:t> </a:t>
            </a:r>
            <a:r>
              <a:rPr lang="en-US" altLang="id-ID" sz="1600" dirty="0" err="1">
                <a:latin typeface="Calibri" pitchFamily="34" charset="0"/>
              </a:rPr>
              <a:t>jual</a:t>
            </a:r>
            <a:r>
              <a:rPr lang="en-US" altLang="id-ID" sz="1600" dirty="0">
                <a:latin typeface="Calibri" pitchFamily="34" charset="0"/>
              </a:rPr>
              <a:t> </a:t>
            </a:r>
            <a:r>
              <a:rPr lang="id-ID" altLang="id-ID" sz="1600" dirty="0">
                <a:latin typeface="Calibri" pitchFamily="34" charset="0"/>
              </a:rPr>
              <a:t> bawang merahnya di Kota Pontianak </a:t>
            </a:r>
            <a:r>
              <a:rPr lang="en-US" altLang="id-ID" sz="1600" dirty="0" err="1">
                <a:latin typeface="Calibri" pitchFamily="34" charset="0"/>
              </a:rPr>
              <a:t>yaitu</a:t>
            </a:r>
            <a:r>
              <a:rPr lang="en-US" altLang="id-ID" sz="1600" dirty="0">
                <a:latin typeface="Calibri" pitchFamily="34" charset="0"/>
              </a:rPr>
              <a:t> </a:t>
            </a:r>
            <a:r>
              <a:rPr lang="en-US" altLang="id-ID" sz="1600" dirty="0" err="1">
                <a:latin typeface="Calibri" pitchFamily="34" charset="0"/>
              </a:rPr>
              <a:t>harga</a:t>
            </a:r>
            <a:r>
              <a:rPr lang="en-US" altLang="id-ID" sz="1600" dirty="0">
                <a:latin typeface="Calibri" pitchFamily="34" charset="0"/>
              </a:rPr>
              <a:t> </a:t>
            </a:r>
            <a:r>
              <a:rPr lang="en-US" altLang="id-ID" sz="1600" dirty="0" err="1">
                <a:latin typeface="Calibri" pitchFamily="34" charset="0"/>
              </a:rPr>
              <a:t>pembelian</a:t>
            </a:r>
            <a:r>
              <a:rPr lang="en-US" altLang="id-ID" sz="1600" dirty="0">
                <a:latin typeface="Calibri" pitchFamily="34" charset="0"/>
              </a:rPr>
              <a:t> </a:t>
            </a:r>
            <a:r>
              <a:rPr lang="en-US" altLang="id-ID" sz="1600" dirty="0" err="1">
                <a:latin typeface="Calibri" pitchFamily="34" charset="0"/>
              </a:rPr>
              <a:t>tingkat</a:t>
            </a:r>
            <a:r>
              <a:rPr lang="en-US" altLang="id-ID" sz="1600" dirty="0">
                <a:latin typeface="Calibri" pitchFamily="34" charset="0"/>
              </a:rPr>
              <a:t> </a:t>
            </a:r>
            <a:r>
              <a:rPr lang="en-US" altLang="id-ID" sz="1600" dirty="0" err="1">
                <a:latin typeface="Calibri" pitchFamily="34" charset="0"/>
              </a:rPr>
              <a:t>petani</a:t>
            </a:r>
            <a:r>
              <a:rPr lang="en-US" altLang="id-ID" sz="1600" dirty="0">
                <a:latin typeface="Calibri" pitchFamily="34" charset="0"/>
              </a:rPr>
              <a:t>, </a:t>
            </a:r>
            <a:r>
              <a:rPr lang="en-US" altLang="id-ID" sz="1600" dirty="0" err="1">
                <a:latin typeface="Calibri" pitchFamily="34" charset="0"/>
              </a:rPr>
              <a:t>biaya</a:t>
            </a:r>
            <a:r>
              <a:rPr lang="en-US" altLang="id-ID" sz="1600" dirty="0">
                <a:latin typeface="Calibri" pitchFamily="34" charset="0"/>
              </a:rPr>
              <a:t> </a:t>
            </a:r>
            <a:r>
              <a:rPr lang="en-US" altLang="id-ID" sz="1600" dirty="0" err="1">
                <a:latin typeface="Calibri" pitchFamily="34" charset="0"/>
              </a:rPr>
              <a:t>angkut</a:t>
            </a:r>
            <a:r>
              <a:rPr lang="en-US" altLang="id-ID" sz="1600" dirty="0">
                <a:latin typeface="Calibri" pitchFamily="34" charset="0"/>
              </a:rPr>
              <a:t> total, </a:t>
            </a:r>
            <a:r>
              <a:rPr lang="en-US" altLang="id-ID" sz="1600" dirty="0" err="1">
                <a:latin typeface="Calibri" pitchFamily="34" charset="0"/>
              </a:rPr>
              <a:t>biaya</a:t>
            </a:r>
            <a:r>
              <a:rPr lang="en-US" altLang="id-ID" sz="1600" dirty="0">
                <a:latin typeface="Calibri" pitchFamily="34" charset="0"/>
              </a:rPr>
              <a:t> </a:t>
            </a:r>
            <a:r>
              <a:rPr lang="en-US" altLang="id-ID" sz="1600" dirty="0" err="1">
                <a:latin typeface="Calibri" pitchFamily="34" charset="0"/>
              </a:rPr>
              <a:t>penyusutan</a:t>
            </a:r>
            <a:r>
              <a:rPr lang="en-US" altLang="id-ID" sz="1600" dirty="0">
                <a:latin typeface="Calibri" pitchFamily="34" charset="0"/>
              </a:rPr>
              <a:t> </a:t>
            </a:r>
            <a:r>
              <a:rPr lang="en-US" altLang="id-ID" sz="1600" dirty="0" err="1">
                <a:latin typeface="Calibri" pitchFamily="34" charset="0"/>
              </a:rPr>
              <a:t>bawang</a:t>
            </a:r>
            <a:r>
              <a:rPr lang="en-US" altLang="id-ID" sz="1600" dirty="0">
                <a:latin typeface="Calibri" pitchFamily="34" charset="0"/>
              </a:rPr>
              <a:t> </a:t>
            </a:r>
            <a:r>
              <a:rPr lang="en-US" altLang="id-ID" sz="1600" dirty="0" err="1">
                <a:latin typeface="Calibri" pitchFamily="34" charset="0"/>
              </a:rPr>
              <a:t>merah</a:t>
            </a:r>
            <a:r>
              <a:rPr lang="en-US" altLang="id-ID" sz="1600" dirty="0">
                <a:latin typeface="Calibri" pitchFamily="34" charset="0"/>
              </a:rPr>
              <a:t>, &amp; </a:t>
            </a:r>
            <a:r>
              <a:rPr lang="en-US" altLang="id-ID" sz="1600" dirty="0" err="1">
                <a:latin typeface="Calibri" pitchFamily="34" charset="0"/>
              </a:rPr>
              <a:t>biaya</a:t>
            </a:r>
            <a:r>
              <a:rPr lang="en-US" altLang="id-ID" sz="1600" dirty="0">
                <a:latin typeface="Calibri" pitchFamily="34" charset="0"/>
              </a:rPr>
              <a:t> </a:t>
            </a:r>
            <a:r>
              <a:rPr lang="en-US" altLang="id-ID" sz="1600" dirty="0" err="1">
                <a:latin typeface="Calibri" pitchFamily="34" charset="0"/>
              </a:rPr>
              <a:t>operasional</a:t>
            </a:r>
            <a:r>
              <a:rPr lang="en-US" altLang="id-ID" sz="1600" dirty="0">
                <a:latin typeface="Calibri" pitchFamily="34" charset="0"/>
              </a:rPr>
              <a:t> </a:t>
            </a:r>
            <a:r>
              <a:rPr lang="en-US" altLang="id-ID" sz="1600" dirty="0" err="1">
                <a:latin typeface="Calibri" pitchFamily="34" charset="0"/>
              </a:rPr>
              <a:t>kepada</a:t>
            </a:r>
            <a:r>
              <a:rPr lang="en-US" altLang="id-ID" sz="1600" dirty="0">
                <a:latin typeface="Calibri" pitchFamily="34" charset="0"/>
              </a:rPr>
              <a:t> </a:t>
            </a:r>
            <a:r>
              <a:rPr lang="en-US" altLang="id-ID" sz="1600" dirty="0" err="1">
                <a:latin typeface="Calibri" pitchFamily="34" charset="0"/>
              </a:rPr>
              <a:t>Pemkot</a:t>
            </a:r>
            <a:r>
              <a:rPr lang="en-US" altLang="id-ID" sz="1600" dirty="0">
                <a:latin typeface="Calibri" pitchFamily="34" charset="0"/>
              </a:rPr>
              <a:t> </a:t>
            </a:r>
            <a:r>
              <a:rPr lang="en-US" altLang="id-ID" sz="1600" dirty="0">
                <a:latin typeface="Calibri" pitchFamily="34" charset="0"/>
              </a:rPr>
              <a:t>P</a:t>
            </a:r>
            <a:r>
              <a:rPr lang="id-ID" altLang="id-ID" sz="1600" dirty="0">
                <a:latin typeface="Calibri" pitchFamily="34" charset="0"/>
              </a:rPr>
              <a:t>ontianak untuk </a:t>
            </a:r>
            <a:r>
              <a:rPr lang="en-US" altLang="id-ID" sz="1600" dirty="0" err="1">
                <a:latin typeface="Calibri" pitchFamily="34" charset="0"/>
              </a:rPr>
              <a:t>setiap</a:t>
            </a:r>
            <a:r>
              <a:rPr lang="en-US" altLang="id-ID" sz="1600" dirty="0">
                <a:latin typeface="Calibri" pitchFamily="34" charset="0"/>
              </a:rPr>
              <a:t> </a:t>
            </a:r>
            <a:r>
              <a:rPr lang="en-US" altLang="id-ID" sz="1600" dirty="0" err="1">
                <a:latin typeface="Calibri" pitchFamily="34" charset="0"/>
              </a:rPr>
              <a:t>pengiriman</a:t>
            </a:r>
            <a:r>
              <a:rPr lang="en-US" altLang="id-ID" sz="1600" dirty="0">
                <a:latin typeface="Calibri" pitchFamily="34" charset="0"/>
              </a:rPr>
              <a:t>.</a:t>
            </a:r>
            <a:r>
              <a:rPr lang="id-ID" altLang="id-ID" sz="1600" dirty="0">
                <a:latin typeface="Calibri" pitchFamily="34" charset="0"/>
              </a:rPr>
              <a:t> </a:t>
            </a:r>
            <a:endParaRPr lang="en-US" altLang="id-ID" sz="1600" dirty="0">
              <a:latin typeface="Calibri" pitchFamily="34" charset="0"/>
            </a:endParaRPr>
          </a:p>
        </p:txBody>
      </p:sp>
      <p:sp>
        <p:nvSpPr>
          <p:cNvPr id="20" name="Text Box 8"/>
          <p:cNvSpPr txBox="1">
            <a:spLocks noChangeArrowheads="1"/>
          </p:cNvSpPr>
          <p:nvPr/>
        </p:nvSpPr>
        <p:spPr bwMode="auto">
          <a:xfrm>
            <a:off x="152400" y="4543961"/>
            <a:ext cx="70865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6538" indent="-23653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Wingdings" pitchFamily="2" charset="2"/>
              <a:buChar char="Ø"/>
            </a:pPr>
            <a:r>
              <a:rPr lang="en-US" altLang="id-ID" sz="1600" dirty="0" err="1">
                <a:latin typeface="Calibri" pitchFamily="34" charset="0"/>
              </a:rPr>
              <a:t>Harga</a:t>
            </a:r>
            <a:r>
              <a:rPr lang="en-US" altLang="id-ID" sz="1600" dirty="0">
                <a:latin typeface="Calibri" pitchFamily="34" charset="0"/>
              </a:rPr>
              <a:t> </a:t>
            </a:r>
            <a:r>
              <a:rPr lang="en-US" altLang="id-ID" sz="1600" dirty="0" err="1">
                <a:latin typeface="Calibri" pitchFamily="34" charset="0"/>
              </a:rPr>
              <a:t>jual</a:t>
            </a:r>
            <a:r>
              <a:rPr lang="en-US" altLang="id-ID" sz="1600" dirty="0">
                <a:latin typeface="Calibri" pitchFamily="34" charset="0"/>
              </a:rPr>
              <a:t> di </a:t>
            </a:r>
            <a:r>
              <a:rPr lang="id-ID" altLang="id-ID" sz="1600" dirty="0">
                <a:latin typeface="Calibri" pitchFamily="34" charset="0"/>
              </a:rPr>
              <a:t>Kota Pontianak yang diperkenankan </a:t>
            </a:r>
            <a:r>
              <a:rPr lang="en-US" altLang="id-ID" sz="1600" dirty="0" err="1">
                <a:latin typeface="Calibri" pitchFamily="34" charset="0"/>
              </a:rPr>
              <a:t>adalah</a:t>
            </a:r>
            <a:r>
              <a:rPr lang="en-US" altLang="id-ID" sz="1600" dirty="0">
                <a:latin typeface="Calibri" pitchFamily="34" charset="0"/>
              </a:rPr>
              <a:t> </a:t>
            </a:r>
            <a:r>
              <a:rPr lang="en-US" altLang="id-ID" sz="1600" dirty="0" err="1">
                <a:latin typeface="Calibri" pitchFamily="34" charset="0"/>
              </a:rPr>
              <a:t>seluruh</a:t>
            </a:r>
            <a:r>
              <a:rPr lang="en-US" altLang="id-ID" sz="1600" dirty="0">
                <a:latin typeface="Calibri" pitchFamily="34" charset="0"/>
              </a:rPr>
              <a:t> </a:t>
            </a:r>
            <a:r>
              <a:rPr lang="en-US" altLang="id-ID" sz="1600" b="1" dirty="0" err="1">
                <a:latin typeface="Calibri" pitchFamily="34" charset="0"/>
              </a:rPr>
              <a:t>komponen</a:t>
            </a:r>
            <a:r>
              <a:rPr lang="en-US" altLang="id-ID" sz="1600" b="1" dirty="0">
                <a:latin typeface="Calibri" pitchFamily="34" charset="0"/>
              </a:rPr>
              <a:t> </a:t>
            </a:r>
            <a:r>
              <a:rPr lang="en-US" altLang="id-ID" sz="1600" b="1" dirty="0" err="1">
                <a:latin typeface="Calibri" pitchFamily="34" charset="0"/>
              </a:rPr>
              <a:t>pembentuk</a:t>
            </a:r>
            <a:r>
              <a:rPr lang="en-US" altLang="id-ID" sz="1600" b="1" dirty="0">
                <a:latin typeface="Calibri" pitchFamily="34" charset="0"/>
              </a:rPr>
              <a:t> </a:t>
            </a:r>
            <a:r>
              <a:rPr lang="en-US" altLang="id-ID" sz="1600" b="1" dirty="0" err="1">
                <a:latin typeface="Calibri" pitchFamily="34" charset="0"/>
              </a:rPr>
              <a:t>harga</a:t>
            </a:r>
            <a:r>
              <a:rPr lang="en-US" altLang="id-ID" sz="1600" dirty="0">
                <a:latin typeface="Calibri" pitchFamily="34" charset="0"/>
              </a:rPr>
              <a:t> + margin 15%. </a:t>
            </a:r>
            <a:r>
              <a:rPr lang="en-US" altLang="id-ID" sz="1600" dirty="0" err="1">
                <a:latin typeface="Calibri" pitchFamily="34" charset="0"/>
              </a:rPr>
              <a:t>Pengawasan</a:t>
            </a:r>
            <a:r>
              <a:rPr lang="en-US" altLang="id-ID" sz="1600" dirty="0">
                <a:latin typeface="Calibri" pitchFamily="34" charset="0"/>
              </a:rPr>
              <a:t> </a:t>
            </a:r>
            <a:r>
              <a:rPr lang="en-US" altLang="id-ID" sz="1600" dirty="0" err="1">
                <a:latin typeface="Calibri" pitchFamily="34" charset="0"/>
              </a:rPr>
              <a:t>harga</a:t>
            </a:r>
            <a:r>
              <a:rPr lang="en-US" altLang="id-ID" sz="1600" dirty="0">
                <a:latin typeface="Calibri" pitchFamily="34" charset="0"/>
              </a:rPr>
              <a:t> </a:t>
            </a:r>
            <a:r>
              <a:rPr lang="id-ID" altLang="id-ID" sz="1600" dirty="0">
                <a:latin typeface="Calibri" pitchFamily="34" charset="0"/>
              </a:rPr>
              <a:t>jual </a:t>
            </a:r>
            <a:r>
              <a:rPr lang="en-US" altLang="id-ID" sz="1600" dirty="0" err="1">
                <a:latin typeface="Calibri" pitchFamily="34" charset="0"/>
              </a:rPr>
              <a:t>dilakukan</a:t>
            </a:r>
            <a:r>
              <a:rPr lang="id-ID" altLang="id-ID" sz="1600" dirty="0">
                <a:latin typeface="Calibri" pitchFamily="34" charset="0"/>
              </a:rPr>
              <a:t> oleh Disperindagkop UKM Kota Pontianak </a:t>
            </a:r>
            <a:r>
              <a:rPr lang="en-US" altLang="id-ID" sz="1600" dirty="0">
                <a:latin typeface="Calibri" pitchFamily="34" charset="0"/>
              </a:rPr>
              <a:t> </a:t>
            </a:r>
            <a:r>
              <a:rPr lang="id-ID" altLang="id-ID" sz="1600" dirty="0">
                <a:latin typeface="Calibri" pitchFamily="34" charset="0"/>
              </a:rPr>
              <a:t>melalui </a:t>
            </a:r>
            <a:r>
              <a:rPr lang="en-US" altLang="id-ID" sz="1600" dirty="0" err="1">
                <a:latin typeface="Calibri" pitchFamily="34" charset="0"/>
              </a:rPr>
              <a:t>pantauan</a:t>
            </a:r>
            <a:r>
              <a:rPr lang="en-US" altLang="id-ID" sz="1600" dirty="0">
                <a:latin typeface="Calibri" pitchFamily="34" charset="0"/>
              </a:rPr>
              <a:t> </a:t>
            </a:r>
            <a:r>
              <a:rPr lang="en-US" altLang="id-ID" sz="1600" dirty="0" err="1">
                <a:latin typeface="Calibri" pitchFamily="34" charset="0"/>
              </a:rPr>
              <a:t>harian</a:t>
            </a:r>
            <a:r>
              <a:rPr lang="en-US" altLang="id-ID" sz="1600" dirty="0">
                <a:latin typeface="Calibri" pitchFamily="34" charset="0"/>
              </a:rPr>
              <a:t>.</a:t>
            </a:r>
            <a:endParaRPr lang="en-US" altLang="id-ID" sz="1600" dirty="0">
              <a:latin typeface="Calibri" pitchFamily="34" charset="0"/>
            </a:endParaRPr>
          </a:p>
        </p:txBody>
      </p:sp>
      <p:pic>
        <p:nvPicPr>
          <p:cNvPr id="21" name="Picture 2" descr="logo pemkot pontiana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4839" y="641350"/>
            <a:ext cx="6953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C:\Users\Hafidh Jati Husodo\Documents\BI\KPw BI Prov Kalbar\UAEK\Permintaan\TPID Ptk\kab proboling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2201" y="685800"/>
            <a:ext cx="4984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8"/>
          <p:cNvSpPr txBox="1">
            <a:spLocks noChangeArrowheads="1"/>
          </p:cNvSpPr>
          <p:nvPr/>
        </p:nvSpPr>
        <p:spPr bwMode="auto">
          <a:xfrm>
            <a:off x="228600" y="685800"/>
            <a:ext cx="521594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6538" indent="-23653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id-ID" sz="2000" b="1" i="1">
                <a:latin typeface="Calibri" pitchFamily="34" charset="0"/>
              </a:rPr>
              <a:t>Mekanisme Kerja Sama Antardaerah</a:t>
            </a:r>
          </a:p>
        </p:txBody>
      </p:sp>
      <p:graphicFrame>
        <p:nvGraphicFramePr>
          <p:cNvPr id="24" name="Object 33"/>
          <p:cNvGraphicFramePr>
            <a:graphicFrameLocks noChangeAspect="1"/>
          </p:cNvGraphicFramePr>
          <p:nvPr>
            <p:extLst>
              <p:ext uri="{D42A27DB-BD31-4B8C-83A1-F6EECF244321}">
                <p14:modId xmlns:p14="http://schemas.microsoft.com/office/powerpoint/2010/main" val="4151659004"/>
              </p:ext>
            </p:extLst>
          </p:nvPr>
        </p:nvGraphicFramePr>
        <p:xfrm>
          <a:off x="7391400" y="1371600"/>
          <a:ext cx="4191000" cy="3276600"/>
        </p:xfrm>
        <a:graphic>
          <a:graphicData uri="http://schemas.openxmlformats.org/presentationml/2006/ole">
            <mc:AlternateContent xmlns:mc="http://schemas.openxmlformats.org/markup-compatibility/2006">
              <mc:Choice xmlns:v="urn:schemas-microsoft-com:vml" Requires="v">
                <p:oleObj spid="_x0000_s27655" name="Visio" r:id="rId6" imgW="3199339" imgH="1770494" progId="Visio.Drawing.11">
                  <p:embed/>
                </p:oleObj>
              </mc:Choice>
              <mc:Fallback>
                <p:oleObj name="Visio" r:id="rId6" imgW="3199339" imgH="1770494"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1371600"/>
                        <a:ext cx="41910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 name="Text Box 8"/>
          <p:cNvSpPr txBox="1">
            <a:spLocks noChangeArrowheads="1"/>
          </p:cNvSpPr>
          <p:nvPr/>
        </p:nvSpPr>
        <p:spPr bwMode="auto">
          <a:xfrm>
            <a:off x="152401" y="5715000"/>
            <a:ext cx="67817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6538" indent="-23653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Wingdings" pitchFamily="2" charset="2"/>
              <a:buChar char="Ø"/>
            </a:pPr>
            <a:r>
              <a:rPr lang="en-US" altLang="id-ID" sz="1600" dirty="0" err="1">
                <a:latin typeface="Calibri" pitchFamily="34" charset="0"/>
              </a:rPr>
              <a:t>Pemkot</a:t>
            </a:r>
            <a:r>
              <a:rPr lang="en-US" altLang="id-ID" sz="1600" dirty="0">
                <a:latin typeface="Calibri" pitchFamily="34" charset="0"/>
              </a:rPr>
              <a:t> Pontianak </a:t>
            </a:r>
            <a:r>
              <a:rPr lang="en-US" altLang="id-ID" sz="1600" dirty="0" err="1">
                <a:latin typeface="Calibri" pitchFamily="34" charset="0"/>
              </a:rPr>
              <a:t>berhak</a:t>
            </a:r>
            <a:r>
              <a:rPr lang="en-US" altLang="id-ID" sz="1600" dirty="0">
                <a:latin typeface="Calibri" pitchFamily="34" charset="0"/>
              </a:rPr>
              <a:t> </a:t>
            </a:r>
            <a:r>
              <a:rPr lang="en-US" altLang="id-ID" sz="1600" dirty="0" err="1">
                <a:latin typeface="Calibri" pitchFamily="34" charset="0"/>
              </a:rPr>
              <a:t>meminta</a:t>
            </a:r>
            <a:r>
              <a:rPr lang="en-US" altLang="id-ID" sz="1600" dirty="0">
                <a:latin typeface="Calibri" pitchFamily="34" charset="0"/>
              </a:rPr>
              <a:t> </a:t>
            </a:r>
            <a:r>
              <a:rPr lang="en-US" altLang="id-ID" sz="1600" dirty="0" err="1">
                <a:latin typeface="Calibri" pitchFamily="34" charset="0"/>
              </a:rPr>
              <a:t>Pemkab</a:t>
            </a:r>
            <a:r>
              <a:rPr lang="en-US" altLang="id-ID" sz="1600" dirty="0">
                <a:latin typeface="Calibri" pitchFamily="34" charset="0"/>
              </a:rPr>
              <a:t> </a:t>
            </a:r>
            <a:r>
              <a:rPr lang="en-US" altLang="id-ID" sz="1600" dirty="0" err="1">
                <a:latin typeface="Calibri" pitchFamily="34" charset="0"/>
              </a:rPr>
              <a:t>Probolinggo</a:t>
            </a:r>
            <a:r>
              <a:rPr lang="en-US" altLang="id-ID" sz="1600" dirty="0">
                <a:latin typeface="Calibri" pitchFamily="34" charset="0"/>
              </a:rPr>
              <a:t> </a:t>
            </a:r>
            <a:r>
              <a:rPr lang="en-US" altLang="id-ID" sz="1600" dirty="0" err="1">
                <a:latin typeface="Calibri" pitchFamily="34" charset="0"/>
              </a:rPr>
              <a:t>untuk</a:t>
            </a:r>
            <a:r>
              <a:rPr lang="en-US" altLang="id-ID" sz="1600" dirty="0">
                <a:latin typeface="Calibri" pitchFamily="34" charset="0"/>
              </a:rPr>
              <a:t> </a:t>
            </a:r>
            <a:r>
              <a:rPr lang="en-US" altLang="id-ID" sz="1600" dirty="0" err="1">
                <a:latin typeface="Calibri" pitchFamily="34" charset="0"/>
              </a:rPr>
              <a:t>mengganti</a:t>
            </a:r>
            <a:r>
              <a:rPr lang="en-US" altLang="id-ID" sz="1600" dirty="0">
                <a:latin typeface="Calibri" pitchFamily="34" charset="0"/>
              </a:rPr>
              <a:t> </a:t>
            </a:r>
            <a:r>
              <a:rPr lang="en-US" altLang="id-ID" sz="1600" dirty="0" err="1">
                <a:latin typeface="Calibri" pitchFamily="34" charset="0"/>
              </a:rPr>
              <a:t>perwakilan</a:t>
            </a:r>
            <a:r>
              <a:rPr lang="en-US" altLang="id-ID" sz="1600" dirty="0">
                <a:latin typeface="Calibri" pitchFamily="34" charset="0"/>
              </a:rPr>
              <a:t> </a:t>
            </a:r>
            <a:r>
              <a:rPr lang="en-US" altLang="id-ID" sz="1600" dirty="0" err="1">
                <a:latin typeface="Calibri" pitchFamily="34" charset="0"/>
              </a:rPr>
              <a:t>Gapoktan</a:t>
            </a:r>
            <a:r>
              <a:rPr lang="en-US" altLang="id-ID" sz="1600" dirty="0">
                <a:latin typeface="Calibri" pitchFamily="34" charset="0"/>
              </a:rPr>
              <a:t> </a:t>
            </a:r>
            <a:r>
              <a:rPr lang="en-US" altLang="id-ID" sz="1600" dirty="0" err="1">
                <a:latin typeface="Calibri" pitchFamily="34" charset="0"/>
              </a:rPr>
              <a:t>apabila</a:t>
            </a:r>
            <a:r>
              <a:rPr lang="en-US" altLang="id-ID" sz="1600" dirty="0">
                <a:latin typeface="Calibri" pitchFamily="34" charset="0"/>
              </a:rPr>
              <a:t> </a:t>
            </a:r>
            <a:r>
              <a:rPr lang="en-US" altLang="id-ID" sz="1600" dirty="0" err="1">
                <a:latin typeface="Calibri" pitchFamily="34" charset="0"/>
              </a:rPr>
              <a:t>diketahui</a:t>
            </a:r>
            <a:r>
              <a:rPr lang="en-US" altLang="id-ID" sz="1600" dirty="0">
                <a:latin typeface="Calibri" pitchFamily="34" charset="0"/>
              </a:rPr>
              <a:t> </a:t>
            </a:r>
            <a:r>
              <a:rPr lang="en-US" altLang="id-ID" sz="1600" dirty="0" err="1">
                <a:latin typeface="Calibri" pitchFamily="34" charset="0"/>
              </a:rPr>
              <a:t>menjual</a:t>
            </a:r>
            <a:r>
              <a:rPr lang="en-US" altLang="id-ID" sz="1600" dirty="0">
                <a:latin typeface="Calibri" pitchFamily="34" charset="0"/>
              </a:rPr>
              <a:t> </a:t>
            </a:r>
            <a:r>
              <a:rPr lang="en-US" altLang="id-ID" sz="1600" dirty="0" err="1">
                <a:latin typeface="Calibri" pitchFamily="34" charset="0"/>
              </a:rPr>
              <a:t>bawang</a:t>
            </a:r>
            <a:r>
              <a:rPr lang="en-US" altLang="id-ID" sz="1600" dirty="0">
                <a:latin typeface="Calibri" pitchFamily="34" charset="0"/>
              </a:rPr>
              <a:t> </a:t>
            </a:r>
            <a:r>
              <a:rPr lang="en-US" altLang="id-ID" sz="1600" dirty="0" err="1">
                <a:latin typeface="Calibri" pitchFamily="34" charset="0"/>
              </a:rPr>
              <a:t>merah</a:t>
            </a:r>
            <a:r>
              <a:rPr lang="en-US" altLang="id-ID" sz="1600" dirty="0">
                <a:latin typeface="Calibri" pitchFamily="34" charset="0"/>
              </a:rPr>
              <a:t> </a:t>
            </a:r>
            <a:r>
              <a:rPr lang="en-US" altLang="id-ID" sz="1600" dirty="0" err="1">
                <a:latin typeface="Calibri" pitchFamily="34" charset="0"/>
              </a:rPr>
              <a:t>dengan</a:t>
            </a:r>
            <a:r>
              <a:rPr lang="en-US" altLang="id-ID" sz="1600" dirty="0">
                <a:latin typeface="Calibri" pitchFamily="34" charset="0"/>
              </a:rPr>
              <a:t> </a:t>
            </a:r>
            <a:r>
              <a:rPr lang="en-US" altLang="id-ID" sz="1600" dirty="0" err="1">
                <a:latin typeface="Calibri" pitchFamily="34" charset="0"/>
              </a:rPr>
              <a:t>harga</a:t>
            </a:r>
            <a:r>
              <a:rPr lang="en-US" altLang="id-ID" sz="1600" dirty="0">
                <a:latin typeface="Calibri" pitchFamily="34" charset="0"/>
              </a:rPr>
              <a:t> </a:t>
            </a:r>
            <a:r>
              <a:rPr lang="en-US" altLang="id-ID" sz="1600" dirty="0" err="1">
                <a:latin typeface="Calibri" pitchFamily="34" charset="0"/>
              </a:rPr>
              <a:t>lebih</a:t>
            </a:r>
            <a:r>
              <a:rPr lang="en-US" altLang="id-ID" sz="1600" dirty="0">
                <a:latin typeface="Calibri" pitchFamily="34" charset="0"/>
              </a:rPr>
              <a:t> </a:t>
            </a:r>
            <a:r>
              <a:rPr lang="en-US" altLang="id-ID" sz="1600" dirty="0" err="1">
                <a:latin typeface="Calibri" pitchFamily="34" charset="0"/>
              </a:rPr>
              <a:t>tinggi</a:t>
            </a:r>
            <a:r>
              <a:rPr lang="en-US" altLang="id-ID" sz="1600" dirty="0">
                <a:latin typeface="Calibri" pitchFamily="34" charset="0"/>
              </a:rPr>
              <a:t> </a:t>
            </a:r>
            <a:r>
              <a:rPr lang="en-US" altLang="id-ID" sz="1600" dirty="0">
                <a:latin typeface="Calibri" pitchFamily="34" charset="0"/>
              </a:rPr>
              <a:t>d</a:t>
            </a:r>
            <a:r>
              <a:rPr lang="id-ID" altLang="id-ID" sz="1600" dirty="0">
                <a:latin typeface="Calibri" pitchFamily="34" charset="0"/>
              </a:rPr>
              <a:t>aripada </a:t>
            </a:r>
            <a:r>
              <a:rPr lang="en-US" altLang="id-ID" sz="1600" dirty="0">
                <a:latin typeface="Calibri" pitchFamily="34" charset="0"/>
              </a:rPr>
              <a:t> </a:t>
            </a:r>
            <a:r>
              <a:rPr lang="en-US" altLang="id-ID" sz="1600" dirty="0">
                <a:latin typeface="Calibri" pitchFamily="34" charset="0"/>
              </a:rPr>
              <a:t>yang </a:t>
            </a:r>
            <a:r>
              <a:rPr lang="en-US" altLang="id-ID" sz="1600" dirty="0" err="1">
                <a:latin typeface="Calibri" pitchFamily="34" charset="0"/>
              </a:rPr>
              <a:t>seharusnya</a:t>
            </a:r>
            <a:r>
              <a:rPr lang="en-US" altLang="id-ID" sz="1600" dirty="0">
                <a:latin typeface="Calibri" pitchFamily="34" charset="0"/>
              </a:rPr>
              <a:t>.</a:t>
            </a:r>
          </a:p>
        </p:txBody>
      </p:sp>
      <p:sp>
        <p:nvSpPr>
          <p:cNvPr id="26" name="Text Box 8"/>
          <p:cNvSpPr txBox="1">
            <a:spLocks noChangeArrowheads="1"/>
          </p:cNvSpPr>
          <p:nvPr/>
        </p:nvSpPr>
        <p:spPr bwMode="auto">
          <a:xfrm>
            <a:off x="152400" y="1226403"/>
            <a:ext cx="708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6538" indent="-23653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Wingdings" pitchFamily="2" charset="2"/>
              <a:buChar char="Ø"/>
            </a:pPr>
            <a:r>
              <a:rPr lang="en-US" altLang="id-ID" sz="1600" dirty="0">
                <a:latin typeface="Calibri" pitchFamily="34" charset="0"/>
              </a:rPr>
              <a:t>P</a:t>
            </a:r>
            <a:r>
              <a:rPr lang="id-ID" altLang="id-ID" sz="1600" dirty="0">
                <a:latin typeface="Calibri" pitchFamily="34" charset="0"/>
              </a:rPr>
              <a:t>emkab Probolinggo melalui Dinas Perdagangan akan mengirimkan bawang merah ke Pontianak yang bersumber dari Gapoktan binaan Pemda. Bawang merah dari Gapoktan akan dibeli oleh pelaku swasta yang ditunjuk oleh Gapoktan.</a:t>
            </a:r>
            <a:endParaRPr lang="en-US" altLang="id-ID" sz="1600" dirty="0">
              <a:latin typeface="Calibri" pitchFamily="34" charset="0"/>
            </a:endParaRPr>
          </a:p>
        </p:txBody>
      </p:sp>
    </p:spTree>
    <p:extLst>
      <p:ext uri="{BB962C8B-B14F-4D97-AF65-F5344CB8AC3E}">
        <p14:creationId xmlns:p14="http://schemas.microsoft.com/office/powerpoint/2010/main" val="252966807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Pentagon 53"/>
          <p:cNvSpPr/>
          <p:nvPr/>
        </p:nvSpPr>
        <p:spPr>
          <a:xfrm rot="5400000">
            <a:off x="2166184" y="-245417"/>
            <a:ext cx="1642767" cy="3505201"/>
          </a:xfrm>
          <a:prstGeom prst="homePlate">
            <a:avLst/>
          </a:prstGeom>
          <a:solidFill>
            <a:schemeClr val="accent1">
              <a:lumMod val="40000"/>
              <a:lumOff val="6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5" name="Rounded Rectangle 54"/>
          <p:cNvSpPr/>
          <p:nvPr/>
        </p:nvSpPr>
        <p:spPr>
          <a:xfrm>
            <a:off x="1311166" y="838200"/>
            <a:ext cx="1295400" cy="762000"/>
          </a:xfrm>
          <a:prstGeom prst="roundRect">
            <a:avLst/>
          </a:prstGeom>
          <a:solidFill>
            <a:schemeClr val="accent1">
              <a:lumMod val="75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id-ID" sz="2000" b="1" dirty="0">
                <a:solidFill>
                  <a:schemeClr val="bg1"/>
                </a:solidFill>
              </a:rPr>
              <a:t>Pemda Jatim</a:t>
            </a:r>
          </a:p>
        </p:txBody>
      </p:sp>
      <p:sp>
        <p:nvSpPr>
          <p:cNvPr id="56" name="Rounded Rectangle 55"/>
          <p:cNvSpPr/>
          <p:nvPr/>
        </p:nvSpPr>
        <p:spPr>
          <a:xfrm>
            <a:off x="3368566" y="838200"/>
            <a:ext cx="1295400" cy="762000"/>
          </a:xfrm>
          <a:prstGeom prst="roundRect">
            <a:avLst/>
          </a:prstGeom>
          <a:solidFill>
            <a:schemeClr val="accent1">
              <a:lumMod val="75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id-ID" sz="2000" b="1" dirty="0">
                <a:solidFill>
                  <a:schemeClr val="bg1"/>
                </a:solidFill>
              </a:rPr>
              <a:t>Pemda B</a:t>
            </a:r>
            <a:endParaRPr lang="id-ID" sz="2000" b="1" dirty="0">
              <a:solidFill>
                <a:schemeClr val="bg1"/>
              </a:solidFill>
            </a:endParaRPr>
          </a:p>
        </p:txBody>
      </p:sp>
      <p:sp>
        <p:nvSpPr>
          <p:cNvPr id="57" name="Left-Right Arrow 56"/>
          <p:cNvSpPr/>
          <p:nvPr/>
        </p:nvSpPr>
        <p:spPr>
          <a:xfrm>
            <a:off x="2606566" y="1009650"/>
            <a:ext cx="762000" cy="419100"/>
          </a:xfrm>
          <a:prstGeom prst="lef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8" name="TextBox 57"/>
          <p:cNvSpPr txBox="1"/>
          <p:nvPr/>
        </p:nvSpPr>
        <p:spPr>
          <a:xfrm>
            <a:off x="2606566" y="697469"/>
            <a:ext cx="762000" cy="384721"/>
          </a:xfrm>
          <a:prstGeom prst="rect">
            <a:avLst/>
          </a:prstGeom>
          <a:noFill/>
        </p:spPr>
        <p:txBody>
          <a:bodyPr wrap="square" rtlCol="0">
            <a:spAutoFit/>
          </a:bodyPr>
          <a:lstStyle/>
          <a:p>
            <a:pPr algn="ctr"/>
            <a:r>
              <a:rPr lang="id-ID" b="1" dirty="0">
                <a:solidFill>
                  <a:srgbClr val="C00000"/>
                </a:solidFill>
              </a:rPr>
              <a:t>MoU</a:t>
            </a:r>
            <a:endParaRPr lang="id-ID" b="1" dirty="0">
              <a:solidFill>
                <a:srgbClr val="C00000"/>
              </a:solidFill>
            </a:endParaRPr>
          </a:p>
        </p:txBody>
      </p:sp>
      <p:sp>
        <p:nvSpPr>
          <p:cNvPr id="59" name="Rectangle 58"/>
          <p:cNvSpPr/>
          <p:nvPr/>
        </p:nvSpPr>
        <p:spPr>
          <a:xfrm>
            <a:off x="5029200" y="664624"/>
            <a:ext cx="6553200" cy="314537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lgn="just">
              <a:spcBef>
                <a:spcPts val="600"/>
              </a:spcBef>
              <a:buFont typeface="+mj-lt"/>
              <a:buAutoNum type="arabicPeriod"/>
            </a:pPr>
            <a:r>
              <a:rPr lang="en-US" sz="2000" b="1" dirty="0">
                <a:solidFill>
                  <a:schemeClr val="tx1"/>
                </a:solidFill>
              </a:rPr>
              <a:t>G to G </a:t>
            </a:r>
            <a:r>
              <a:rPr lang="id-ID" sz="2000" b="1" dirty="0">
                <a:solidFill>
                  <a:schemeClr val="tx1"/>
                </a:solidFill>
                <a:sym typeface="Wingdings" pitchFamily="2" charset="2"/>
              </a:rPr>
              <a:t>: </a:t>
            </a:r>
            <a:r>
              <a:rPr lang="en-US" sz="2000" b="1" dirty="0">
                <a:solidFill>
                  <a:schemeClr val="tx1"/>
                </a:solidFill>
                <a:sym typeface="Wingdings" pitchFamily="2" charset="2"/>
              </a:rPr>
              <a:t>MOU </a:t>
            </a:r>
            <a:r>
              <a:rPr lang="en-US" sz="2000" b="1" dirty="0" err="1">
                <a:solidFill>
                  <a:schemeClr val="tx1"/>
                </a:solidFill>
                <a:sym typeface="Wingdings" pitchFamily="2" charset="2"/>
              </a:rPr>
              <a:t>Jatim</a:t>
            </a:r>
            <a:r>
              <a:rPr lang="en-US" sz="2000" b="1" dirty="0">
                <a:solidFill>
                  <a:schemeClr val="tx1"/>
                </a:solidFill>
                <a:sym typeface="Wingdings" pitchFamily="2" charset="2"/>
              </a:rPr>
              <a:t> </a:t>
            </a:r>
            <a:r>
              <a:rPr lang="en-US" sz="2000" b="1" dirty="0" err="1">
                <a:solidFill>
                  <a:schemeClr val="tx1"/>
                </a:solidFill>
                <a:sym typeface="Wingdings" pitchFamily="2" charset="2"/>
              </a:rPr>
              <a:t>dengan</a:t>
            </a:r>
            <a:r>
              <a:rPr lang="en-US" sz="2000" b="1" dirty="0">
                <a:solidFill>
                  <a:schemeClr val="tx1"/>
                </a:solidFill>
                <a:sym typeface="Wingdings" pitchFamily="2" charset="2"/>
              </a:rPr>
              <a:t> </a:t>
            </a:r>
            <a:r>
              <a:rPr lang="id-ID" sz="2000" b="1" dirty="0">
                <a:solidFill>
                  <a:schemeClr val="tx1"/>
                </a:solidFill>
                <a:sym typeface="Wingdings" pitchFamily="2" charset="2"/>
              </a:rPr>
              <a:t>beberapa Pemda</a:t>
            </a:r>
            <a:endParaRPr lang="en-US" sz="2000" b="1" dirty="0">
              <a:solidFill>
                <a:schemeClr val="tx1"/>
              </a:solidFill>
              <a:sym typeface="Wingdings" pitchFamily="2" charset="2"/>
            </a:endParaRPr>
          </a:p>
          <a:p>
            <a:pPr marL="342900" indent="-342900" algn="just">
              <a:spcBef>
                <a:spcPts val="600"/>
              </a:spcBef>
              <a:buFont typeface="+mj-lt"/>
              <a:buAutoNum type="arabicPeriod"/>
            </a:pPr>
            <a:r>
              <a:rPr lang="id-ID" sz="2000" b="1" dirty="0">
                <a:solidFill>
                  <a:schemeClr val="tx1"/>
                </a:solidFill>
              </a:rPr>
              <a:t>Ditindaklanjuti dengan </a:t>
            </a:r>
            <a:r>
              <a:rPr lang="en-US" sz="2000" b="1" dirty="0">
                <a:solidFill>
                  <a:schemeClr val="tx1"/>
                </a:solidFill>
              </a:rPr>
              <a:t>B to B </a:t>
            </a:r>
            <a:r>
              <a:rPr lang="en-US" sz="2000" b="1" dirty="0">
                <a:solidFill>
                  <a:schemeClr val="tx1"/>
                </a:solidFill>
                <a:sym typeface="Wingdings" pitchFamily="2" charset="2"/>
              </a:rPr>
              <a:t> </a:t>
            </a:r>
            <a:r>
              <a:rPr lang="id-ID" sz="2000" b="1" dirty="0">
                <a:solidFill>
                  <a:schemeClr val="tx1"/>
                </a:solidFill>
              </a:rPr>
              <a:t>KADIN Jatim membuka kantor perwakilan dagang di provinsi lain yang dikelola profesional</a:t>
            </a:r>
          </a:p>
          <a:p>
            <a:pPr marL="342900" indent="-342900" algn="just">
              <a:spcBef>
                <a:spcPts val="600"/>
              </a:spcBef>
              <a:buFont typeface="+mj-lt"/>
              <a:buAutoNum type="arabicPeriod"/>
            </a:pPr>
            <a:r>
              <a:rPr lang="id-ID" sz="2000" b="1" dirty="0">
                <a:solidFill>
                  <a:schemeClr val="tx1"/>
                </a:solidFill>
              </a:rPr>
              <a:t>Pemda Jatim mendorong penguatan peran strategis Kantor Perwakilan Dagang di 26 provinsi</a:t>
            </a:r>
            <a:endParaRPr lang="en-US" sz="2000" b="1" dirty="0">
              <a:solidFill>
                <a:schemeClr val="tx1"/>
              </a:solidFill>
            </a:endParaRPr>
          </a:p>
        </p:txBody>
      </p:sp>
      <p:pic>
        <p:nvPicPr>
          <p:cNvPr id="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167" y="3882222"/>
            <a:ext cx="10269644" cy="2975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60"/>
          <p:cNvSpPr/>
          <p:nvPr/>
        </p:nvSpPr>
        <p:spPr>
          <a:xfrm>
            <a:off x="3520966" y="3859681"/>
            <a:ext cx="6537434" cy="35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2" name="Rounded Rectangle 61"/>
          <p:cNvSpPr/>
          <p:nvPr/>
        </p:nvSpPr>
        <p:spPr>
          <a:xfrm>
            <a:off x="1311167" y="2415120"/>
            <a:ext cx="3429000" cy="556681"/>
          </a:xfrm>
          <a:prstGeom prst="roundRect">
            <a:avLst>
              <a:gd name="adj" fmla="val 5601"/>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id-ID" sz="2000" b="1" dirty="0">
                <a:solidFill>
                  <a:schemeClr val="tx1"/>
                </a:solidFill>
              </a:rPr>
              <a:t>Kerja sama antar swasta</a:t>
            </a:r>
            <a:endParaRPr lang="id-ID" sz="2000" b="1" dirty="0">
              <a:solidFill>
                <a:schemeClr val="tx1"/>
              </a:solidFill>
            </a:endParaRPr>
          </a:p>
        </p:txBody>
      </p:sp>
      <p:sp>
        <p:nvSpPr>
          <p:cNvPr id="63" name="Rounded Rectangle 62"/>
          <p:cNvSpPr/>
          <p:nvPr/>
        </p:nvSpPr>
        <p:spPr>
          <a:xfrm>
            <a:off x="1311166" y="3118945"/>
            <a:ext cx="1295401"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a:t>KADIN </a:t>
            </a:r>
            <a:r>
              <a:rPr lang="en-US" sz="2000" b="1" dirty="0" err="1"/>
              <a:t>Jatim</a:t>
            </a:r>
            <a:endParaRPr lang="id-ID" sz="2000" b="1" dirty="0"/>
          </a:p>
        </p:txBody>
      </p:sp>
      <p:sp>
        <p:nvSpPr>
          <p:cNvPr id="64" name="Rounded Rectangle 63"/>
          <p:cNvSpPr/>
          <p:nvPr/>
        </p:nvSpPr>
        <p:spPr>
          <a:xfrm>
            <a:off x="3368566" y="3124200"/>
            <a:ext cx="1295401"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a:t>KADIN Daerah B</a:t>
            </a:r>
            <a:endParaRPr lang="id-ID" sz="2000" b="1" dirty="0"/>
          </a:p>
        </p:txBody>
      </p:sp>
      <p:sp>
        <p:nvSpPr>
          <p:cNvPr id="65" name="Left-Right Arrow 64"/>
          <p:cNvSpPr/>
          <p:nvPr/>
        </p:nvSpPr>
        <p:spPr>
          <a:xfrm>
            <a:off x="2584232" y="3290395"/>
            <a:ext cx="860534" cy="419100"/>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d-ID"/>
          </a:p>
        </p:txBody>
      </p:sp>
      <p:sp>
        <p:nvSpPr>
          <p:cNvPr id="66" name="TextBox 65"/>
          <p:cNvSpPr txBox="1"/>
          <p:nvPr/>
        </p:nvSpPr>
        <p:spPr>
          <a:xfrm>
            <a:off x="2111266" y="1600200"/>
            <a:ext cx="1790700" cy="677108"/>
          </a:xfrm>
          <a:prstGeom prst="rect">
            <a:avLst/>
          </a:prstGeom>
          <a:noFill/>
        </p:spPr>
        <p:txBody>
          <a:bodyPr wrap="square" rtlCol="0">
            <a:spAutoFit/>
          </a:bodyPr>
          <a:lstStyle/>
          <a:p>
            <a:pPr algn="ctr"/>
            <a:r>
              <a:rPr lang="en-US" b="1" dirty="0" err="1">
                <a:solidFill>
                  <a:srgbClr val="C00000"/>
                </a:solidFill>
              </a:rPr>
              <a:t>Ditindaklanjuti</a:t>
            </a:r>
            <a:r>
              <a:rPr lang="en-US" b="1" dirty="0">
                <a:solidFill>
                  <a:srgbClr val="C00000"/>
                </a:solidFill>
              </a:rPr>
              <a:t> </a:t>
            </a:r>
            <a:r>
              <a:rPr lang="en-US" b="1" dirty="0" err="1">
                <a:solidFill>
                  <a:srgbClr val="C00000"/>
                </a:solidFill>
              </a:rPr>
              <a:t>dengan</a:t>
            </a:r>
            <a:endParaRPr lang="id-ID" b="1" dirty="0">
              <a:solidFill>
                <a:srgbClr val="C00000"/>
              </a:solidFill>
            </a:endParaRPr>
          </a:p>
        </p:txBody>
      </p:sp>
      <p:sp>
        <p:nvSpPr>
          <p:cNvPr id="16" name="Title 1"/>
          <p:cNvSpPr>
            <a:spLocks noGrp="1"/>
          </p:cNvSpPr>
          <p:nvPr>
            <p:ph type="title"/>
          </p:nvPr>
        </p:nvSpPr>
        <p:spPr>
          <a:xfrm>
            <a:off x="18942" y="109833"/>
            <a:ext cx="12188825" cy="457200"/>
          </a:xfrm>
        </p:spPr>
        <p:txBody>
          <a:bodyPr>
            <a:noAutofit/>
          </a:bodyPr>
          <a:lstStyle/>
          <a:p>
            <a:r>
              <a:rPr lang="id-ID" sz="3200" dirty="0" smtClean="0">
                <a:solidFill>
                  <a:schemeClr val="tx1"/>
                </a:solidFill>
                <a:latin typeface="Agency FB" panose="020B0503020202020204" pitchFamily="34" charset="0"/>
                <a:ea typeface="Calibri" charset="0"/>
                <a:cs typeface="Calibri" charset="0"/>
              </a:rPr>
              <a:t> CONTOH KERJASAMA PROVINSI JATIM : KANTOR PERWAKILAN DAGANG</a:t>
            </a:r>
            <a:endParaRPr lang="en-US" sz="3200" dirty="0">
              <a:solidFill>
                <a:schemeClr val="tx1"/>
              </a:solidFill>
              <a:latin typeface="Agency FB" panose="020B0503020202020204" pitchFamily="34" charset="0"/>
              <a:ea typeface="Calibri" charset="0"/>
              <a:cs typeface="Calibri" charset="0"/>
            </a:endParaRPr>
          </a:p>
        </p:txBody>
      </p:sp>
    </p:spTree>
    <p:extLst>
      <p:ext uri="{BB962C8B-B14F-4D97-AF65-F5344CB8AC3E}">
        <p14:creationId xmlns:p14="http://schemas.microsoft.com/office/powerpoint/2010/main" val="261927892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logo pasar jaya.jpg"/>
          <p:cNvPicPr>
            <a:picLocks noChangeAspect="1"/>
          </p:cNvPicPr>
          <p:nvPr/>
        </p:nvPicPr>
        <p:blipFill rotWithShape="1">
          <a:blip r:embed="rId2" cstate="print"/>
          <a:srcRect t="29030"/>
          <a:stretch/>
        </p:blipFill>
        <p:spPr>
          <a:xfrm>
            <a:off x="7574564" y="745962"/>
            <a:ext cx="1985465" cy="692778"/>
          </a:xfrm>
          <a:prstGeom prst="rect">
            <a:avLst/>
          </a:prstGeom>
          <a:solidFill>
            <a:schemeClr val="bg1">
              <a:lumMod val="75000"/>
            </a:schemeClr>
          </a:solidFill>
          <a:ln/>
        </p:spPr>
      </p:pic>
      <p:pic>
        <p:nvPicPr>
          <p:cNvPr id="17" name="Picture 2"/>
          <p:cNvPicPr>
            <a:picLocks noChangeAspect="1" noChangeArrowheads="1"/>
          </p:cNvPicPr>
          <p:nvPr/>
        </p:nvPicPr>
        <p:blipFill>
          <a:blip r:embed="rId3" cstate="print"/>
          <a:srcRect/>
          <a:stretch>
            <a:fillRect/>
          </a:stretch>
        </p:blipFill>
        <p:spPr bwMode="auto">
          <a:xfrm>
            <a:off x="762000" y="1260836"/>
            <a:ext cx="1379726" cy="1343755"/>
          </a:xfrm>
          <a:prstGeom prst="rect">
            <a:avLst/>
          </a:prstGeom>
          <a:ln>
            <a:noFill/>
          </a:ln>
          <a:effectLst>
            <a:softEdge rad="112500"/>
          </a:effectLst>
        </p:spPr>
      </p:pic>
      <p:pic>
        <p:nvPicPr>
          <p:cNvPr id="18" name="Picture 5"/>
          <p:cNvPicPr>
            <a:picLocks noChangeAspect="1" noChangeArrowheads="1"/>
          </p:cNvPicPr>
          <p:nvPr/>
        </p:nvPicPr>
        <p:blipFill>
          <a:blip r:embed="rId4" cstate="print"/>
          <a:srcRect/>
          <a:stretch>
            <a:fillRect/>
          </a:stretch>
        </p:blipFill>
        <p:spPr bwMode="auto">
          <a:xfrm>
            <a:off x="9753600" y="1114762"/>
            <a:ext cx="2133600" cy="1489830"/>
          </a:xfrm>
          <a:prstGeom prst="rect">
            <a:avLst/>
          </a:prstGeom>
          <a:ln>
            <a:noFill/>
          </a:ln>
          <a:effectLst>
            <a:softEdge rad="112500"/>
          </a:effectLst>
        </p:spPr>
      </p:pic>
      <p:pic>
        <p:nvPicPr>
          <p:cNvPr id="19" name="Picture 8"/>
          <p:cNvPicPr>
            <a:picLocks noChangeAspect="1" noChangeArrowheads="1"/>
          </p:cNvPicPr>
          <p:nvPr/>
        </p:nvPicPr>
        <p:blipFill>
          <a:blip r:embed="rId5" cstate="print"/>
          <a:srcRect/>
          <a:stretch>
            <a:fillRect/>
          </a:stretch>
        </p:blipFill>
        <p:spPr bwMode="auto">
          <a:xfrm>
            <a:off x="3887789" y="1234312"/>
            <a:ext cx="3336711" cy="1492385"/>
          </a:xfrm>
          <a:prstGeom prst="rect">
            <a:avLst/>
          </a:prstGeom>
          <a:ln>
            <a:noFill/>
          </a:ln>
          <a:effectLst>
            <a:softEdge rad="112500"/>
          </a:effectLst>
        </p:spPr>
      </p:pic>
      <p:sp>
        <p:nvSpPr>
          <p:cNvPr id="20" name="Right Arrow 19"/>
          <p:cNvSpPr/>
          <p:nvPr/>
        </p:nvSpPr>
        <p:spPr>
          <a:xfrm>
            <a:off x="2375243" y="2126111"/>
            <a:ext cx="889061" cy="478481"/>
          </a:xfrm>
          <a:prstGeom prst="rightArrow">
            <a:avLst/>
          </a:prstGeom>
          <a:solidFill>
            <a:schemeClr val="bg2">
              <a:lumMod val="5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a:p>
        </p:txBody>
      </p:sp>
      <p:sp>
        <p:nvSpPr>
          <p:cNvPr id="21" name="Right Arrow 20"/>
          <p:cNvSpPr/>
          <p:nvPr/>
        </p:nvSpPr>
        <p:spPr>
          <a:xfrm>
            <a:off x="8130032" y="2126112"/>
            <a:ext cx="911959" cy="478481"/>
          </a:xfrm>
          <a:prstGeom prst="rightArrow">
            <a:avLst/>
          </a:prstGeom>
          <a:solidFill>
            <a:schemeClr val="bg2">
              <a:lumMod val="5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a:p>
        </p:txBody>
      </p:sp>
      <p:sp>
        <p:nvSpPr>
          <p:cNvPr id="22" name="TextBox 21"/>
          <p:cNvSpPr txBox="1"/>
          <p:nvPr/>
        </p:nvSpPr>
        <p:spPr>
          <a:xfrm>
            <a:off x="9525000" y="676844"/>
            <a:ext cx="1981200" cy="400110"/>
          </a:xfrm>
          <a:prstGeom prst="rect">
            <a:avLst/>
          </a:prstGeom>
          <a:noFill/>
        </p:spPr>
        <p:txBody>
          <a:bodyPr wrap="square" rtlCol="0">
            <a:spAutoFit/>
          </a:bodyPr>
          <a:lstStyle>
            <a:defPPr>
              <a:defRPr lang="en-US"/>
            </a:defPPr>
            <a:lvl1pPr algn="ctr">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2000" dirty="0">
                <a:solidFill>
                  <a:srgbClr val="FFC000"/>
                </a:solidFill>
              </a:rPr>
              <a:t>KONSUMEN</a:t>
            </a:r>
            <a:endParaRPr lang="en-US" sz="2000" dirty="0">
              <a:solidFill>
                <a:srgbClr val="FFC000"/>
              </a:solidFill>
            </a:endParaRPr>
          </a:p>
        </p:txBody>
      </p:sp>
      <p:sp>
        <p:nvSpPr>
          <p:cNvPr id="23" name="TextBox 22"/>
          <p:cNvSpPr txBox="1"/>
          <p:nvPr/>
        </p:nvSpPr>
        <p:spPr>
          <a:xfrm>
            <a:off x="817749" y="849858"/>
            <a:ext cx="1553255" cy="384721"/>
          </a:xfrm>
          <a:prstGeom prst="rect">
            <a:avLst/>
          </a:prstGeom>
          <a:noFill/>
        </p:spPr>
        <p:txBody>
          <a:bodyPr wrap="square" rtlCol="0">
            <a:spAutoFit/>
          </a:bodyPr>
          <a:lstStyle/>
          <a:p>
            <a:pPr algn="ctr"/>
            <a:r>
              <a:rPr lang="en-US" b="1" dirty="0">
                <a:solidFill>
                  <a:srgbClr val="FFC000"/>
                </a:solidFill>
              </a:rPr>
              <a:t>PRODUSEN</a:t>
            </a:r>
            <a:endParaRPr lang="en-US" b="1" dirty="0">
              <a:solidFill>
                <a:srgbClr val="FFC000"/>
              </a:solidFill>
            </a:endParaRPr>
          </a:p>
        </p:txBody>
      </p:sp>
      <p:sp>
        <p:nvSpPr>
          <p:cNvPr id="24" name="TextBox 23"/>
          <p:cNvSpPr txBox="1"/>
          <p:nvPr/>
        </p:nvSpPr>
        <p:spPr>
          <a:xfrm>
            <a:off x="3898075" y="971005"/>
            <a:ext cx="3352800"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id-ID" sz="1400" b="1" dirty="0">
                <a:solidFill>
                  <a:schemeClr val="tx1"/>
                </a:solidFill>
                <a:effectLst>
                  <a:outerShdw blurRad="38100" dist="38100" dir="2700000" algn="tl">
                    <a:srgbClr val="000000">
                      <a:alpha val="43137"/>
                    </a:srgbClr>
                  </a:outerShdw>
                </a:effectLst>
              </a:rPr>
              <a:t>Terminal Agribisnis Lampung (TAL)</a:t>
            </a:r>
            <a:endParaRPr lang="id-ID" sz="1400" b="1" dirty="0">
              <a:solidFill>
                <a:schemeClr val="tx1"/>
              </a:solidFill>
              <a:effectLst>
                <a:outerShdw blurRad="38100" dist="38100" dir="2700000" algn="tl">
                  <a:srgbClr val="000000">
                    <a:alpha val="43137"/>
                  </a:srgbClr>
                </a:outerShdw>
              </a:effectLst>
            </a:endParaRPr>
          </a:p>
        </p:txBody>
      </p:sp>
      <p:pic>
        <p:nvPicPr>
          <p:cNvPr id="25" name="Picture 2" descr="C:\Users\OKA\Documents\BI\DKEM\Sektor Riil\Icons\truc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384526" y="1579440"/>
            <a:ext cx="968274" cy="53009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OKA\Documents\BI\DKEM\Sektor Riil\Icons\truc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8092600" y="1606353"/>
            <a:ext cx="949391" cy="51975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kop surat.jpg"/>
          <p:cNvPicPr>
            <a:picLocks noChangeAspect="1"/>
          </p:cNvPicPr>
          <p:nvPr/>
        </p:nvPicPr>
        <p:blipFill>
          <a:blip r:embed="rId7" cstate="print"/>
          <a:srcRect l="3939" t="18868" r="83261" b="15094"/>
          <a:stretch>
            <a:fillRect/>
          </a:stretch>
        </p:blipFill>
        <p:spPr>
          <a:xfrm>
            <a:off x="4189786" y="3862136"/>
            <a:ext cx="1068015" cy="888608"/>
          </a:xfrm>
          <a:prstGeom prst="rect">
            <a:avLst/>
          </a:prstGeom>
          <a:solidFill>
            <a:schemeClr val="bg1">
              <a:lumMod val="75000"/>
            </a:schemeClr>
          </a:solidFill>
          <a:ln/>
        </p:spPr>
      </p:pic>
      <p:sp>
        <p:nvSpPr>
          <p:cNvPr id="28" name="TextBox 27"/>
          <p:cNvSpPr txBox="1"/>
          <p:nvPr/>
        </p:nvSpPr>
        <p:spPr>
          <a:xfrm>
            <a:off x="306388" y="2871536"/>
            <a:ext cx="3591687" cy="2831544"/>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95250" indent="-95250">
              <a:buFont typeface="Arial" pitchFamily="34" charset="0"/>
              <a:buChar char="•"/>
            </a:pPr>
            <a:r>
              <a:rPr lang="id-ID" sz="2000" b="1" dirty="0"/>
              <a:t>PT. Wahana Rahardja/WR (BUMD)  membeli produk petani lokal (kelompok tani) untuk diolah di TAL (sorting, grading, packaging, building stock).</a:t>
            </a:r>
          </a:p>
          <a:p>
            <a:pPr marL="95250" indent="-95250">
              <a:buFont typeface="Arial" pitchFamily="34" charset="0"/>
              <a:buChar char="•"/>
            </a:pPr>
            <a:r>
              <a:rPr lang="id-ID" sz="2000" b="1" dirty="0"/>
              <a:t>Investasi prasarana pengolahan di sisi hulu.</a:t>
            </a:r>
          </a:p>
          <a:p>
            <a:pPr>
              <a:buFont typeface="Arial" pitchFamily="34" charset="0"/>
              <a:buChar char="•"/>
            </a:pPr>
            <a:endParaRPr lang="en-US" dirty="0"/>
          </a:p>
        </p:txBody>
      </p:sp>
      <p:sp>
        <p:nvSpPr>
          <p:cNvPr id="29" name="TextBox 28"/>
          <p:cNvSpPr txBox="1"/>
          <p:nvPr/>
        </p:nvSpPr>
        <p:spPr>
          <a:xfrm>
            <a:off x="7353502" y="3191726"/>
            <a:ext cx="4608707" cy="289310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95250" indent="-95250" algn="just">
              <a:spcBef>
                <a:spcPts val="600"/>
              </a:spcBef>
              <a:spcAft>
                <a:spcPts val="600"/>
              </a:spcAft>
              <a:buFont typeface="Arial" pitchFamily="34" charset="0"/>
              <a:buChar char="•"/>
            </a:pPr>
            <a:r>
              <a:rPr lang="id-ID" sz="1800" b="1" dirty="0"/>
              <a:t>PD. Pasar Jaya </a:t>
            </a:r>
            <a:r>
              <a:rPr lang="id-ID" sz="1800" b="1" dirty="0"/>
              <a:t>akan membentuk anak perusahaan yang</a:t>
            </a:r>
          </a:p>
          <a:p>
            <a:pPr marL="95250" indent="-95250" algn="just">
              <a:spcBef>
                <a:spcPts val="600"/>
              </a:spcBef>
              <a:spcAft>
                <a:spcPts val="600"/>
              </a:spcAft>
            </a:pPr>
            <a:r>
              <a:rPr lang="id-ID" sz="1800" b="1" dirty="0"/>
              <a:t>	menangani </a:t>
            </a:r>
            <a:r>
              <a:rPr lang="id-ID" sz="1800" b="1" dirty="0"/>
              <a:t>bisnis operasional untuk pembelian dari WR, distribusi, penjualan ke ritel di pasar DKI.</a:t>
            </a:r>
          </a:p>
          <a:p>
            <a:pPr marL="95250" indent="-95250" algn="just">
              <a:spcBef>
                <a:spcPts val="600"/>
              </a:spcBef>
              <a:spcAft>
                <a:spcPts val="600"/>
              </a:spcAft>
              <a:buFont typeface="Arial" pitchFamily="34" charset="0"/>
              <a:buChar char="•"/>
            </a:pPr>
            <a:r>
              <a:rPr lang="id-ID" sz="1800" b="1" dirty="0"/>
              <a:t>PD. Pasar Jaya akan melakukan investasi prasarana pengolahan di sisi hulu  di TAL (storage, sarana transportasi, quality control).</a:t>
            </a:r>
            <a:endParaRPr lang="en-US" sz="1800" dirty="0"/>
          </a:p>
        </p:txBody>
      </p:sp>
      <p:sp>
        <p:nvSpPr>
          <p:cNvPr id="30" name="TextBox 29"/>
          <p:cNvSpPr txBox="1"/>
          <p:nvPr/>
        </p:nvSpPr>
        <p:spPr>
          <a:xfrm>
            <a:off x="5537602" y="4014536"/>
            <a:ext cx="1396599"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algn="ctr">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id-ID" sz="1800" dirty="0">
                <a:solidFill>
                  <a:schemeClr val="tx1"/>
                </a:solidFill>
              </a:rPr>
              <a:t>Anak Perusahaan</a:t>
            </a:r>
            <a:endParaRPr lang="en-US" sz="1800" dirty="0">
              <a:solidFill>
                <a:schemeClr val="tx1"/>
              </a:solidFill>
            </a:endParaRPr>
          </a:p>
        </p:txBody>
      </p:sp>
      <p:sp>
        <p:nvSpPr>
          <p:cNvPr id="31" name="Left-Right Arrow 30"/>
          <p:cNvSpPr/>
          <p:nvPr/>
        </p:nvSpPr>
        <p:spPr>
          <a:xfrm>
            <a:off x="5061051" y="4077840"/>
            <a:ext cx="653950" cy="457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Striped Right Arrow 31"/>
          <p:cNvSpPr/>
          <p:nvPr/>
        </p:nvSpPr>
        <p:spPr>
          <a:xfrm rot="16200000">
            <a:off x="5161867" y="2967471"/>
            <a:ext cx="762000" cy="1027331"/>
          </a:xfrm>
          <a:prstGeom prst="stripedRightArrow">
            <a:avLst>
              <a:gd name="adj1" fmla="val 43862"/>
              <a:gd name="adj2" fmla="val 45156"/>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d-ID"/>
          </a:p>
        </p:txBody>
      </p:sp>
      <p:sp>
        <p:nvSpPr>
          <p:cNvPr id="33" name="TextBox 32"/>
          <p:cNvSpPr txBox="1"/>
          <p:nvPr/>
        </p:nvSpPr>
        <p:spPr>
          <a:xfrm>
            <a:off x="4318000" y="2807005"/>
            <a:ext cx="2540000" cy="384721"/>
          </a:xfrm>
          <a:prstGeom prst="rect">
            <a:avLst/>
          </a:prstGeom>
          <a:noFill/>
        </p:spPr>
        <p:txBody>
          <a:bodyPr wrap="square" rtlCol="0">
            <a:spAutoFit/>
          </a:bodyPr>
          <a:lstStyle/>
          <a:p>
            <a:pPr algn="ctr"/>
            <a:r>
              <a:rPr lang="id-ID" b="1" dirty="0">
                <a:solidFill>
                  <a:srgbClr val="FFC000"/>
                </a:solidFill>
              </a:rPr>
              <a:t>Operasional TAL</a:t>
            </a:r>
            <a:endParaRPr lang="en-US" b="1" dirty="0">
              <a:solidFill>
                <a:srgbClr val="FFC000"/>
              </a:solidFill>
            </a:endParaRPr>
          </a:p>
        </p:txBody>
      </p:sp>
      <p:sp>
        <p:nvSpPr>
          <p:cNvPr id="34" name="TextBox 33"/>
          <p:cNvSpPr txBox="1"/>
          <p:nvPr/>
        </p:nvSpPr>
        <p:spPr>
          <a:xfrm>
            <a:off x="4889701" y="5951121"/>
            <a:ext cx="1396599" cy="83099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en-US"/>
            </a:defPPr>
            <a:lvl1pPr algn="ctr">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id-ID" sz="2400" dirty="0"/>
              <a:t>Retail DKI</a:t>
            </a:r>
            <a:endParaRPr lang="en-US" sz="2400" dirty="0"/>
          </a:p>
        </p:txBody>
      </p:sp>
      <p:cxnSp>
        <p:nvCxnSpPr>
          <p:cNvPr id="35" name="Elbow Connector 34"/>
          <p:cNvCxnSpPr>
            <a:stCxn id="30" idx="2"/>
            <a:endCxn id="34" idx="0"/>
          </p:cNvCxnSpPr>
          <p:nvPr/>
        </p:nvCxnSpPr>
        <p:spPr>
          <a:xfrm rot="5400000">
            <a:off x="5405324" y="5120544"/>
            <a:ext cx="1013254" cy="647901"/>
          </a:xfrm>
          <a:prstGeom prst="bentConnector3">
            <a:avLst/>
          </a:prstGeom>
          <a:ln w="381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254298" y="5005137"/>
            <a:ext cx="1765502" cy="584775"/>
          </a:xfrm>
          <a:prstGeom prst="rect">
            <a:avLst/>
          </a:prstGeom>
          <a:noFill/>
        </p:spPr>
        <p:txBody>
          <a:bodyPr wrap="square" rtlCol="0">
            <a:spAutoFit/>
          </a:bodyPr>
          <a:lstStyle/>
          <a:p>
            <a:pPr algn="ctr"/>
            <a:r>
              <a:rPr lang="id-ID" sz="1600" b="1" dirty="0">
                <a:solidFill>
                  <a:srgbClr val="FFC000"/>
                </a:solidFill>
              </a:rPr>
              <a:t>Distribusi &amp; Penjualan</a:t>
            </a:r>
            <a:endParaRPr lang="en-US" sz="1600" b="1" dirty="0">
              <a:solidFill>
                <a:srgbClr val="FFC000"/>
              </a:solidFill>
            </a:endParaRPr>
          </a:p>
        </p:txBody>
      </p:sp>
      <p:sp>
        <p:nvSpPr>
          <p:cNvPr id="37" name="Title 1"/>
          <p:cNvSpPr>
            <a:spLocks noGrp="1"/>
          </p:cNvSpPr>
          <p:nvPr>
            <p:ph type="title"/>
          </p:nvPr>
        </p:nvSpPr>
        <p:spPr>
          <a:xfrm>
            <a:off x="49714" y="64168"/>
            <a:ext cx="12188825" cy="457200"/>
          </a:xfrm>
        </p:spPr>
        <p:txBody>
          <a:bodyPr>
            <a:noAutofit/>
          </a:bodyPr>
          <a:lstStyle/>
          <a:p>
            <a:pPr algn="l"/>
            <a:r>
              <a:rPr lang="id-ID" sz="3200" dirty="0" smtClean="0">
                <a:solidFill>
                  <a:schemeClr val="tx1"/>
                </a:solidFill>
                <a:latin typeface="Agency FB" panose="020B0503020202020204" pitchFamily="34" charset="0"/>
                <a:ea typeface="Calibri" charset="0"/>
                <a:cs typeface="Calibri" charset="0"/>
              </a:rPr>
              <a:t>CONTOH KERJASAMA PROVINSI DKI DAN LAMPUNG</a:t>
            </a:r>
            <a:endParaRPr lang="en-US" sz="3200" dirty="0">
              <a:solidFill>
                <a:schemeClr val="tx1"/>
              </a:solidFill>
              <a:latin typeface="Agency FB" panose="020B0503020202020204" pitchFamily="34" charset="0"/>
              <a:ea typeface="Calibri" charset="0"/>
              <a:cs typeface="Calibri" charset="0"/>
            </a:endParaRPr>
          </a:p>
        </p:txBody>
      </p:sp>
    </p:spTree>
    <p:extLst>
      <p:ext uri="{BB962C8B-B14F-4D97-AF65-F5344CB8AC3E}">
        <p14:creationId xmlns:p14="http://schemas.microsoft.com/office/powerpoint/2010/main" val="144783569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9760166" y="4087744"/>
            <a:ext cx="1900023" cy="2236857"/>
          </a:xfrm>
          <a:prstGeom prst="roundRect">
            <a:avLst>
              <a:gd name="adj" fmla="val 7191"/>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tx1"/>
              </a:solidFill>
            </a:endParaRPr>
          </a:p>
        </p:txBody>
      </p:sp>
      <p:sp>
        <p:nvSpPr>
          <p:cNvPr id="38" name="Rounded Rectangle 37"/>
          <p:cNvSpPr/>
          <p:nvPr/>
        </p:nvSpPr>
        <p:spPr>
          <a:xfrm>
            <a:off x="7702765" y="4087742"/>
            <a:ext cx="1900023" cy="2236857"/>
          </a:xfrm>
          <a:prstGeom prst="roundRect">
            <a:avLst>
              <a:gd name="adj" fmla="val 7191"/>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tx1"/>
              </a:solidFill>
            </a:endParaRPr>
          </a:p>
        </p:txBody>
      </p:sp>
      <p:sp>
        <p:nvSpPr>
          <p:cNvPr id="39" name="Rounded Rectangle 38"/>
          <p:cNvSpPr/>
          <p:nvPr/>
        </p:nvSpPr>
        <p:spPr>
          <a:xfrm>
            <a:off x="5942712" y="4087743"/>
            <a:ext cx="1602676" cy="2236857"/>
          </a:xfrm>
          <a:prstGeom prst="roundRect">
            <a:avLst>
              <a:gd name="adj" fmla="val 7191"/>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tx1"/>
              </a:solidFill>
            </a:endParaRPr>
          </a:p>
        </p:txBody>
      </p:sp>
      <p:sp>
        <p:nvSpPr>
          <p:cNvPr id="40" name="Rounded Rectangle 39"/>
          <p:cNvSpPr/>
          <p:nvPr/>
        </p:nvSpPr>
        <p:spPr>
          <a:xfrm>
            <a:off x="209716" y="3429000"/>
            <a:ext cx="1909950" cy="788430"/>
          </a:xfrm>
          <a:prstGeom prst="roundRect">
            <a:avLst>
              <a:gd name="adj" fmla="val 7191"/>
            </a:avLst>
          </a:prstGeom>
          <a:solidFill>
            <a:schemeClr val="bg1"/>
          </a:solidFill>
          <a:ln>
            <a:solidFill>
              <a:srgbClr val="0024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Rounded Rectangle 41"/>
          <p:cNvSpPr/>
          <p:nvPr/>
        </p:nvSpPr>
        <p:spPr>
          <a:xfrm>
            <a:off x="225238" y="1928340"/>
            <a:ext cx="1909950" cy="788430"/>
          </a:xfrm>
          <a:prstGeom prst="roundRect">
            <a:avLst>
              <a:gd name="adj" fmla="val 7191"/>
            </a:avLst>
          </a:prstGeom>
          <a:solidFill>
            <a:schemeClr val="accent5">
              <a:lumMod val="20000"/>
              <a:lumOff val="80000"/>
            </a:scheme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TextBox 42"/>
          <p:cNvSpPr txBox="1"/>
          <p:nvPr/>
        </p:nvSpPr>
        <p:spPr>
          <a:xfrm>
            <a:off x="153988" y="1244025"/>
            <a:ext cx="2733675" cy="677108"/>
          </a:xfrm>
          <a:prstGeom prst="rect">
            <a:avLst/>
          </a:prstGeom>
          <a:noFill/>
        </p:spPr>
        <p:txBody>
          <a:bodyPr wrap="square" rtlCol="0">
            <a:spAutoFit/>
          </a:bodyPr>
          <a:lstStyle/>
          <a:p>
            <a:r>
              <a:rPr lang="en-US" b="1" dirty="0" err="1">
                <a:effectLst>
                  <a:outerShdw blurRad="38100" dist="38100" dir="2700000" algn="tl">
                    <a:srgbClr val="000000">
                      <a:alpha val="43137"/>
                    </a:srgbClr>
                  </a:outerShdw>
                </a:effectLst>
                <a:latin typeface="Agency FB" pitchFamily="34" charset="0"/>
              </a:rPr>
              <a:t>Produsen</a:t>
            </a:r>
            <a:r>
              <a:rPr lang="en-US" b="1" dirty="0">
                <a:effectLst>
                  <a:outerShdw blurRad="38100" dist="38100" dir="2700000" algn="tl">
                    <a:srgbClr val="000000">
                      <a:alpha val="43137"/>
                    </a:srgbClr>
                  </a:outerShdw>
                </a:effectLst>
                <a:latin typeface="Agency FB" pitchFamily="34" charset="0"/>
              </a:rPr>
              <a:t> </a:t>
            </a:r>
            <a:r>
              <a:rPr lang="en-US" b="1" dirty="0" err="1">
                <a:effectLst>
                  <a:outerShdw blurRad="38100" dist="38100" dir="2700000" algn="tl">
                    <a:srgbClr val="000000">
                      <a:alpha val="43137"/>
                    </a:srgbClr>
                  </a:outerShdw>
                </a:effectLst>
                <a:latin typeface="Agency FB" pitchFamily="34" charset="0"/>
              </a:rPr>
              <a:t>Cabai</a:t>
            </a:r>
            <a:endParaRPr lang="en-US" b="1" dirty="0">
              <a:effectLst>
                <a:outerShdw blurRad="38100" dist="38100" dir="2700000" algn="tl">
                  <a:srgbClr val="000000">
                    <a:alpha val="43137"/>
                  </a:srgbClr>
                </a:outerShdw>
              </a:effectLst>
              <a:latin typeface="Agency FB" pitchFamily="34" charset="0"/>
            </a:endParaRPr>
          </a:p>
          <a:p>
            <a:r>
              <a:rPr lang="en-US" b="1" dirty="0">
                <a:effectLst>
                  <a:outerShdw blurRad="38100" dist="38100" dir="2700000" algn="tl">
                    <a:srgbClr val="000000">
                      <a:alpha val="43137"/>
                    </a:srgbClr>
                  </a:outerShdw>
                </a:effectLst>
                <a:latin typeface="Agency FB" pitchFamily="34" charset="0"/>
              </a:rPr>
              <a:t>(</a:t>
            </a:r>
            <a:r>
              <a:rPr lang="en-US" b="1" dirty="0" err="1">
                <a:effectLst>
                  <a:outerShdw blurRad="38100" dist="38100" dir="2700000" algn="tl">
                    <a:srgbClr val="000000">
                      <a:alpha val="43137"/>
                    </a:srgbClr>
                  </a:outerShdw>
                </a:effectLst>
                <a:latin typeface="Agency FB" pitchFamily="34" charset="0"/>
              </a:rPr>
              <a:t>Kab</a:t>
            </a:r>
            <a:r>
              <a:rPr lang="en-US" b="1" dirty="0">
                <a:effectLst>
                  <a:outerShdw blurRad="38100" dist="38100" dir="2700000" algn="tl">
                    <a:srgbClr val="000000">
                      <a:alpha val="43137"/>
                    </a:srgbClr>
                  </a:outerShdw>
                </a:effectLst>
                <a:latin typeface="Agency FB" pitchFamily="34" charset="0"/>
              </a:rPr>
              <a:t>. </a:t>
            </a:r>
            <a:r>
              <a:rPr lang="en-US" b="1" dirty="0">
                <a:effectLst>
                  <a:outerShdw blurRad="38100" dist="38100" dir="2700000" algn="tl">
                    <a:srgbClr val="000000">
                      <a:alpha val="43137"/>
                    </a:srgbClr>
                  </a:outerShdw>
                </a:effectLst>
                <a:latin typeface="Agency FB" pitchFamily="34" charset="0"/>
              </a:rPr>
              <a:t>Batubara, </a:t>
            </a:r>
            <a:r>
              <a:rPr lang="en-US" b="1" dirty="0" err="1">
                <a:effectLst>
                  <a:outerShdw blurRad="38100" dist="38100" dir="2700000" algn="tl">
                    <a:srgbClr val="000000">
                      <a:alpha val="43137"/>
                    </a:srgbClr>
                  </a:outerShdw>
                </a:effectLst>
                <a:latin typeface="Agency FB" pitchFamily="34" charset="0"/>
              </a:rPr>
              <a:t>Simalungun</a:t>
            </a:r>
            <a:r>
              <a:rPr lang="en-US" b="1" dirty="0">
                <a:effectLst>
                  <a:outerShdw blurRad="38100" dist="38100" dir="2700000" algn="tl">
                    <a:srgbClr val="000000">
                      <a:alpha val="43137"/>
                    </a:srgbClr>
                  </a:outerShdw>
                </a:effectLst>
                <a:latin typeface="Agency FB" pitchFamily="34" charset="0"/>
              </a:rPr>
              <a:t>)</a:t>
            </a:r>
            <a:endParaRPr lang="en-US" b="1" dirty="0">
              <a:effectLst>
                <a:outerShdw blurRad="38100" dist="38100" dir="2700000" algn="tl">
                  <a:srgbClr val="000000">
                    <a:alpha val="43137"/>
                  </a:srgbClr>
                </a:outerShdw>
              </a:effectLst>
              <a:latin typeface="Agency FB" pitchFamily="34" charset="0"/>
            </a:endParaRPr>
          </a:p>
        </p:txBody>
      </p:sp>
      <p:pic>
        <p:nvPicPr>
          <p:cNvPr id="44" name="Picture 2" descr="http://gambrenggames.com/website/images/team/04560304092013.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6388" y="1997339"/>
            <a:ext cx="701322" cy="60863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3" descr="petani-cabai.jpg"/>
          <p:cNvPicPr>
            <a:picLocks noChangeAspect="1"/>
          </p:cNvPicPr>
          <p:nvPr/>
        </p:nvPicPr>
        <p:blipFill>
          <a:blip r:embed="rId3"/>
          <a:srcRect/>
          <a:stretch>
            <a:fillRect/>
          </a:stretch>
        </p:blipFill>
        <p:spPr bwMode="auto">
          <a:xfrm>
            <a:off x="1648429" y="762000"/>
            <a:ext cx="1390624" cy="799132"/>
          </a:xfrm>
          <a:prstGeom prst="rect">
            <a:avLst/>
          </a:prstGeom>
          <a:ln>
            <a:noFill/>
          </a:ln>
          <a:effectLst>
            <a:softEdge rad="112500"/>
          </a:effectLst>
        </p:spPr>
      </p:pic>
      <p:pic>
        <p:nvPicPr>
          <p:cNvPr id="46" name="Picture 10" descr="https://t2.ftcdn.net/jpg/00/85/63/75/240_F_85637513_WgSDD2VNME60UpKNQiDZsgsRjev9Tcbp.jpg"/>
          <p:cNvPicPr>
            <a:picLocks noChangeAspect="1" noChangeArrowheads="1"/>
          </p:cNvPicPr>
          <p:nvPr/>
        </p:nvPicPr>
        <p:blipFill>
          <a:blip r:embed="rId4">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54490" y="1295400"/>
            <a:ext cx="2933699" cy="1466850"/>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941410" y="1959114"/>
            <a:ext cx="1193779" cy="707886"/>
          </a:xfrm>
          <a:prstGeom prst="rect">
            <a:avLst/>
          </a:prstGeom>
          <a:noFill/>
        </p:spPr>
        <p:txBody>
          <a:bodyPr wrap="square" rtlCol="0">
            <a:spAutoFit/>
          </a:bodyPr>
          <a:lstStyle/>
          <a:p>
            <a:pPr marL="285750" indent="-285750">
              <a:buFont typeface="Wingdings" pitchFamily="2" charset="2"/>
              <a:buChar char="ü"/>
            </a:pPr>
            <a:r>
              <a:rPr lang="en-US" sz="2000" b="1" dirty="0" err="1">
                <a:effectLst>
                  <a:outerShdw blurRad="38100" dist="38100" dir="2700000" algn="tl">
                    <a:srgbClr val="000000">
                      <a:alpha val="43137"/>
                    </a:srgbClr>
                  </a:outerShdw>
                </a:effectLst>
                <a:latin typeface="Agency FB" pitchFamily="34" charset="0"/>
              </a:rPr>
              <a:t>Petani</a:t>
            </a:r>
            <a:endParaRPr lang="en-US" sz="2000" b="1" dirty="0">
              <a:effectLst>
                <a:outerShdw blurRad="38100" dist="38100" dir="2700000" algn="tl">
                  <a:srgbClr val="000000">
                    <a:alpha val="43137"/>
                  </a:srgbClr>
                </a:outerShdw>
              </a:effectLst>
              <a:latin typeface="Agency FB" pitchFamily="34" charset="0"/>
            </a:endParaRPr>
          </a:p>
          <a:p>
            <a:pPr marL="285750" indent="-285750">
              <a:buFont typeface="Wingdings" pitchFamily="2" charset="2"/>
              <a:buChar char="ü"/>
            </a:pPr>
            <a:r>
              <a:rPr lang="en-US" sz="2000" b="1" dirty="0" err="1">
                <a:effectLst>
                  <a:outerShdw blurRad="38100" dist="38100" dir="2700000" algn="tl">
                    <a:srgbClr val="000000">
                      <a:alpha val="43137"/>
                    </a:srgbClr>
                  </a:outerShdw>
                </a:effectLst>
                <a:latin typeface="Agency FB" pitchFamily="34" charset="0"/>
              </a:rPr>
              <a:t>Poktan</a:t>
            </a:r>
            <a:endParaRPr lang="en-US" sz="2000" b="1" dirty="0">
              <a:effectLst>
                <a:outerShdw blurRad="38100" dist="38100" dir="2700000" algn="tl">
                  <a:srgbClr val="000000">
                    <a:alpha val="43137"/>
                  </a:srgbClr>
                </a:outerShdw>
              </a:effectLst>
              <a:latin typeface="Agency FB" pitchFamily="34" charset="0"/>
            </a:endParaRPr>
          </a:p>
        </p:txBody>
      </p:sp>
      <p:pic>
        <p:nvPicPr>
          <p:cNvPr id="48" name="Picture 12" descr="https://pixabay.com/static/uploads/photo/2013/07/12/18/05/administration-152960_64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811" y="3505200"/>
            <a:ext cx="639170" cy="63917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865210" y="3505200"/>
            <a:ext cx="1269979" cy="707886"/>
          </a:xfrm>
          <a:prstGeom prst="rect">
            <a:avLst/>
          </a:prstGeom>
          <a:noFill/>
        </p:spPr>
        <p:txBody>
          <a:bodyPr wrap="square" rtlCol="0">
            <a:spAutoFit/>
          </a:bodyPr>
          <a:lstStyle/>
          <a:p>
            <a:pPr marL="285750" indent="-285750">
              <a:buFont typeface="Wingdings" pitchFamily="2" charset="2"/>
              <a:buChar char="ü"/>
            </a:pPr>
            <a:r>
              <a:rPr lang="en-US" sz="2000" b="1" dirty="0" err="1">
                <a:effectLst>
                  <a:outerShdw blurRad="38100" dist="38100" dir="2700000" algn="tl">
                    <a:srgbClr val="000000">
                      <a:alpha val="43137"/>
                    </a:srgbClr>
                  </a:outerShdw>
                </a:effectLst>
                <a:latin typeface="Agency FB" pitchFamily="34" charset="0"/>
              </a:rPr>
              <a:t>Gapoktan</a:t>
            </a:r>
            <a:endParaRPr lang="en-US" sz="2000" b="1" dirty="0">
              <a:effectLst>
                <a:outerShdw blurRad="38100" dist="38100" dir="2700000" algn="tl">
                  <a:srgbClr val="000000">
                    <a:alpha val="43137"/>
                  </a:srgbClr>
                </a:outerShdw>
              </a:effectLst>
              <a:latin typeface="Agency FB" pitchFamily="34" charset="0"/>
            </a:endParaRPr>
          </a:p>
          <a:p>
            <a:pPr marL="285750" indent="-285750">
              <a:buFont typeface="Wingdings" pitchFamily="2" charset="2"/>
              <a:buChar char="ü"/>
            </a:pPr>
            <a:r>
              <a:rPr lang="en-US" sz="2000" b="1" dirty="0" err="1">
                <a:effectLst>
                  <a:outerShdw blurRad="38100" dist="38100" dir="2700000" algn="tl">
                    <a:srgbClr val="000000">
                      <a:alpha val="43137"/>
                    </a:srgbClr>
                  </a:outerShdw>
                </a:effectLst>
                <a:latin typeface="Agency FB" pitchFamily="34" charset="0"/>
              </a:rPr>
              <a:t>Koperasi</a:t>
            </a:r>
            <a:endParaRPr lang="en-US" sz="2000" b="1" dirty="0">
              <a:effectLst>
                <a:outerShdw blurRad="38100" dist="38100" dir="2700000" algn="tl">
                  <a:srgbClr val="000000">
                    <a:alpha val="43137"/>
                  </a:srgbClr>
                </a:outerShdw>
              </a:effectLst>
              <a:latin typeface="Agency FB" pitchFamily="34" charset="0"/>
            </a:endParaRPr>
          </a:p>
        </p:txBody>
      </p:sp>
      <p:sp>
        <p:nvSpPr>
          <p:cNvPr id="50" name="Down Arrow 49"/>
          <p:cNvSpPr/>
          <p:nvPr/>
        </p:nvSpPr>
        <p:spPr>
          <a:xfrm>
            <a:off x="534989" y="2895600"/>
            <a:ext cx="1160997" cy="457200"/>
          </a:xfrm>
          <a:prstGeom prst="downArrow">
            <a:avLst>
              <a:gd name="adj1" fmla="val 42947"/>
              <a:gd name="adj2" fmla="val 61940"/>
            </a:avLst>
          </a:prstGeom>
          <a:solidFill>
            <a:srgbClr val="92D05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TextBox 50"/>
          <p:cNvSpPr txBox="1"/>
          <p:nvPr/>
        </p:nvSpPr>
        <p:spPr>
          <a:xfrm>
            <a:off x="5030789" y="2743200"/>
            <a:ext cx="1987539" cy="523220"/>
          </a:xfrm>
          <a:prstGeom prst="rect">
            <a:avLst/>
          </a:prstGeom>
          <a:noFill/>
        </p:spPr>
        <p:txBody>
          <a:bodyPr wrap="square" rtlCol="0">
            <a:spAutoFit/>
          </a:bodyPr>
          <a:lstStyle/>
          <a:p>
            <a:pPr algn="ctr"/>
            <a:r>
              <a:rPr lang="en-US" sz="2800" b="1" dirty="0" err="1">
                <a:effectLst>
                  <a:outerShdw blurRad="38100" dist="38100" dir="2700000" algn="tl">
                    <a:srgbClr val="000000">
                      <a:alpha val="43137"/>
                    </a:srgbClr>
                  </a:outerShdw>
                </a:effectLst>
                <a:latin typeface="Agency FB" pitchFamily="34" charset="0"/>
              </a:rPr>
              <a:t>Gudang</a:t>
            </a:r>
            <a:r>
              <a:rPr lang="en-US" sz="2800" b="1" dirty="0">
                <a:effectLst>
                  <a:outerShdw blurRad="38100" dist="38100" dir="2700000" algn="tl">
                    <a:srgbClr val="000000">
                      <a:alpha val="43137"/>
                    </a:srgbClr>
                  </a:outerShdw>
                </a:effectLst>
                <a:latin typeface="Agency FB" pitchFamily="34" charset="0"/>
              </a:rPr>
              <a:t> </a:t>
            </a:r>
            <a:r>
              <a:rPr lang="en-US" sz="2800" b="1" dirty="0" err="1">
                <a:effectLst>
                  <a:outerShdw blurRad="38100" dist="38100" dir="2700000" algn="tl">
                    <a:srgbClr val="000000">
                      <a:alpha val="43137"/>
                    </a:srgbClr>
                  </a:outerShdw>
                </a:effectLst>
                <a:latin typeface="Agency FB" pitchFamily="34" charset="0"/>
              </a:rPr>
              <a:t>Bulog</a:t>
            </a:r>
            <a:endParaRPr lang="en-US" sz="2800" b="1" dirty="0">
              <a:effectLst>
                <a:outerShdw blurRad="38100" dist="38100" dir="2700000" algn="tl">
                  <a:srgbClr val="000000">
                    <a:alpha val="43137"/>
                  </a:srgbClr>
                </a:outerShdw>
              </a:effectLst>
              <a:latin typeface="Agency FB" pitchFamily="34" charset="0"/>
            </a:endParaRPr>
          </a:p>
        </p:txBody>
      </p:sp>
      <p:pic>
        <p:nvPicPr>
          <p:cNvPr id="52" name="Picture 14" descr="http://dlowongankerja.com/wp-content/uploads/2015/04/Lowongan-Kerja-2015-Bulo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2275" y="2823612"/>
            <a:ext cx="534574" cy="529188"/>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Elbow Connector 52"/>
          <p:cNvCxnSpPr>
            <a:stCxn id="40" idx="3"/>
            <a:endCxn id="46" idx="1"/>
          </p:cNvCxnSpPr>
          <p:nvPr/>
        </p:nvCxnSpPr>
        <p:spPr>
          <a:xfrm flipV="1">
            <a:off x="2119667" y="2028825"/>
            <a:ext cx="2034823" cy="1794390"/>
          </a:xfrm>
          <a:prstGeom prst="bentConnector3">
            <a:avLst>
              <a:gd name="adj1" fmla="val 52012"/>
            </a:avLst>
          </a:prstGeom>
          <a:ln w="50800">
            <a:solidFill>
              <a:srgbClr val="FFCCCC"/>
            </a:solidFill>
            <a:tailEnd type="arrow"/>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1906588" y="3461933"/>
            <a:ext cx="649806" cy="682437"/>
            <a:chOff x="1043453" y="4840036"/>
            <a:chExt cx="729250" cy="722564"/>
          </a:xfrm>
        </p:grpSpPr>
        <p:pic>
          <p:nvPicPr>
            <p:cNvPr id="55" name="Picture 16" descr="http://freeiconbox.com/icon/256/18495.png"/>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3453" y="4876800"/>
              <a:ext cx="649806" cy="64980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6" descr="http://freeiconbox.com/icon/256/18495.png"/>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5400" y="5085297"/>
              <a:ext cx="477303" cy="47730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6" descr="http://freeiconbox.com/icon/256/18495.png"/>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9407" y="4840036"/>
              <a:ext cx="477303" cy="477303"/>
            </a:xfrm>
            <a:prstGeom prst="rect">
              <a:avLst/>
            </a:prstGeom>
            <a:noFill/>
            <a:extLst>
              <a:ext uri="{909E8E84-426E-40DD-AFC4-6F175D3DCCD1}">
                <a14:hiddenFill xmlns:a14="http://schemas.microsoft.com/office/drawing/2010/main">
                  <a:solidFill>
                    <a:srgbClr val="FFFFFF"/>
                  </a:solidFill>
                </a14:hiddenFill>
              </a:ext>
            </a:extLst>
          </p:spPr>
        </p:pic>
      </p:grpSp>
      <p:sp>
        <p:nvSpPr>
          <p:cNvPr id="58" name="Rectangle 57"/>
          <p:cNvSpPr/>
          <p:nvPr/>
        </p:nvSpPr>
        <p:spPr>
          <a:xfrm>
            <a:off x="153988" y="4419600"/>
            <a:ext cx="5467350" cy="2446824"/>
          </a:xfrm>
          <a:prstGeom prst="rect">
            <a:avLst/>
          </a:prstGeom>
        </p:spPr>
        <p:txBody>
          <a:bodyPr wrap="square">
            <a:spAutoFit/>
          </a:bodyPr>
          <a:lstStyle/>
          <a:p>
            <a:pPr marL="285750" indent="-285750">
              <a:buFont typeface="Arial" pitchFamily="34" charset="0"/>
              <a:buChar char="•"/>
            </a:pPr>
            <a:r>
              <a:rPr lang="en-US" sz="1700" b="1" dirty="0" err="1"/>
              <a:t>Cabai</a:t>
            </a:r>
            <a:r>
              <a:rPr lang="en-US" sz="1700" b="1" dirty="0"/>
              <a:t> </a:t>
            </a:r>
            <a:r>
              <a:rPr lang="en-US" sz="1700" b="1" dirty="0" err="1"/>
              <a:t>hasil</a:t>
            </a:r>
            <a:r>
              <a:rPr lang="en-US" sz="1700" b="1" dirty="0"/>
              <a:t> </a:t>
            </a:r>
            <a:r>
              <a:rPr lang="en-US" sz="1700" b="1" dirty="0" err="1"/>
              <a:t>produksi</a:t>
            </a:r>
            <a:r>
              <a:rPr lang="en-US" sz="1700" b="1" dirty="0"/>
              <a:t> </a:t>
            </a:r>
            <a:r>
              <a:rPr lang="en-US" sz="1700" b="1" dirty="0" err="1"/>
              <a:t>petani</a:t>
            </a:r>
            <a:r>
              <a:rPr lang="en-US" sz="1700" b="1" dirty="0"/>
              <a:t> </a:t>
            </a:r>
            <a:r>
              <a:rPr lang="en-US" sz="1700" b="1" dirty="0" err="1"/>
              <a:t>dibeli</a:t>
            </a:r>
            <a:r>
              <a:rPr lang="en-US" sz="1700" b="1" dirty="0"/>
              <a:t> </a:t>
            </a:r>
            <a:r>
              <a:rPr lang="en-US" sz="1700" b="1" dirty="0" err="1"/>
              <a:t>oleh</a:t>
            </a:r>
            <a:r>
              <a:rPr lang="en-US" sz="1700" b="1" dirty="0"/>
              <a:t> </a:t>
            </a:r>
            <a:r>
              <a:rPr lang="en-US" sz="1700" b="1" dirty="0" err="1"/>
              <a:t>Bulog</a:t>
            </a:r>
            <a:r>
              <a:rPr lang="en-US" sz="1700" b="1" dirty="0"/>
              <a:t> </a:t>
            </a:r>
            <a:r>
              <a:rPr lang="en-US" sz="1700" b="1" dirty="0" err="1"/>
              <a:t>melalui</a:t>
            </a:r>
            <a:r>
              <a:rPr lang="en-US" sz="1700" b="1" dirty="0"/>
              <a:t> </a:t>
            </a:r>
            <a:r>
              <a:rPr lang="en-US" sz="1700" b="1" dirty="0" err="1"/>
              <a:t>Gapoktan</a:t>
            </a:r>
            <a:r>
              <a:rPr lang="en-US" sz="1700" b="1" dirty="0"/>
              <a:t>/</a:t>
            </a:r>
            <a:r>
              <a:rPr lang="en-US" sz="1700" b="1" dirty="0" err="1"/>
              <a:t>Koperasi</a:t>
            </a:r>
            <a:r>
              <a:rPr lang="en-US" sz="1700" b="1" dirty="0"/>
              <a:t>.</a:t>
            </a:r>
          </a:p>
          <a:p>
            <a:pPr marL="285750" indent="-285750">
              <a:buFont typeface="Arial" pitchFamily="34" charset="0"/>
              <a:buChar char="•"/>
            </a:pPr>
            <a:r>
              <a:rPr lang="en-US" sz="1700" b="1" dirty="0" err="1"/>
              <a:t>Pemda</a:t>
            </a:r>
            <a:r>
              <a:rPr lang="en-US" sz="1700" b="1" dirty="0"/>
              <a:t> </a:t>
            </a:r>
            <a:r>
              <a:rPr lang="en-US" sz="1700" b="1" dirty="0" err="1"/>
              <a:t>memfasilitasi</a:t>
            </a:r>
            <a:r>
              <a:rPr lang="en-US" sz="1700" b="1" dirty="0"/>
              <a:t> </a:t>
            </a:r>
            <a:r>
              <a:rPr lang="en-US" sz="1700" b="1" dirty="0" err="1"/>
              <a:t>pembentukan</a:t>
            </a:r>
            <a:r>
              <a:rPr lang="en-US" sz="1700" b="1" dirty="0"/>
              <a:t> </a:t>
            </a:r>
            <a:r>
              <a:rPr lang="en-US" sz="1700" b="1" dirty="0" err="1"/>
              <a:t>gapoktan</a:t>
            </a:r>
            <a:r>
              <a:rPr lang="en-US" sz="1700" b="1" dirty="0"/>
              <a:t>/</a:t>
            </a:r>
            <a:r>
              <a:rPr lang="en-US" sz="1700" b="1" dirty="0" err="1"/>
              <a:t>koperasi</a:t>
            </a:r>
            <a:r>
              <a:rPr lang="en-US" sz="1700" b="1" dirty="0"/>
              <a:t>.</a:t>
            </a:r>
          </a:p>
          <a:p>
            <a:pPr marL="285750" indent="-285750">
              <a:buFont typeface="Arial" pitchFamily="34" charset="0"/>
              <a:buChar char="•"/>
            </a:pPr>
            <a:r>
              <a:rPr lang="en-US" sz="1700" b="1" dirty="0" err="1"/>
              <a:t>Pemda</a:t>
            </a:r>
            <a:r>
              <a:rPr lang="en-US" sz="1700" b="1" dirty="0"/>
              <a:t> </a:t>
            </a:r>
            <a:r>
              <a:rPr lang="en-US" sz="1700" b="1" dirty="0" err="1"/>
              <a:t>memfasilitasi</a:t>
            </a:r>
            <a:r>
              <a:rPr lang="en-US" sz="1700" b="1" dirty="0"/>
              <a:t> </a:t>
            </a:r>
            <a:r>
              <a:rPr lang="en-US" sz="1700" b="1" dirty="0" err="1"/>
              <a:t>Bulog</a:t>
            </a:r>
            <a:r>
              <a:rPr lang="en-US" sz="1700" b="1" dirty="0"/>
              <a:t> </a:t>
            </a:r>
            <a:r>
              <a:rPr lang="en-US" sz="1700" b="1" dirty="0" err="1"/>
              <a:t>menghubungkan</a:t>
            </a:r>
            <a:r>
              <a:rPr lang="en-US" sz="1700" b="1" dirty="0"/>
              <a:t> </a:t>
            </a:r>
            <a:r>
              <a:rPr lang="en-US" sz="1700" b="1" dirty="0" err="1"/>
              <a:t>dengan</a:t>
            </a:r>
            <a:r>
              <a:rPr lang="en-US" sz="1700" b="1" dirty="0"/>
              <a:t> </a:t>
            </a:r>
            <a:r>
              <a:rPr lang="en-US" sz="1700" b="1" dirty="0" err="1"/>
              <a:t>gapoktan</a:t>
            </a:r>
            <a:r>
              <a:rPr lang="en-US" sz="1700" b="1" dirty="0"/>
              <a:t>/</a:t>
            </a:r>
            <a:r>
              <a:rPr lang="en-US" sz="1700" b="1" dirty="0" err="1"/>
              <a:t>koperasi</a:t>
            </a:r>
            <a:r>
              <a:rPr lang="en-US" sz="1700" b="1" dirty="0"/>
              <a:t>.</a:t>
            </a:r>
          </a:p>
          <a:p>
            <a:pPr marL="285750" indent="-285750">
              <a:buFont typeface="Arial" pitchFamily="34" charset="0"/>
              <a:buChar char="•"/>
            </a:pPr>
            <a:r>
              <a:rPr lang="en-US" sz="1700" b="1" dirty="0" err="1"/>
              <a:t>Hasil</a:t>
            </a:r>
            <a:r>
              <a:rPr lang="en-US" sz="1700" b="1" dirty="0"/>
              <a:t> </a:t>
            </a:r>
            <a:r>
              <a:rPr lang="en-US" sz="1700" b="1" dirty="0" err="1"/>
              <a:t>panen</a:t>
            </a:r>
            <a:r>
              <a:rPr lang="en-US" sz="1700" b="1" dirty="0"/>
              <a:t> </a:t>
            </a:r>
            <a:r>
              <a:rPr lang="en-US" sz="1700" b="1" dirty="0" err="1"/>
              <a:t>petani</a:t>
            </a:r>
            <a:r>
              <a:rPr lang="en-US" sz="1700" b="1" dirty="0"/>
              <a:t> </a:t>
            </a:r>
            <a:r>
              <a:rPr lang="en-US" sz="1700" b="1" dirty="0" err="1"/>
              <a:t>tidak</a:t>
            </a:r>
            <a:r>
              <a:rPr lang="en-US" sz="1700" b="1" dirty="0"/>
              <a:t> </a:t>
            </a:r>
            <a:r>
              <a:rPr lang="en-US" sz="1700" b="1" dirty="0" err="1"/>
              <a:t>dibeli</a:t>
            </a:r>
            <a:r>
              <a:rPr lang="en-US" sz="1700" b="1" dirty="0"/>
              <a:t> </a:t>
            </a:r>
            <a:r>
              <a:rPr lang="en-US" sz="1700" b="1" dirty="0" err="1"/>
              <a:t>oleh</a:t>
            </a:r>
            <a:r>
              <a:rPr lang="en-US" sz="1700" b="1" dirty="0"/>
              <a:t> </a:t>
            </a:r>
            <a:r>
              <a:rPr lang="en-US" sz="1700" b="1" dirty="0" err="1"/>
              <a:t>tengkulak</a:t>
            </a:r>
            <a:r>
              <a:rPr lang="en-US" sz="1700" b="1" dirty="0"/>
              <a:t> (</a:t>
            </a:r>
            <a:r>
              <a:rPr lang="en-US" sz="1700" b="1" dirty="0" err="1"/>
              <a:t>memotong</a:t>
            </a:r>
            <a:r>
              <a:rPr lang="en-US" sz="1700" b="1" dirty="0"/>
              <a:t> </a:t>
            </a:r>
            <a:r>
              <a:rPr lang="en-US" sz="1700" b="1" dirty="0" err="1"/>
              <a:t>rantai</a:t>
            </a:r>
            <a:r>
              <a:rPr lang="en-US" sz="1700" b="1" dirty="0"/>
              <a:t> </a:t>
            </a:r>
            <a:r>
              <a:rPr lang="en-US" sz="1700" b="1" dirty="0" err="1"/>
              <a:t>distribusi</a:t>
            </a:r>
            <a:r>
              <a:rPr lang="en-US" sz="1700" b="1" dirty="0"/>
              <a:t>).</a:t>
            </a:r>
          </a:p>
          <a:p>
            <a:pPr marL="285750" indent="-285750">
              <a:buFont typeface="Arial" pitchFamily="34" charset="0"/>
              <a:buChar char="•"/>
            </a:pPr>
            <a:r>
              <a:rPr lang="en-US" sz="1700" b="1" dirty="0" err="1"/>
              <a:t>Harga</a:t>
            </a:r>
            <a:r>
              <a:rPr lang="en-US" sz="1700" b="1" dirty="0"/>
              <a:t> di </a:t>
            </a:r>
            <a:r>
              <a:rPr lang="en-US" sz="1700" b="1" dirty="0" err="1"/>
              <a:t>tingkat</a:t>
            </a:r>
            <a:r>
              <a:rPr lang="en-US" sz="1700" b="1" dirty="0"/>
              <a:t> </a:t>
            </a:r>
            <a:r>
              <a:rPr lang="en-US" sz="1700" b="1" dirty="0" err="1"/>
              <a:t>petani</a:t>
            </a:r>
            <a:r>
              <a:rPr lang="en-US" sz="1700" b="1" dirty="0"/>
              <a:t> </a:t>
            </a:r>
            <a:r>
              <a:rPr lang="en-US" sz="1700" b="1" dirty="0" err="1"/>
              <a:t>relatif</a:t>
            </a:r>
            <a:r>
              <a:rPr lang="en-US" sz="1700" b="1" dirty="0"/>
              <a:t> </a:t>
            </a:r>
            <a:r>
              <a:rPr lang="en-US" sz="1700" b="1" dirty="0" err="1"/>
              <a:t>lebih</a:t>
            </a:r>
            <a:r>
              <a:rPr lang="en-US" sz="1700" b="1" dirty="0"/>
              <a:t> </a:t>
            </a:r>
            <a:r>
              <a:rPr lang="en-US" sz="1700" b="1" dirty="0" err="1"/>
              <a:t>stabil</a:t>
            </a:r>
            <a:r>
              <a:rPr lang="en-US" sz="1700" b="1" dirty="0"/>
              <a:t>. </a:t>
            </a:r>
            <a:endParaRPr lang="en-US" sz="1700" b="1" dirty="0"/>
          </a:p>
        </p:txBody>
      </p:sp>
      <p:cxnSp>
        <p:nvCxnSpPr>
          <p:cNvPr id="59" name="Straight Connector 58"/>
          <p:cNvCxnSpPr/>
          <p:nvPr/>
        </p:nvCxnSpPr>
        <p:spPr>
          <a:xfrm flipH="1">
            <a:off x="5640388" y="3505200"/>
            <a:ext cx="1" cy="3276600"/>
          </a:xfrm>
          <a:prstGeom prst="line">
            <a:avLst/>
          </a:prstGeom>
          <a:ln>
            <a:prstDash val="sysDot"/>
          </a:ln>
        </p:spPr>
        <p:style>
          <a:lnRef idx="3">
            <a:schemeClr val="accent2"/>
          </a:lnRef>
          <a:fillRef idx="0">
            <a:schemeClr val="accent2"/>
          </a:fillRef>
          <a:effectRef idx="2">
            <a:schemeClr val="accent2"/>
          </a:effectRef>
          <a:fontRef idx="minor">
            <a:schemeClr val="tx1"/>
          </a:fontRef>
        </p:style>
      </p:cxnSp>
      <p:sp>
        <p:nvSpPr>
          <p:cNvPr id="60" name="TextBox 59"/>
          <p:cNvSpPr txBox="1"/>
          <p:nvPr/>
        </p:nvSpPr>
        <p:spPr>
          <a:xfrm>
            <a:off x="6021389" y="4122004"/>
            <a:ext cx="1752599" cy="830997"/>
          </a:xfrm>
          <a:prstGeom prst="rect">
            <a:avLst/>
          </a:prstGeom>
          <a:noFill/>
        </p:spPr>
        <p:txBody>
          <a:bodyPr wrap="square" rtlCol="0">
            <a:spAutoFit/>
          </a:bodyPr>
          <a:lstStyle/>
          <a:p>
            <a:r>
              <a:rPr lang="en-US" sz="2400" b="1" dirty="0" err="1">
                <a:effectLst>
                  <a:outerShdw blurRad="38100" dist="38100" dir="2700000" algn="tl">
                    <a:srgbClr val="000000">
                      <a:alpha val="43137"/>
                    </a:srgbClr>
                  </a:outerShdw>
                </a:effectLst>
                <a:latin typeface="Agency FB" pitchFamily="34" charset="0"/>
              </a:rPr>
              <a:t>Pasar</a:t>
            </a:r>
            <a:r>
              <a:rPr lang="en-US" sz="2400" b="1" dirty="0">
                <a:effectLst>
                  <a:outerShdw blurRad="38100" dist="38100" dir="2700000" algn="tl">
                    <a:srgbClr val="000000">
                      <a:alpha val="43137"/>
                    </a:srgbClr>
                  </a:outerShdw>
                </a:effectLst>
                <a:latin typeface="Agency FB" pitchFamily="34" charset="0"/>
              </a:rPr>
              <a:t> </a:t>
            </a:r>
            <a:r>
              <a:rPr lang="en-US" sz="2400" b="1" dirty="0" err="1">
                <a:effectLst>
                  <a:outerShdw blurRad="38100" dist="38100" dir="2700000" algn="tl">
                    <a:srgbClr val="000000">
                      <a:alpha val="43137"/>
                    </a:srgbClr>
                  </a:outerShdw>
                </a:effectLst>
                <a:latin typeface="Agency FB" pitchFamily="34" charset="0"/>
              </a:rPr>
              <a:t>umum</a:t>
            </a:r>
            <a:r>
              <a:rPr lang="en-US" sz="2400" b="1" dirty="0">
                <a:effectLst>
                  <a:outerShdw blurRad="38100" dist="38100" dir="2700000" algn="tl">
                    <a:srgbClr val="000000">
                      <a:alpha val="43137"/>
                    </a:srgbClr>
                  </a:outerShdw>
                </a:effectLst>
                <a:latin typeface="Agency FB" pitchFamily="34" charset="0"/>
              </a:rPr>
              <a:t> (</a:t>
            </a:r>
            <a:r>
              <a:rPr lang="en-US" sz="2400" b="1" dirty="0" err="1">
                <a:effectLst>
                  <a:outerShdw blurRad="38100" dist="38100" dir="2700000" algn="tl">
                    <a:srgbClr val="000000">
                      <a:alpha val="43137"/>
                    </a:srgbClr>
                  </a:outerShdw>
                </a:effectLst>
                <a:latin typeface="Agency FB" pitchFamily="34" charset="0"/>
              </a:rPr>
              <a:t>tradisional</a:t>
            </a:r>
            <a:r>
              <a:rPr lang="en-US" sz="2400" b="1" dirty="0">
                <a:effectLst>
                  <a:outerShdw blurRad="38100" dist="38100" dir="2700000" algn="tl">
                    <a:srgbClr val="000000">
                      <a:alpha val="43137"/>
                    </a:srgbClr>
                  </a:outerShdw>
                </a:effectLst>
                <a:latin typeface="Agency FB" pitchFamily="34" charset="0"/>
              </a:rPr>
              <a:t>)</a:t>
            </a:r>
            <a:endParaRPr lang="en-US" sz="2400" b="1" dirty="0">
              <a:effectLst>
                <a:outerShdw blurRad="38100" dist="38100" dir="2700000" algn="tl">
                  <a:srgbClr val="000000">
                    <a:alpha val="43137"/>
                  </a:srgbClr>
                </a:outerShdw>
              </a:effectLst>
              <a:latin typeface="Agency FB" pitchFamily="34" charset="0"/>
            </a:endParaRPr>
          </a:p>
        </p:txBody>
      </p:sp>
      <p:pic>
        <p:nvPicPr>
          <p:cNvPr id="61" name="Picture 34" descr="http://www.fhproduce.com/wp-content/uploads/2010/09/Vegetable_Stand-ico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54774" y="4966141"/>
            <a:ext cx="1344667" cy="1244533"/>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p:cNvSpPr txBox="1"/>
          <p:nvPr/>
        </p:nvSpPr>
        <p:spPr>
          <a:xfrm>
            <a:off x="7773989" y="4114801"/>
            <a:ext cx="1752599" cy="830997"/>
          </a:xfrm>
          <a:prstGeom prst="rect">
            <a:avLst/>
          </a:prstGeom>
          <a:noFill/>
        </p:spPr>
        <p:txBody>
          <a:bodyPr wrap="square" rtlCol="0">
            <a:spAutoFit/>
          </a:bodyPr>
          <a:lstStyle/>
          <a:p>
            <a:pPr algn="ctr"/>
            <a:r>
              <a:rPr lang="en-US" sz="2400" b="1" dirty="0" err="1">
                <a:effectLst>
                  <a:outerShdw blurRad="38100" dist="38100" dir="2700000" algn="tl">
                    <a:srgbClr val="000000">
                      <a:alpha val="43137"/>
                    </a:srgbClr>
                  </a:outerShdw>
                </a:effectLst>
                <a:latin typeface="Agency FB" pitchFamily="34" charset="0"/>
              </a:rPr>
              <a:t>Distribusi</a:t>
            </a:r>
            <a:r>
              <a:rPr lang="en-US" sz="2400" b="1" dirty="0">
                <a:effectLst>
                  <a:outerShdw blurRad="38100" dist="38100" dir="2700000" algn="tl">
                    <a:srgbClr val="000000">
                      <a:alpha val="43137"/>
                    </a:srgbClr>
                  </a:outerShdw>
                </a:effectLst>
                <a:latin typeface="Agency FB" pitchFamily="34" charset="0"/>
              </a:rPr>
              <a:t> </a:t>
            </a:r>
            <a:r>
              <a:rPr lang="en-US" sz="2400" b="1" dirty="0" err="1">
                <a:effectLst>
                  <a:outerShdw blurRad="38100" dist="38100" dir="2700000" algn="tl">
                    <a:srgbClr val="000000">
                      <a:alpha val="43137"/>
                    </a:srgbClr>
                  </a:outerShdw>
                </a:effectLst>
                <a:latin typeface="Agency FB" pitchFamily="34" charset="0"/>
              </a:rPr>
              <a:t>daerah</a:t>
            </a:r>
            <a:r>
              <a:rPr lang="en-US" sz="2400" b="1" dirty="0">
                <a:effectLst>
                  <a:outerShdw blurRad="38100" dist="38100" dir="2700000" algn="tl">
                    <a:srgbClr val="000000">
                      <a:alpha val="43137"/>
                    </a:srgbClr>
                  </a:outerShdw>
                </a:effectLst>
                <a:latin typeface="Agency FB" pitchFamily="34" charset="0"/>
              </a:rPr>
              <a:t> lain</a:t>
            </a:r>
            <a:endParaRPr lang="en-US" sz="2400" b="1" dirty="0">
              <a:effectLst>
                <a:outerShdw blurRad="38100" dist="38100" dir="2700000" algn="tl">
                  <a:srgbClr val="000000">
                    <a:alpha val="43137"/>
                  </a:srgbClr>
                </a:outerShdw>
              </a:effectLst>
              <a:latin typeface="Agency FB" pitchFamily="34" charset="0"/>
            </a:endParaRPr>
          </a:p>
        </p:txBody>
      </p:sp>
      <p:pic>
        <p:nvPicPr>
          <p:cNvPr id="63" name="Picture 38" descr="http://glomae.net/images/kontejnerski-prijevoz-ico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02765" y="4897472"/>
            <a:ext cx="1900023" cy="1427129"/>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9755190" y="4114801"/>
            <a:ext cx="1981199" cy="830997"/>
          </a:xfrm>
          <a:prstGeom prst="rect">
            <a:avLst/>
          </a:prstGeom>
          <a:noFill/>
        </p:spPr>
        <p:txBody>
          <a:bodyPr wrap="square" rtlCol="0">
            <a:spAutoFit/>
          </a:bodyPr>
          <a:lstStyle/>
          <a:p>
            <a:pPr algn="ctr"/>
            <a:r>
              <a:rPr lang="en-US" sz="2400" b="1" dirty="0" err="1">
                <a:effectLst>
                  <a:outerShdw blurRad="38100" dist="38100" dir="2700000" algn="tl">
                    <a:srgbClr val="000000">
                      <a:alpha val="43137"/>
                    </a:srgbClr>
                  </a:outerShdw>
                </a:effectLst>
                <a:latin typeface="Agency FB" pitchFamily="34" charset="0"/>
              </a:rPr>
              <a:t>Industri</a:t>
            </a:r>
            <a:r>
              <a:rPr lang="en-US" sz="2400" b="1" dirty="0">
                <a:effectLst>
                  <a:outerShdw blurRad="38100" dist="38100" dir="2700000" algn="tl">
                    <a:srgbClr val="000000">
                      <a:alpha val="43137"/>
                    </a:srgbClr>
                  </a:outerShdw>
                </a:effectLst>
                <a:latin typeface="Agency FB" pitchFamily="34" charset="0"/>
              </a:rPr>
              <a:t> </a:t>
            </a:r>
          </a:p>
          <a:p>
            <a:pPr algn="ctr"/>
            <a:r>
              <a:rPr lang="en-US" sz="2400" b="1" dirty="0">
                <a:effectLst>
                  <a:outerShdw blurRad="38100" dist="38100" dir="2700000" algn="tl">
                    <a:srgbClr val="000000">
                      <a:alpha val="43137"/>
                    </a:srgbClr>
                  </a:outerShdw>
                </a:effectLst>
                <a:latin typeface="Agency FB" pitchFamily="34" charset="0"/>
              </a:rPr>
              <a:t>(</a:t>
            </a:r>
            <a:r>
              <a:rPr lang="en-US" sz="2400" b="1" dirty="0" err="1">
                <a:effectLst>
                  <a:outerShdw blurRad="38100" dist="38100" dir="2700000" algn="tl">
                    <a:srgbClr val="000000">
                      <a:alpha val="43137"/>
                    </a:srgbClr>
                  </a:outerShdw>
                </a:effectLst>
                <a:latin typeface="Agency FB" pitchFamily="34" charset="0"/>
              </a:rPr>
              <a:t>produk</a:t>
            </a:r>
            <a:r>
              <a:rPr lang="en-US" sz="2400" b="1" dirty="0">
                <a:effectLst>
                  <a:outerShdw blurRad="38100" dist="38100" dir="2700000" algn="tl">
                    <a:srgbClr val="000000">
                      <a:alpha val="43137"/>
                    </a:srgbClr>
                  </a:outerShdw>
                </a:effectLst>
                <a:latin typeface="Agency FB" pitchFamily="34" charset="0"/>
              </a:rPr>
              <a:t> </a:t>
            </a:r>
            <a:r>
              <a:rPr lang="en-US" sz="2400" b="1" dirty="0" err="1">
                <a:effectLst>
                  <a:outerShdw blurRad="38100" dist="38100" dir="2700000" algn="tl">
                    <a:srgbClr val="000000">
                      <a:alpha val="43137"/>
                    </a:srgbClr>
                  </a:outerShdw>
                </a:effectLst>
                <a:latin typeface="Agency FB" pitchFamily="34" charset="0"/>
              </a:rPr>
              <a:t>turunan</a:t>
            </a:r>
            <a:r>
              <a:rPr lang="en-US" sz="2400" b="1" dirty="0">
                <a:effectLst>
                  <a:outerShdw blurRad="38100" dist="38100" dir="2700000" algn="tl">
                    <a:srgbClr val="000000">
                      <a:alpha val="43137"/>
                    </a:srgbClr>
                  </a:outerShdw>
                </a:effectLst>
                <a:latin typeface="Agency FB" pitchFamily="34" charset="0"/>
              </a:rPr>
              <a:t>) </a:t>
            </a:r>
            <a:endParaRPr lang="en-US" sz="2400" b="1" dirty="0">
              <a:effectLst>
                <a:outerShdw blurRad="38100" dist="38100" dir="2700000" algn="tl">
                  <a:srgbClr val="000000">
                    <a:alpha val="43137"/>
                  </a:srgbClr>
                </a:outerShdw>
              </a:effectLst>
              <a:latin typeface="Agency FB" pitchFamily="34" charset="0"/>
            </a:endParaRPr>
          </a:p>
        </p:txBody>
      </p:sp>
      <p:pic>
        <p:nvPicPr>
          <p:cNvPr id="65" name="Picture 40" descr="http://www2.psd100.com/ppp/2013/11/0601/Chemical-plants-icon-1106114303.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896531" y="4800600"/>
            <a:ext cx="1458856" cy="1458856"/>
          </a:xfrm>
          <a:prstGeom prst="rect">
            <a:avLst/>
          </a:prstGeom>
          <a:noFill/>
          <a:extLst>
            <a:ext uri="{909E8E84-426E-40DD-AFC4-6F175D3DCCD1}">
              <a14:hiddenFill xmlns:a14="http://schemas.microsoft.com/office/drawing/2010/main">
                <a:solidFill>
                  <a:srgbClr val="FFFFFF"/>
                </a:solidFill>
              </a14:hiddenFill>
            </a:ext>
          </a:extLst>
        </p:spPr>
      </p:pic>
      <p:cxnSp>
        <p:nvCxnSpPr>
          <p:cNvPr id="66" name="Elbow Connector 65"/>
          <p:cNvCxnSpPr>
            <a:stCxn id="46" idx="3"/>
            <a:endCxn id="67" idx="0"/>
          </p:cNvCxnSpPr>
          <p:nvPr/>
        </p:nvCxnSpPr>
        <p:spPr>
          <a:xfrm>
            <a:off x="7088189" y="2028826"/>
            <a:ext cx="1713263" cy="1640443"/>
          </a:xfrm>
          <a:prstGeom prst="bentConnector2">
            <a:avLst/>
          </a:prstGeom>
          <a:ln w="50800">
            <a:solidFill>
              <a:srgbClr val="FFCCCC"/>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5942713" y="3669269"/>
            <a:ext cx="5717476" cy="384721"/>
          </a:xfrm>
          <a:prstGeom prst="rect">
            <a:avLst/>
          </a:prstGeom>
          <a:solidFill>
            <a:srgbClr val="FFC000"/>
          </a:solidFill>
        </p:spPr>
        <p:txBody>
          <a:bodyPr wrap="square" rtlCol="0">
            <a:spAutoFit/>
          </a:bodyPr>
          <a:lstStyle/>
          <a:p>
            <a:pPr algn="ctr"/>
            <a:r>
              <a:rPr lang="en-US" b="1" dirty="0"/>
              <a:t>Captive Market</a:t>
            </a:r>
            <a:endParaRPr lang="en-US" b="1" dirty="0"/>
          </a:p>
        </p:txBody>
      </p:sp>
      <p:grpSp>
        <p:nvGrpSpPr>
          <p:cNvPr id="68" name="Group 67"/>
          <p:cNvGrpSpPr/>
          <p:nvPr/>
        </p:nvGrpSpPr>
        <p:grpSpPr>
          <a:xfrm>
            <a:off x="6859588" y="1630621"/>
            <a:ext cx="649806" cy="682437"/>
            <a:chOff x="1043453" y="4840036"/>
            <a:chExt cx="729250" cy="722564"/>
          </a:xfrm>
        </p:grpSpPr>
        <p:pic>
          <p:nvPicPr>
            <p:cNvPr id="69" name="Picture 16" descr="http://freeiconbox.com/icon/256/18495.png"/>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3453" y="4876800"/>
              <a:ext cx="649806" cy="649806"/>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6" descr="http://freeiconbox.com/icon/256/18495.png"/>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5400" y="5085297"/>
              <a:ext cx="477303" cy="47730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6" descr="http://freeiconbox.com/icon/256/18495.png"/>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9407" y="4840036"/>
              <a:ext cx="477303" cy="477303"/>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Rectangle 71"/>
          <p:cNvSpPr/>
          <p:nvPr/>
        </p:nvSpPr>
        <p:spPr>
          <a:xfrm>
            <a:off x="8801452" y="762000"/>
            <a:ext cx="3087337" cy="3231654"/>
          </a:xfrm>
          <a:prstGeom prst="rect">
            <a:avLst/>
          </a:prstGeom>
        </p:spPr>
        <p:txBody>
          <a:bodyPr wrap="square">
            <a:spAutoFit/>
          </a:bodyPr>
          <a:lstStyle/>
          <a:p>
            <a:pPr marL="285750" indent="-285750">
              <a:buFont typeface="Arial" pitchFamily="34" charset="0"/>
              <a:buChar char="•"/>
            </a:pPr>
            <a:r>
              <a:rPr lang="en-US" sz="1700" b="1" dirty="0" err="1"/>
              <a:t>Penjualan</a:t>
            </a:r>
            <a:r>
              <a:rPr lang="en-US" sz="1700" b="1" dirty="0"/>
              <a:t> </a:t>
            </a:r>
            <a:r>
              <a:rPr lang="en-US" sz="1700" b="1" dirty="0" err="1"/>
              <a:t>ke</a:t>
            </a:r>
            <a:r>
              <a:rPr lang="en-US" sz="1700" b="1" dirty="0"/>
              <a:t> </a:t>
            </a:r>
            <a:r>
              <a:rPr lang="en-US" sz="1700" b="1" dirty="0" err="1"/>
              <a:t>pasar</a:t>
            </a:r>
            <a:r>
              <a:rPr lang="en-US" sz="1700" b="1" dirty="0"/>
              <a:t> </a:t>
            </a:r>
            <a:r>
              <a:rPr lang="en-US" sz="1700" b="1" dirty="0" err="1"/>
              <a:t>tradisional</a:t>
            </a:r>
            <a:r>
              <a:rPr lang="en-US" sz="1700" b="1" dirty="0"/>
              <a:t> </a:t>
            </a:r>
            <a:r>
              <a:rPr lang="en-US" sz="1700" b="1" dirty="0" err="1"/>
              <a:t>dimanfaatkan</a:t>
            </a:r>
            <a:r>
              <a:rPr lang="en-US" sz="1700" b="1" dirty="0"/>
              <a:t> </a:t>
            </a:r>
            <a:r>
              <a:rPr lang="en-US" sz="1700" b="1" dirty="0" err="1"/>
              <a:t>untuk</a:t>
            </a:r>
            <a:r>
              <a:rPr lang="en-US" sz="1700" b="1" dirty="0"/>
              <a:t> </a:t>
            </a:r>
            <a:r>
              <a:rPr lang="en-US" sz="1700" b="1" dirty="0" err="1"/>
              <a:t>operasi</a:t>
            </a:r>
            <a:r>
              <a:rPr lang="en-US" sz="1700" b="1" dirty="0"/>
              <a:t> </a:t>
            </a:r>
            <a:r>
              <a:rPr lang="en-US" sz="1700" b="1" dirty="0" err="1"/>
              <a:t>pasar</a:t>
            </a:r>
            <a:endParaRPr lang="en-US" sz="1700" b="1" dirty="0"/>
          </a:p>
          <a:p>
            <a:pPr marL="285750" indent="-285750">
              <a:buFont typeface="Arial" pitchFamily="34" charset="0"/>
              <a:buChar char="•"/>
            </a:pPr>
            <a:r>
              <a:rPr lang="nl-NL" sz="1700" b="1" dirty="0"/>
              <a:t>Bulog 	dapat berfungsi sebagai stabilisator di tingkat produsen dan konsumen</a:t>
            </a:r>
          </a:p>
          <a:p>
            <a:pPr marL="285750" indent="-285750">
              <a:buFont typeface="Arial" pitchFamily="34" charset="0"/>
              <a:buChar char="•"/>
            </a:pPr>
            <a:r>
              <a:rPr lang="nl-NL" sz="1700" b="1" dirty="0"/>
              <a:t>Kebutuhan industri cabai giling </a:t>
            </a:r>
            <a:r>
              <a:rPr lang="nl-NL" sz="1700" b="1" dirty="0"/>
              <a:t>± 10 </a:t>
            </a:r>
            <a:r>
              <a:rPr lang="nl-NL" sz="1700" b="1" dirty="0"/>
              <a:t>ton/Bulan, dan industri cabai kering </a:t>
            </a:r>
            <a:r>
              <a:rPr lang="nl-NL" sz="1700" b="1" dirty="0"/>
              <a:t>&amp; </a:t>
            </a:r>
            <a:r>
              <a:rPr lang="nl-NL" sz="1700" b="1" dirty="0"/>
              <a:t>cabai bubuk </a:t>
            </a:r>
            <a:r>
              <a:rPr lang="nl-NL" sz="1700" b="1" dirty="0"/>
              <a:t>± 5 </a:t>
            </a:r>
            <a:r>
              <a:rPr lang="nl-NL" sz="1700" b="1" dirty="0"/>
              <a:t>ton/Bulan</a:t>
            </a:r>
          </a:p>
        </p:txBody>
      </p:sp>
      <p:sp>
        <p:nvSpPr>
          <p:cNvPr id="41" name="Title 1"/>
          <p:cNvSpPr>
            <a:spLocks noGrp="1"/>
          </p:cNvSpPr>
          <p:nvPr>
            <p:ph type="title"/>
          </p:nvPr>
        </p:nvSpPr>
        <p:spPr>
          <a:xfrm>
            <a:off x="101385" y="79891"/>
            <a:ext cx="12188825" cy="457200"/>
          </a:xfrm>
        </p:spPr>
        <p:txBody>
          <a:bodyPr>
            <a:noAutofit/>
          </a:bodyPr>
          <a:lstStyle/>
          <a:p>
            <a:r>
              <a:rPr lang="id-ID" sz="3200" dirty="0" smtClean="0">
                <a:solidFill>
                  <a:schemeClr val="tx1"/>
                </a:solidFill>
                <a:latin typeface="Agency FB" panose="020B0503020202020204" pitchFamily="34" charset="0"/>
                <a:ea typeface="Calibri" charset="0"/>
                <a:cs typeface="Calibri" charset="0"/>
              </a:rPr>
              <a:t>PROVINSI SUMUT : PETANI CABAI DENGAN BULOG</a:t>
            </a:r>
            <a:endParaRPr lang="en-US" sz="3200" dirty="0">
              <a:solidFill>
                <a:schemeClr val="tx1"/>
              </a:solidFill>
              <a:latin typeface="Agency FB" panose="020B0503020202020204" pitchFamily="34" charset="0"/>
              <a:ea typeface="Calibri" charset="0"/>
              <a:cs typeface="Calibri" charset="0"/>
            </a:endParaRPr>
          </a:p>
        </p:txBody>
      </p:sp>
    </p:spTree>
    <p:extLst>
      <p:ext uri="{BB962C8B-B14F-4D97-AF65-F5344CB8AC3E}">
        <p14:creationId xmlns:p14="http://schemas.microsoft.com/office/powerpoint/2010/main" val="14315075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2000"/>
                                        <p:tgtEl>
                                          <p:spTgt spid="54"/>
                                        </p:tgtEl>
                                      </p:cBhvr>
                                    </p:animEffect>
                                  </p:childTnLst>
                                </p:cTn>
                              </p:par>
                              <p:par>
                                <p:cTn id="8" presetID="42" presetClass="path" presetSubtype="0" accel="50000" decel="50000" fill="hold" nodeType="withEffect">
                                  <p:stCondLst>
                                    <p:cond delay="2250"/>
                                  </p:stCondLst>
                                  <p:childTnLst>
                                    <p:animMotion origin="layout" path="M 0.00307 3.7037E-7 L 0.07839 0.00093 " pathEditMode="relative" rAng="0" ptsTypes="AA">
                                      <p:cBhvr>
                                        <p:cTn id="9" dur="2500" fill="hold"/>
                                        <p:tgtEl>
                                          <p:spTgt spid="54"/>
                                        </p:tgtEl>
                                        <p:attrNameLst>
                                          <p:attrName>ppt_x</p:attrName>
                                          <p:attrName>ppt_y</p:attrName>
                                        </p:attrNameLst>
                                      </p:cBhvr>
                                      <p:rCtr x="3766" y="46"/>
                                    </p:animMotion>
                                  </p:childTnLst>
                                </p:cTn>
                              </p:par>
                              <p:par>
                                <p:cTn id="10" presetID="64" presetClass="path" presetSubtype="0" accel="50000" decel="50000" fill="hold" nodeType="withEffect">
                                  <p:stCondLst>
                                    <p:cond delay="4750"/>
                                  </p:stCondLst>
                                  <p:childTnLst>
                                    <p:animMotion origin="layout" path="M 0.07839 -0.00185 L 0.08173 -0.2655 " pathEditMode="relative" rAng="0" ptsTypes="AA">
                                      <p:cBhvr>
                                        <p:cTn id="11" dur="2500" fill="hold"/>
                                        <p:tgtEl>
                                          <p:spTgt spid="54"/>
                                        </p:tgtEl>
                                        <p:attrNameLst>
                                          <p:attrName>ppt_x</p:attrName>
                                          <p:attrName>ppt_y</p:attrName>
                                        </p:attrNameLst>
                                      </p:cBhvr>
                                      <p:rCtr x="160" y="-13182"/>
                                    </p:animMotion>
                                  </p:childTnLst>
                                </p:cTn>
                              </p:par>
                              <p:par>
                                <p:cTn id="12" presetID="63" presetClass="path" presetSubtype="0" accel="50000" decel="50000" fill="hold" nodeType="withEffect">
                                  <p:stCondLst>
                                    <p:cond delay="6400"/>
                                  </p:stCondLst>
                                  <p:childTnLst>
                                    <p:animMotion origin="layout" path="M 0.07532 -0.25463 L 0.15865 -0.25463 " pathEditMode="relative" rAng="0" ptsTypes="AA">
                                      <p:cBhvr>
                                        <p:cTn id="13" dur="2250" fill="hold"/>
                                        <p:tgtEl>
                                          <p:spTgt spid="54"/>
                                        </p:tgtEl>
                                        <p:attrNameLst>
                                          <p:attrName>ppt_x</p:attrName>
                                          <p:attrName>ppt_y</p:attrName>
                                        </p:attrNameLst>
                                      </p:cBhvr>
                                      <p:rCtr x="4167" y="0"/>
                                    </p:animMotion>
                                  </p:childTnLst>
                                </p:cTn>
                              </p:par>
                              <p:par>
                                <p:cTn id="14" presetID="10" presetClass="exit" presetSubtype="0" fill="hold" nodeType="withEffect">
                                  <p:stCondLst>
                                    <p:cond delay="9500"/>
                                  </p:stCondLst>
                                  <p:childTnLst>
                                    <p:animEffect transition="out" filter="fade">
                                      <p:cBhvr>
                                        <p:cTn id="15" dur="500"/>
                                        <p:tgtEl>
                                          <p:spTgt spid="54"/>
                                        </p:tgtEl>
                                      </p:cBhvr>
                                    </p:animEffect>
                                    <p:set>
                                      <p:cBhvr>
                                        <p:cTn id="16" dur="1" fill="hold">
                                          <p:stCondLst>
                                            <p:cond delay="499"/>
                                          </p:stCondLst>
                                        </p:cTn>
                                        <p:tgtEl>
                                          <p:spTgt spid="54"/>
                                        </p:tgtEl>
                                        <p:attrNameLst>
                                          <p:attrName>style.visibility</p:attrName>
                                        </p:attrNameLst>
                                      </p:cBhvr>
                                      <p:to>
                                        <p:strVal val="hidden"/>
                                      </p:to>
                                    </p:set>
                                  </p:childTnLst>
                                </p:cTn>
                              </p:par>
                              <p:par>
                                <p:cTn id="17" presetID="8" presetClass="emph" presetSubtype="0" repeatCount="indefinite" fill="hold" nodeType="withEffect">
                                  <p:stCondLst>
                                    <p:cond delay="0"/>
                                  </p:stCondLst>
                                  <p:childTnLst>
                                    <p:animRot by="21600000">
                                      <p:cBhvr>
                                        <p:cTn id="18" dur="2000" fill="hold"/>
                                        <p:tgtEl>
                                          <p:spTgt spid="52"/>
                                        </p:tgtEl>
                                        <p:attrNameLst>
                                          <p:attrName>r</p:attrName>
                                        </p:attrNameLst>
                                      </p:cBhvr>
                                    </p:animRot>
                                  </p:childTnLst>
                                </p:cTn>
                              </p:par>
                              <p:par>
                                <p:cTn id="19" presetID="10" presetClass="entr" presetSubtype="0" fill="hold" nodeType="withEffect">
                                  <p:stCondLst>
                                    <p:cond delay="10000"/>
                                  </p:stCondLst>
                                  <p:childTnLst>
                                    <p:set>
                                      <p:cBhvr>
                                        <p:cTn id="20" dur="1" fill="hold">
                                          <p:stCondLst>
                                            <p:cond delay="0"/>
                                          </p:stCondLst>
                                        </p:cTn>
                                        <p:tgtEl>
                                          <p:spTgt spid="68"/>
                                        </p:tgtEl>
                                        <p:attrNameLst>
                                          <p:attrName>style.visibility</p:attrName>
                                        </p:attrNameLst>
                                      </p:cBhvr>
                                      <p:to>
                                        <p:strVal val="visible"/>
                                      </p:to>
                                    </p:set>
                                    <p:animEffect transition="in" filter="fade">
                                      <p:cBhvr>
                                        <p:cTn id="21" dur="2000"/>
                                        <p:tgtEl>
                                          <p:spTgt spid="68"/>
                                        </p:tgtEl>
                                      </p:cBhvr>
                                    </p:animEffect>
                                  </p:childTnLst>
                                </p:cTn>
                              </p:par>
                              <p:par>
                                <p:cTn id="22" presetID="64" presetClass="path" presetSubtype="0" accel="50000" decel="50000" fill="hold" nodeType="withEffect">
                                  <p:stCondLst>
                                    <p:cond delay="12000"/>
                                  </p:stCondLst>
                                  <p:childTnLst>
                                    <p:animMotion origin="layout" path="M 3.33333E-6 0 L 0.13942 0.00139 " pathEditMode="relative" rAng="0" ptsTypes="AA">
                                      <p:cBhvr>
                                        <p:cTn id="23" dur="2000" fill="hold"/>
                                        <p:tgtEl>
                                          <p:spTgt spid="68"/>
                                        </p:tgtEl>
                                        <p:attrNameLst>
                                          <p:attrName>ppt_x</p:attrName>
                                          <p:attrName>ppt_y</p:attrName>
                                        </p:attrNameLst>
                                      </p:cBhvr>
                                      <p:rCtr x="6971" y="69"/>
                                    </p:animMotion>
                                  </p:childTnLst>
                                </p:cTn>
                              </p:par>
                              <p:par>
                                <p:cTn id="24" presetID="64" presetClass="path" presetSubtype="0" accel="50000" decel="50000" fill="hold" nodeType="withEffect">
                                  <p:stCondLst>
                                    <p:cond delay="14000"/>
                                  </p:stCondLst>
                                  <p:childTnLst>
                                    <p:animMotion origin="layout" path="M 0.13942 0.00139 L 0.13942 0.2125 " pathEditMode="relative" rAng="0" ptsTypes="AA">
                                      <p:cBhvr>
                                        <p:cTn id="25" dur="2000" fill="hold"/>
                                        <p:tgtEl>
                                          <p:spTgt spid="68"/>
                                        </p:tgtEl>
                                        <p:attrNameLst>
                                          <p:attrName>ppt_x</p:attrName>
                                          <p:attrName>ppt_y</p:attrName>
                                        </p:attrNameLst>
                                      </p:cBhvr>
                                      <p:rCtr x="0" y="10556"/>
                                    </p:animMotion>
                                  </p:childTnLst>
                                </p:cTn>
                              </p:par>
                              <p:par>
                                <p:cTn id="26" presetID="10" presetClass="exit" presetSubtype="0" fill="hold" nodeType="withEffect">
                                  <p:stCondLst>
                                    <p:cond delay="16000"/>
                                  </p:stCondLst>
                                  <p:childTnLst>
                                    <p:animEffect transition="out" filter="fade">
                                      <p:cBhvr>
                                        <p:cTn id="27" dur="500"/>
                                        <p:tgtEl>
                                          <p:spTgt spid="68"/>
                                        </p:tgtEl>
                                      </p:cBhvr>
                                    </p:animEffect>
                                    <p:set>
                                      <p:cBhvr>
                                        <p:cTn id="28" dur="1" fill="hold">
                                          <p:stCondLst>
                                            <p:cond delay="499"/>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 y="74349"/>
            <a:ext cx="12190413" cy="584775"/>
          </a:xfrm>
          <a:prstGeom prst="rect">
            <a:avLst/>
          </a:prstGeom>
          <a:noFill/>
        </p:spPr>
        <p:txBody>
          <a:bodyPr wrap="square" rtlCol="0">
            <a:spAutoFit/>
          </a:bodyPr>
          <a:lstStyle/>
          <a:p>
            <a:r>
              <a:rPr lang="en-US" sz="3200" b="1" dirty="0" smtClean="0">
                <a:latin typeface="Agency FB" panose="020B0503020202020204" pitchFamily="34" charset="0"/>
                <a:ea typeface="Calibri" charset="0"/>
                <a:cs typeface="Calibri" charset="0"/>
              </a:rPr>
              <a:t>KERJASAMA KOTA PONTIANAK DAN KAB. PROBOLINGGO</a:t>
            </a:r>
            <a:endParaRPr lang="en-US" sz="3200" b="1" dirty="0">
              <a:latin typeface="Agency FB" panose="020B0503020202020204" pitchFamily="34" charset="0"/>
              <a:ea typeface="Calibri" charset="0"/>
              <a:cs typeface="Calibri" charset="0"/>
            </a:endParaRPr>
          </a:p>
        </p:txBody>
      </p:sp>
      <p:pic>
        <p:nvPicPr>
          <p:cNvPr id="17410" name="Picture 2" descr="http://img.bisnis.com/posts/2015/01/21/393621/130313_bawang%20merah-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697" y="2687881"/>
            <a:ext cx="1924785" cy="123507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xQTEhUUExQWFRUXGRsbGBgYFxoaGhseHB0cHxwcHBoYHSggHBolHBgbIjEiJyksMC4uGiAzODMsNygtLiwBCgoKDg0OGhAQGy8mICQsLC00LywvLSw0LDQsLCwsLC8sLC0sLCwsLCwsNCwsLCwsLCwsLC8sLCwsLCwsLCwsLP/AABEIALcBEwMBIgACEQEDEQH/xAAcAAABBQEBAQAAAAAAAAAAAAAFAAMEBgcCCAH/xABCEAABAgQEBAMFBQUHBAMAAAABAhEAAwQhBRIxQQYiUWETcYEHMpGhsRRCUsHwI2Jy0eEVgpKissLxFiQzU0Nz4v/EABoBAAIDAQEAAAAAAAAAAAAAAAIEAAEDBQb/xAAyEQACAgEDAgMHBAAHAAAAAAAAAQIRAwQSITFBIlHREzJhcYGR8AWhseEUIyQzQsHx/9oADAMBAAIRAxEAPwCqUcgTyhKk+JmOoAz33Ch73W/SIOJ4FkUyFBYUHTmYZg+qVe6roQ4IbSIfD+NfZQtCv/HMDCYHJQL5srfi0Pl5xb8MQlSPDmOqUvmBAugkWWh921G49GroZFAqKBixBSdwQR8jDHhlOotGgYhhS5ZyLAWlnTulSfxIOo9GIIgNOwtCvdJQeinKfRQGYeoPnBKZGgLTVCfL6QawvFpklQXKmKlq6pNj57EdjAyswpSLqSw/ELg+ot6axFZSdL/rpBdQaNl4d9pSSyasEHaagfMpFx6P5RpmHYomYgLQtM1B0Ukg/Ft48py6yCuDcST6deeQsoO7XB7KSbEecTaRNo9Ty5gUHBeOoyjhn2nomZRVIMmZ/wCxL5FeY1T8x5RpVLXpUkKBCknRSS4PwgWqNFNMmwo+JUCHFxH2KDFChQohBQoUKIQUKFCiEFChQohDMfbNKWoSgCAAlSr7kEBv8w+EZJKoVF8xjffaXR56Jawzyw4cPqwLRg6lTCgl2ux2+kFudALGm22FuEZXg1cmYXyJmJdW3U/IGPRoMYPwpLleEvx1ZRmRzG7Mb5Wu5Dj12jZqPH6aYAUTkEEBr/ltA7r6l7VFhOFHKFghwQR2jqIEKFChRCChQoUQhlPtRE6fUpp5V8uVYFtSCNfhFp9m2GKkUygv3iq/+EfzMR62olHERIKVeOqTnKrNlStSR5aAjsYtlCGSw2MYqb9ptBS7kmFChRsEKFChRCHkzF8G8EqKQVSjcgap7iOsIx1dLlSt5tOfdbVP8JO37p+UXKoQD6xV8VwkAq8MOk3VL+pTsD23i6MUy/4BXS6mnCsqvBUSxIGZCgWKgAe10vcd7hmu4fKV2D5mZtC+hT2J/roYonCWPmhmlMwqVTTDzMHKFbKY3fYjVupAB1HDuM6QCTmWwnEiUSGKS3Mu+mwbckdIBoICYlhuQeHLVdHvkaKX94d0j3R5E7xXq3CBuhu6A3+TT/C0aNPwfKqzMdG0I7Hf9bgxGn4W+0DbRKRltRgamzAZho6dX7jUFvMd4kcKcJz6yf4MlSUgDMtatEpBA0GpcgNF/ThILpI5SDm8hd/4ht384DYnhk0KOR/2gypUglKmJZnSQbWBSSbiD3uitvIJ4w4Vm0BSStM6UqwmJBDK6KSSWe7EEu20RMA4qn0is0mZlB1SboV5pP117xepuadQ/Z6hOVROQjZ0nlY6DZj2jLa/A50qo+zhBWstkygnODooduvRje0TBk3qn1KnGjbeFPaZTzymXN/YTVHa8tR8/u+vxi5J4hpjpPlKbXKsK/0u2kYd/YwpZGQTUGcbzMvMH2RZyw673LC0VuprVy5jqGVW7WcH8tx5Q1LBStmMM7fET0mriWmD/tRbWx/leOf+qKbaY/caR56RxBm1LEj5jf4wyrGiND+v5QOyIXtMh6YpsUlL92Yn4t9YlgvpGA8N1YmIdU0FWyAoEi9yoDfQAbesXPBeLEywUg6Am+lu0R4eLRcc/NSRpkfMw0eMqXxHW1XieGcsok5MpIcDNmOYXccoyhn23eizk1yVGYvMlSRmdSrlujEue0ZUrps3cnSaR6QjibMCQ6iAO8VT2ecUmspDMmsFSjlWrqwd4rXG/GSnKJZKBsQfme/bSBlxwU5qrI3tO47Wl5EiybpWS3M+1jpqGtrGUSq0k+8w6E/oGOsWnlRJcm7wLNjaCS4BjNplhnVwEoISXvmPmP00M0uIrlK5FEJNxf5QMdgB8YepJCpkxKEAqUo8oAcknYARSjRU5bnZb8H41myiplqFwQxa/wBP0Yt+Fe1VQtNSJncAJ/5PkIzqfwfWoSVqppwG5yG0NcPYJNqpyZMsOpR9EjdROwEXtBXHQ2pHtKkkP4a/PUfSJEn2iUx1zD0gMn2ZTEpCU1Ayjqkh+pZ4mUfszQD+1nKUOiUhPzJP0jPkaVVyTp3tEpU6BavID+cB8b42XUIQilC5br/aLI0SBo40dzp0HWLbh/CdJJbLJST1VzH52gjVUiVS1JCQHSQLDcERdMlrsUioqpMurVUkKXMEpEsLJIdlKKwxt+G7eUH+FceTUKWnlcczBQJbQ/lA3DsHkpMuYmWl50k5i2Z1Mggc39+D9DSJRMzISEuCCwAffaF4zgp0BTCsKFChksUKFCiEPPkqcFCG1yi/aPmL4LNpFEodcr4qSP8AcjvqO8faGoSscpcfr9PGeLNHLG4lZ9PPDKpA/FMGzgqGp1BsD0foe8UytoyhQCirIHGjlO7MSBqX1GsagiTAzGsHC0uRdrHY9Af57fGNGZJkXgHjxckop6hRXTuwJuuV0UnqkWdHQOLi+1eEFMzFwCCLhQOigdwY8v1NMZZVqG+KT0PbyjW/Y9xkF5aKeWIcyVdNyjyOw9PwwLQZoVVRDIze9dXkNB6m/oIjU1MJZKizJ5gD+JrM+h/Wwg3NGY3DbHp/w0VDifC0/tJsyoUlISVFhyoloTzWfmUSQBp7xN2jHLJJU31LimyoTK+clZlVaklZIUhYDpUlZJyEkBPiJTlIALs3Qxzj+OpRLExmmh5TgXZV1JH7pKEn/mOeHZAmU6vHDKqFZ0k6o/AAdmDX7xU+IQuWvw5mjsD9IrBt9qnF9GVkjcWmEJWKJWMwBUUhyGuCOwI+IMExQ/aZCg2YM4vmUk9Uu/wfs0UxBKS4i2cL1qQxBUDpcv8APf1+G8ehT3Kmcqa28oohcEg6gwVwDCZtXPRIkh1LPRwkbqV0SB+Q3ibxNgkwVK5gQRKmKzJXYJLgFTepNtY0X2I0YlipIDrIQCptnVYeep9OkczJPZZ0ccd9Muk7hyUiiTTZQlKBlQbFQP8A7HF8xNz1c9YxhUib45loBVMJy5U3ufLzMbFxRTVU1Al06VFcwuVghIQka8ytFEgAM5sY+cEcD/ZD4k1QUvZKXIB6knU9Nhc3jPG6TfmaZVuklXQzPD6yopR4eUpUD7qnSRvpqNY7pKSoqpuVLqE11WSSlDauQLdO77xt1fgVPOVnmykrU2Vzq3pv3gZigk0shUuUgIBd8trkddzGcqXJtFvojOaBCKCQqQmb4hmLzTSPdAT7qAxIJ3LE3tFHx3EjMWo7E2Ho0TsSqsylEO7lJG3z0G8NTeG5wkCpmIKJSiySfeUSCQUpNym2vweCjzyxSuSrTpjmCtHhYXTiY0wrUopSQBksUgJUdiXN9NIHLp23idQV4lIISFZi4seUglJcubKASwYbwb6cBR6ncvBlqSpRUgAZSHULhTFwNWAIu2ttYvfslwJsRCyyky5alhQ0zFkFvIlXwiljEgUgAl3SQEhikJYBPiG7WBYNf4RsvsYpkikmTG51zVAnWwYgP/fMDbCpWaDDMulQlSlpQkKV7ygkAltHIuYehRDQUKFCiEFHK1gBzHUQ8W/8S21YgaakEDXziEBMnP8AZ5Ck5QpKtFAsxzJYtcai/wBYJUQ5UE6sHDux3v6Q0UMmYnZCwoeQyriSgNbufnf84TnGnfxIiZCj4DH2HCChQoUQhnSqbMkpOqLDuNv5RR8V4eKFKmU3KoF1S9i51T0PUaHtFo4c4jRVSwRyrYAgmOq2QULEzXZQ7R5uDnilui6PRzUcsdk1dlTwzEAs5SMq90ENf1+kHUywUtDWOYKhZBfIogGXNH+lQGof1G0RaKtWhfgzxlmDQ7KGxB3B6/Q2jtabVxzKuj8jhavRSwO1zHzAfFOAJKDMTZYA8lfun8jt5QKwhczDJyBUI/7aeEmbkCVTAnUZVtmSpEzKogHVAaNHnSQpJBAY9RFR4n4bKx4kv3w+r3T+E9R9IaaE0zXqGoKpYUViYlSUlC06LSQ4XbcvcaPpFF46nKmmVRhs9SsTJmX7siV7oP8AEty/nBTgPBzS0cqUo5VreZMBL5M18ovy5U9LZgesC+HUiqmVOILByzVZKcaFMmUWSR0JIeOXPLum5Lovxev0GFGkD8ZSEgJDBtuw7QCnyftgEoh5yTyF2zDueoGva+0HcZuq4dQ0PUbkfmI54ew0qmpVexe2tr2Pw9HgNJa4QWQz3JkmLlqeyikuCDbqNQYk0KjLWNSHOl38u4/D8IKcf4cinqypEwJ8QZ1JcklRUoKLAvdvjmgGmtSmxTle7KzAH4i3nHp8OS4Jy6nMyQ5dGiYXw8rEJ6E+KEy0S0E3cgKKgMqRsSk37xesHm0tHJypl+G595ZClqPVTadGsOkUvgQTZlShSEKyLpymYpN0pJKyg5huSAoNssHeLnhHAISpCp8wTQFZy6GUskCxuyQCH3ftHOzRubrzHtPOsaTLrSJZCR2+sPQoUWWcTVsPgPjaKhj+DVFTPyBkytc7uG8vxQf4kmFNOtQSVEZbD+IX8hr6RU+HaiYZ5QVG07dd2bZJPu226mM58tGkOE2iyyOFqVKJaDJQvw7hSkgknck7uS7G3wile2YraSBZDFr2KujdQG+MafGU+26ZenSTZllu7pv8o2irdC+ThGOzzcvDUP1NP0NogLmNaCcTNMJYcjMyQwUDZ932fYx6F9ltPkoE2IJWskEMQXbf+GPP+AA+Ig5bOHsFbjRx2PWPVchQKUkaEAjyMA4tcmkGm6O4UKFFGgoUKFEIKI1cHCR1Un5F/wAokxHmF5iB0zH4AD/fEKZDrpqEmYFFs4G3UEflAz+22A6sH1F2iVxFKS6CpeSxDsD9fOK7SUfjLUlFSFZXJASkEAFgS4a/nF7YVcjCUpbqRd6GoExCVJLg/laJEQsIpvDlhGbMRuW38rRNik0+hurrkUKFCiFnkPAeIDLWC7EfONf4Z4hl1Cciyyuh38u/aPPcWnglFROnBEsWTda1WSgdVH6DU7Rz9VpU05xOnp9avdy/c3CqoFFHh6qF0d+3rDOI8PrMkeMkFA3SQVyifvDZuouDvFXxrj5dFkRLlioAsVrVl3F2HVrdO7xb5OLTptKueUoQDLJKRMK7EXd0JZvV37RzY4JRSmisn6jKVqMU4977+hVMRnT6WXMDCYpKSpJSCUkMSCUguNNCfImAXC+I19ROVLyqMwJKimYChIDgPpy62AG0R5XGk1SwoCwy5UpAGwu25t56QdlVc6npJsxClGpqilEstlUnM+UXuMiStT/yjqe3yRjT6ieTDj6xGeIzWJQmUVJSqoWZCSmYpRO00sUjlTcFXXSLjMkCVTy5UtkpRlSR+6nbsbC/nFK4f4cmCYJs6dNmqSCEZ1Zsr3JSSSUqNvV7RbDV5rK3ulTnmN3SRsQws/VrOAnmybl4XdeSKjGgbUyc1j6dRBKgUmRTrWoDMhL3ZIJ+6xOxsH8+kMZXUzRD48qQmRLlkBlKAc7Ne7hgkFiSX0DA7FordlZSs4rT+MZk+oTzqL50HMgsAw5SDYWbT4xVquiEvwle94pJlBLkqIUA2Uu4KrWNykgXi8YLw/PqSwR4NMG/apCkKV1KUlsz9SGjR8PwOnp8qpac83IJfiKN8oLnRgCVKKrAOTHYjNwVt8GUcO5W+Ci4XjU6SJctR5paAhb6un3vV/pFipuOFJABYh2L37jWKnxUgy6+anTMQsf3kgn5vD9FTpUCCNRvpbSEXPxX5j8YLZSNVwfiBCw4Kb7A2+BuIN/bUMHUA5YAm5PQDc+UefqpNZTftZVNOMsE86UqUkjryuR56RYMC4x8RGcLumx6seo1APVJ166QypOrFWk2bLmSoEOCNDeBGDcPokrKnK1D3SbZQXsw1LWfeKLhPEi/FzSuc3CgxCDa2ZTPYi3ra8aVh1R4icxDEs4d2sPk7wUZJ/MBqiXGce2bDFLky5yUk+G6VMNMxDE9tfiI0eBnEtF41JPlAOVS1BI7s6fmBGsHUkZ5FcWjzNNQ4uYG18hgFekFpjgl0qDFn29bP8ojYkP2B6hQ/OGpJUxOLaZGw2cyh27j849N8C4mKijlKBcpGRXmn+hEeW6TWPQ/sZP/AGB/+1X+lEYS903h75fIUKFGQwKFChRCCiIi85fZCfioqf5JTEuItJdU0/vsPRIH1eIQj4nhUqelJmJKso5XKh7zasRewim00gU+ILlpHLlISPRKh8xGgqFx8YoXFDIxKSTosJf1dP5CCvwtfAyyRVp/EtGAz3dJ1b6Ej+UGIgUctKWyhn6eT/lE+Mcc1JWjVKhQoUKNCHkLg3hKbXTso5ZSSPEmdAdk9VEafONYr5MmQgU9OkIlo2G5/Eo/eUWFzFR9m2JzJdLNBPKV8g9OYjtYeoMOYpiykv1VuenbvHG1Up5MzxrohebbdAXiRIJIOvSLhwTxAkyRSzgUhSShyWCwpwcqtlB284oNRPKjb3iWT59fT+UOmYVTJMuWTy8iBrmKiLt3OvZoYjFxikMaeSjaZruB8JS5BCZK1PnEzMoC6VHRPTK3+aK7XTftuJKLn7PSkol25VKFlnvzFn6CCCeIfssiYmbMdaUlEs5XIVlBUSp+hBAYPk7iKnwrihkCUJinExSyJaWzJA6l3JcktqW8hCihKW+cfLj69a+g1Kb8MH0RoocFgOY72ZmJu57NbqNngRiMoDldRB1HQvsf15w/UVPiSiEKHNcOxB6Ag3G3Qw2lCpkoFaQlQt74U7OLnfR33Dd4rBjmorjuTJCVbqdHeBrOYJWX1ZXXsehHX/iCSvs4VnK0qmJJYWKhmULZVAsbs7G2mt6VieOEJ8FCFSygk5hqWNlHMAQ7Fjpc9yY2G4sogS82VJ5TmdY3AIIFg+gjp4cccfI5j0SpPJ1NHlYota8qCwHvaMLl+h8ramAHF/FXhKEqWFJL3U+Ut26jX4RIwuoSmWEpt1IYOetoqHE+Kp+1pIyKI5SVpUrKU6JASk3L6tArN7SfwFs9PiPQYxSozzErO4a+upufN9O0FMNn6CI/EAzyUzfC8MBiXYa9ixZu0AqLFrsgt3i/YSzS8IPtY4oVIvdPxaujqDLUSZUxKVJ/dWygoDscoLdX6wN4op5E5YqfDKZi9cisuYbKUAPeb1Zn7DsV8GZITmXlmIVqdOZmex+8B8fWHMHqysAL2A/mIYzYHhpiePN7Wy+cIzQmWEhACe31J3Pcxc6aoDaXig4ROyhhFhkVneELt2MUWcVcNVmLiXLWtSSQhClMnU5QSw+ECpM8+cVzi3FkzaKYinaYsrCFp6ocuR1TmAftrZ4YwylKVXwDKD2tpGMYnUrVNWSMpWVKIcEEkvYZWZz0PnDNVNC5BAJzZknKAkJYBWYlr5ny7Nr2g5iWETky82WWR+AOPkC0NUOGS/7NqqpcguVS5MlfMwU5Ushy3upyv+825joRyKXQSlicOqK1SG8egPYnMelmp6LB+I/pHn2SpjG7ewqpBkz0MXBSXa13GvpFS6Fx95GowoUKMjcUKOVzALkgDuWgdVY7JQWKrs4YO/YHR4hai30QTMQsJLywfxFSn7KUSPkRAGdxihyE6P0L6b9D+tjHNHxKEoSAkFKUgMFXawG1zYj9CLo1/wAPk8i0Bdy9gP08Zz7Vqjw51KsHmSXPVgtLenvQ9Ve0HJmU6FJHvBiw2Ym5zfugfWM/4m4vOJ5hlCfBzKSWZRAcsxvYMP8AmIVn008cbnx/P2Nsk1ibF7Ah72ABZyTs0FZE9Kw6S49R8jGX4biYqUoTYqmIKQl2chIzNa73N/nGhcOYamnppUpJfKkOepNyfjC+CO1NGTYShQoUbkPHWDcQKlqZX/jKiQkWCX1A6JPTyMEcUxMTdAQBo+vyipRc/Ztghq5ywZolCUjMlZSVAKNkWcaXVr92F8mCLlvXUCSXUAqq8pLe8zJ/d6ltyfziVwfKmLrpJTzFKs6j0SkEqOluUH1aLlUexmfb7PV007sSpB9AAofOCXCfAUyhFRUVqUTP2ZSiXLUVEub6BiVMEhifeLtA55Rhjl9vvwHjpy4AfH2KZ5uQFko5R0cHmP8AiAH9wxSa2eM5KLAMEsNQkMFH94s57mLZ/YUuqZX2lCVEElAAUzagMoWHrc7PZ4+zZRSCKlLnQGWeoBuFHR+kXpsKxQUR2ek1De9Lh9Ha9Qdg3EkxJc+TiwFtwd7WbeDtPxUlxmUtJFswQFpO/wCIHYaCBNTwDUynUlaVhO7FI3a9x137QDnS5sstMQpLW7fEd40ap8HThnzKC9qvrSf7kmvqUCYvKcyFEl8pGuoynd3hLq7crBrb7+e7P8YjpqEqDHK2+j+h673/ADMN1EkofcdfnFC+WT2ycen5+wTw7Hp8r3FP2NxF1ra2mmyGp5iVTUKEybMyEFU3KA3MlgkgMGP3fOM4kloInFJgT4ToTLF8oJc/vHVj8Iy2+Rz4SrlneP18ycnnWVEah9W6wJo6gpItEhQKlAJsLkk7DqYHJmEFod01xVi+oqUi30VZYEakt8jfztBjC6UJW6bpVzDt1TbobfCKXT1jJBH3Sk/CLvgFVLUeU5R+9Y3hjWVLC35C2DjJRaqVJAeCVLM6xHpyjLq8MYriKJKM6tyEoG6lHQD9WAJjgrnhHSoc4ixVYCZEp88z3iG5Ebnso6D1O0SMMopaEJSCHG47N191unaA+EU6gPFmKClzOZeViW6M9gmwbb4kFDP8Ml0k2DjMltLu4YFm76R08WNQQ5jg0uD5iWFBbBKQFfxD0JDF/wDLBH2mYao4MUyjaUEFaUhLKCWzO4cMea13EQpNfmHMlaAS7DoOoI/R+MSvt8tctclSwpEwZV83K5Gjp0f0I+pqKi7RlqMDyIwKklHNYt2j1NwbhKaeklJEsS1lCTMa5Kmu5/LQOYyar4ISk5qVWY3OSZlBt+Fdgr1A842hFSmXJSpR0SN92gdzbpic9Psa7kmfPSgZlFhFfr+JWcITo9/pZt7GAuLYmZhKlKYDQWsCWdjt5wIqq4AMw00SVEqA28Nn9T1EFQ5h0l9VbCs7F1rcrsQ4KSdQ2htZrbddIE1uIjVAdOhSzEd0qZinQEEvd4rdZxEASEkOQzBImLAJdnJYXNnU4fzgbVYgsn8LO3iKBD7gIBDD1I1inI6MdLGHvP6Ln+gvV1rE5V5gQnOGY23zaCwDvYvFXxTF/EJCFqBay3ZKmsQkgAEizk69rPGqZiphGcqU10BgE+XhixIPQxFq6wsEqFgXygMlJ0fKzAG39GgLLnkio1Dheb6/0QptYtLnMpQ63I8r6eY0hrDasgrOjv8AA6j4RGrJg+6Xv+rbQsILqvuYJHC1Em3TZsfsuUOSYoiwIS7anLo/Vo2KkU6E+X0jAeDpCloQRJVNly5pPKsIUlThtxbL33MbngUxapQ8RORQOjg9OkK4/wDeZn2CMKFChoo8we1PhFFPUInUyWkVDkJGiFi6gOiCOYbAPsBDnB2JmSFSaaX4hVzLXYaA6qUwloAJZ3dzo9y3GVQuqpKYIczDPypdQAIUhWZ3bdKfyeLr7O+AZdOkTppRNnKLvlzJQz+5mYhbuCoh9gBd1YTcopM1koxt1YBlUlVLJUaebL8VGVCwcwdQZJ5XZrXdtO0RvahiapNNIoSsrmFCVTlPctYabFWY/wB0RsNXUhMsurQHMSMthvftvHlvjPG1VVTNnOWKiEB9ECwHwb5xjKPtM6j2jz9e3qBF1G/M64alkpKgQklXKQEkuCLa5mbMGGvpFywzEylIIDWISAUkG3MEpJCtbls1yOojOMIqcoKQ4cglnBIGgfo/5xZJVUlPKnKS7gAMXB+DNv5Q1Lhnf0OdLEo9vuX+nxd1soFiASkXPUFQNwL+XeJ0ibKWm7ZFHz7AFrgjVtPSKHKxPMgouSGAWHDMCbEnYk5W+btD9JUqCsyxnNjlSll6jmOaxAvdWuhbWC3jm3HPlcfL89Q7i3DElIXPly0Z0OqXaxUkEjPcOHS2vfa9XxLiATJAlr5CtJGy0OWLgHmQQyWZ2uIshnlchSRzIUksoAB/ePkel7uLO4jOcSw5chZCkKSFElKjuLe6b2Fn84t/AUzSnitOnf7kFMyCFNIVMZSSEtYqOnl3LXb6awxh2H+Itg+UM7aknRI7m/kItdfPIlIlEISiWPdQGFu7km73OpJMb4NLve59DzmfL7N7V1KzUkJBCHCep95ZGpPQdBAmcm8Fpis2dSrOGHYbAQPmLTvDWSKqkLRbPtBMBJSdx84NYdNZCgCRo3mP6PFcmKANon0VSRmYWym+wjJyW1xYdcplswjHly7O8dU+Nrn1JnrylMs5ZctR2Op8yzk9xsDFXFRq3SDmD5UpIKAybnztlTnewNi/a0IQgk7OppY75c9i1DFUl8pCAOY8ygbaIIGrdvKC1PUKWApyzFfMEgG9zc83684qprAFASjkbmCSAplHQJId/wCnpHCqopQpC7AqdSlAuki45Wdj3G3SNdx1tia4LZV1SEg5SVB28QEFIcEgC79BEOjqgUlQJZRtmSC6gNFAH1ZrkbNFZRWpQUuChZuNCgjQqDuc2/b0EfKvEpSWShVlnmKkqASoOwKWYi5cjW76xTmVJwjRbDja5BKXJVoAFAqNuiXBB0tvE6j4gStCZUxWRaU+6RlBVuAfXcB2eMmxHEFrfOVqIAZdgwc6ZQOVjaFLrkK5VFcx8uXYljdJG3Vx/wATczJzx3yaTiGNgrUkJUrLYBmJfqo2D9R2sIr1bXCa4mE3YCWi2+pDOpnNiU9QBEdVeZsuVJpqVZUkAqmB1OFWIXs2YlQuGYdzDkjhOqmK51JkhhZypRPXb6k9orc2MuXG2K+3r6kCoqQkMlRZna4Dnq6tWsW6GI6arMcqUkqcqCUkKDhmITcn56xd8P4FpwAqYVTQTqVsxBuEhDN1YnSDlFQyJSSmWhAB3CQLJOpKRzW1JJ1i1BmMpJFH/wClK2cf2iEIcgDMUpd+pQ5I9fLeHpvAk8+/OQk3KmleI2g94m+9u22kXGdXqSknK5QL5LZX3ezI62vrrYD6uvXmAl5ZhvmDgpU+9iOYHqBfXZi2pdQKcipJ4BkEualSkgpBUyUBL/izAtf4RKrOHKSkp1sM68zpmKU5tozMMt+l7do7n4mClTJSb2ckE+Yf7oU3fl1isY/jSloKLEDUkuokEF+gT0boIpS7F5MGHFieSSXw7mkexKbmTWSy1loUPI5h/tjXqGzjyjD/AGKT8tZUIP35QI6cqv8A9GNupDzeh/KOe3t1fz9Dhx5gTIUKFHRBPOiqepSabJlyhK1FVrKJAvclQITYtrraDMzjCfSl0qDEc5KSpJIs4awOxJYW3sIrmDPMSBKqFoQjMJo5SAp2SlIUksCXV5JO5grwaEVdYEJUSiRdbpYnKbO1uZZJYW1jlSnKKvyGZxRa+KsXKaSVJqFlE6r5P4QQ5HMbBmT5q0jGsW4TmomKTJ/agHYjMOytnfpr8oN+0HGE1eJKGb9nJHhpJ0zJzObdVPfyhykxFQGRaik2UUggZx90uCxPNo4vdo30sXCG59Xyx7R6XFng4yXN8c19PL1KfMwapkKBmSVgbsHtv7rx3LqRt+vhGnUE0rGYoAdgGLvqGKiTsfd01vdhGxrhimmkq91bXKWSSdrD46bfBpqxhaN4vDF/R+v9FNp6zwy6S90uzMdSrUWOkPIxV36bBTdnvd9Ndr2EP13Ac9AzJXmS7XF36W3a8V7EMMnyVMtI7EEG0DtKlkywXu/bn+ApWcQzAVhExaEkNYkBRa5IOnS0A5OITFTQStSnO5e+jsd4hzVm4Ou8HuCcOEycVqHLL+ajoPJnJjbHj3NI5eo1kny305LfhFF4MrOfeW+XYsdVHupm7JA6mAWKVOdRSn3Rqep/lEnH8aKlFKD2ft/WIcmUAB2jqxSS2ROM25Sc5dWDqtLJb1+cDCnUQVnKzBR+HpA9SOZusY5ImsGfKUMWIzD6RKqJycqgnTr6xGlOeV26d+0fKwZQE9S/wjGUqhSDStj9ES4YteD9HNCVOE506EFwDa4UBoHuDt8jXKFd3IcD9fyg34y0pSpAUEkZSlrKb3m7ad3hNnY0nESdNxRTqSpPhy35WAUUnUcxObVrvtECbUnM4AlkBi7qvq5B66dIYVUiaWKMrnckP0a9j8vz5mKmAqzKBawIZ9LEEbMfKKsbc778fnyH0VxSOQmU6WWFBKkrPQAuwI7CBZnkmzgi6bl7bOe8cleh5ike8AxbpqGDmGSpzrbcmIhSeSxyasqUbFze/fX0idgSUCahKi97s+m4DbNqdYDKnk8qHY97nzMWfA8NRJImTClagLoUlTB9nYDM19Yuiad7sidXXmatQLlKSlKUqyKQcqcreGzEhjdrG7G28S1TEhrlL9EBe2rXv2aKurFJExOSU6kDolTo7gCwGYsznfoIUitPMkFayzDK121zJDDYX/ONFJLg6WyeTpYaFWQMyGITc5jlU1uYBm2YpOkM1NelRIBysU3bKrMHPTlOm4BAgMmsBIJKUuMpzzEgBVuZkOQXAsdO7tDeI4tKSp1TyogAHKn3m05lOTrYm4inMOOmp+JpBCtqULJIWUKAADJsoF3IKR7pUG7a9oFV9a4TkuEl7FgbAMtiQcp/DfR20gfUYimYAlCFkqcp8RRAA2tZLPZyNYCpq1Eq8VSzb7nXYF/W+n55ttsO8OP4/wAE+csrzBiGcKU6QU20Qn6aC+t3FbrFhioL5yPu2toygdHHR4kqqZbjNLuAQXU7vs6Wv08oD1a3NnbZ9f8AiLijla7UPJy//DRPZTV5cSk9Fy1J/wAr/URv9KvmHnHmTger8OspF7eIkH1OU/JTR6UQti/Rj8452re3PCXy/k5sPdYYhQoUdQE8gcN1y0LUhKkjxQ3M+XMdCW01IfvGl08wYZhk6oOUT53Kli4cuEZTqUgZlxm3CWFLqKqShCXHiJKzldISDmObbRJsdYs3tixkTKmXSp9yQHWBpnVt6IYf3jHNzRWTLHH9X8l6jGR0ijYbmM0He5Nntqo+gvFipllKA2WwLE5XudUj7qh120iq088CYC5Gzj6walVLjXZg4ueocBvnDk0O6DIlGg/S1ixzKyrICRmCmLGwCsgyuxOz/kTp8VVZK8yVAmxDgN1UPd21H3vNq2modglNlhgQFB9vPXoNYkGqzlykNsxv8CXOg/RgbO1DUOqu/nz/AGXGmry+UkDSxsSTvZ83VwQ77wPxjFKVc1UlRILsWT03HRwB11hijUpSMpc+GdixKHuAexfTrFfxaUBUJIsJjFJPMX01SLl2HmYK+Ac3galFcP8AYs+F4XTzJiBLkpN3BcKLj+IWG79w2l2eJFokJWJXXID1ayj/ALR2g5giE0kpQOVdQtO3uoJ0SnsDck6lzFG4mqAVBINk2H8/UwzonuTn5cHnP1XOpNY48LqwNTpcuYl1FQyWGpjmmlw3Vhz5Q8rSOS+WNyS7jtEScplA93h6WWUIjVJsnyEDJ+EKK5H6mQMx23ED58wqVcu1okzZz+jj4aRDBhbNJPoaQRIlyiXu3eHEpLXPl30jmSnlJOgZ2/lHYnAFQCswuHbXproDC50IJJIkLQwZRBcaAvbz0F2j59pSEpSUMQToS5SXa7928oZQNwyjdwelvj5QwFF2sxH184GjRy7o6KnfbreO5ZSsgEBh+n7xGUpy2w+feCMpOVIYOfuged36avFgxW58vglYTQyVqygKdTasQ5bToASeukT8QqptIoywQFEAuk6p2dzb4QMFVkIZJChs/wAO8MYpVkkE5tS+YXuAdrszWgeWzoLJDDhqL5Xeg1R4ipeq0pFnKi7OWzANqH6RNKjMHhqnAkE8p0JFwxBY5nLEizDrFYQqbMyAIWoJsnlYbb+baxPk0VUot4K+2UBwU2tewc/MxKoOOpnNU7f59gvIWhR5JKgsc4BJylG/MnmCgd7wPq6pXNlUpgXDgFyQHLj71vVttIizMOqCwEhZy8pNiHJ/ym43+sfJeGVSnSmQvqQGe2upiGcsja4T+zHJla4DAM2VbkkOdDfcgbRHXUHVKhoC2gfcEHU/1hHCKj/0TQ2wQX7W302iPOkzJQJmS1JzAjnQQO9yPeeLMZTlXPocTJ+oYEG9gzFvprEGfNdh033+UKZOJDbCGYNHPyT3BqhmZDKmOXTMQW7Ag/lHqdCnSG3FvUR5QB/Z/raPTvDtTnpZC+stH+kRyv1NcRfz/wCgcXct8pTgHqBCiFh5T4aXYtb4FvyhR04T3RUvMzbo85cKcRf2YqZLVL8ZKiC6ZlgW6MxLNuPnA3EZFBUTFTPtNTJmTFFSvFkpmByXsZSnAftEGpU5cl1O5t13fz2gfVkB1DTbr2heGBKW/pJ9Wv7sJyJf/TIUtSZNXSrAAIKpngku9mnBPMGuH3EEZHBFRkCjMpQfwmekHW4ze4fRRFxAOVTZZaSdVX9IUsEE6J6NrGyvzsim0+A4vhavQnN9lmrT1ktNH+OSVARFo61iU5AhaSXCtQQz63BDG20MYPjs+UtQlTVpQdUg2Pcjr31gxQVtPLlhM2jlznJOZRUF3153dvOAna7fn1oaxaycGSKfEFJJmlSRlct+K3uAne1+hF4D4vjJWUKyeEUkkAKzXym97u5+cHaeZhigM0mpkvchKxMRu3vHMN9Ihq4So5ynkYgkE6Imy1JLnZ3H0gFlX/JNfS/4sYya+UouMe4/wzPWqVMnLP7qH+Z+bQFqVZphMHcQUmRJRJTogMTo53PqYraDvHbhBY4KCODKbnJyYRpi0N1KXh2XYCOFG8bdqABs9OUg94i1trdCYJ18uBddr5gH5N+ULZeEzWHJEUr3o4CoSjHIMJsYSJEtPw3vDq1Acocp1FgC8NJI1P6/nEw1Etcs+Jm8ZxlYDKRuVF3K9GYX3MAMxqiJKmkFgfl9YUxZVbqbtp6dBH2cjLb7x23A6eZjmSPnbX4GIDb90lUMixZjsxIBfXftf0ibLnhLhSEl9CFHza2x+UDdFAsXPZi41b/iDuFYWpaM8w2AOVKh00DC9yfqYpjWnxuTqKIEpaphyoGa1/E21GoZ7EQfwnh5ikqzFTEutsrpI0Y7d9fo9hktxldXLdstuTqXGZzdm06QTRiIUUqsFZnUCQliA1sgcJ7EvaAuzo48Ci7athWloUqQkZAiYhiEPmB3sHGW3w9YNyqlCRuVEG3KlQG4JJsCGZna/rVV4gU5lJTmdJzrEtRe5YgKQOrP+6PR6mxNkpUUkrSXSlQISU7OUi+umzQakjR48kiyCulFipIdbpZOX3S4cq90bAl3HR4kZJeR8rkHZylvMg5k9v5xUaXEQDcLVzD9mASj97Y3aw6WMMKrEpb9os3OisjgsGIWHZtdYm9AvBli+5bpUkLGRQDsPdcBXz00O8Mop0KBLBnICVJ6Fso+BgYnESCp3AUkZCGU6iSQFXYMGD/GJlRVkSwlKApKGJWUNYg5n+8Q+Uv2+JWmD/mLiyBiHClIvMDKbMQoqloyEDRk/dbMdfyip1fs7uTLmskEDnD8xFuZLBierRYa7F0LRlSrMtWYqdwRlN1JY3Vb1+UD6nG2U5DAcpKlu79EiyS98zn5vAuRnPFimvEk39imVdDMkckwAHZi4I0cEbf06xvvs5q8+G0xd2Qz/wAJI/KMwo5KZslaJq1zUIJKRpkzWJSxchm1tYWi++ygtRFAY5JsxIa9iyx/qjn/AKjziXz9RHNo5YfH2ZbZtatJISkkdfO/XqY+x2/aPkcmOsyxW1PoL+zizzJVTmSG3GvnEMpKlIRr18oUKPTLoLkusnZldhZvL+sMzlskmPsKKRH1PmHSOXN6wRI1f0hQoqT5LQ6VDKHGn5RPwSlGdU0//GP8xFvQXPwhQo10sVLIkzPM6gyBitUVKIhqjlOYUKOi34xdLglKLWj48fIUHZQ3WXTAPEDZPkR8/wCsKFC+foaYupFyvpHwpIhQoSvkYPsvWCFMoITnPoDcE2+A+sfYUVIZw938GQFziSSS5OpP61juVMTu7ejwoUXRipO7JOFrBmXBJyrIvuEKKfmBBWmxEpc+GOZI+9cPdw1tI+QoGUUPaPPkhJqLrv2OaXFlpWOSWrb3bnzJOveCi8VqFEBcwy3IIyBISkFwbJDm3ePkKBfHQbx5ck14pMcVXeKkJMxZLn7xazhjsQfLfSHaaQosEkkucpCmZtQQdQQRo0KFEGITbTZIpquchiCkZj94Zu4DBtwd9+0dq4gMskGWlZBuASm3W4Iva0KFFJhznNLqyLUYxRLH/hMpRIJYWAc7pLnbppDU+qkobLMmoJA90m46kaR9hQTQtHVySfC7fnUETsZL3CldCVMSNnYHXtDCZi7EZA9wAnzs5vtChRVJC0s+SUqbOcUq1Gz5OySWPnfq/wAo0z2FTv2FSjcTEn/Elv8AbChQtrl/p39P5Fc85SzcmlmFChR5so//2Q=="/>
          <p:cNvSpPr>
            <a:spLocks noChangeAspect="1" noChangeArrowheads="1"/>
          </p:cNvSpPr>
          <p:nvPr/>
        </p:nvSpPr>
        <p:spPr bwMode="auto">
          <a:xfrm>
            <a:off x="157164" y="-1790700"/>
            <a:ext cx="56292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506" y="853270"/>
            <a:ext cx="1844094" cy="12271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Elbow Connector 9"/>
          <p:cNvCxnSpPr/>
          <p:nvPr/>
        </p:nvCxnSpPr>
        <p:spPr>
          <a:xfrm rot="5400000" flipH="1" flipV="1">
            <a:off x="1404576" y="1501658"/>
            <a:ext cx="1221030" cy="1151417"/>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pic>
        <p:nvPicPr>
          <p:cNvPr id="19" name="Picture 10" descr="http://russell.ballestrini.net/wp-content/uploads/2011/04/on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023" y="2448610"/>
            <a:ext cx="531775" cy="47854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415" name="Picture 7" descr="https://d30y9cdsu7xlg0.cloudfront.net/png/37887-200.png"/>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24700" y="381000"/>
            <a:ext cx="2171700" cy="2171700"/>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Arrow Connector 25"/>
          <p:cNvCxnSpPr>
            <a:endCxn id="17415" idx="1"/>
          </p:cNvCxnSpPr>
          <p:nvPr/>
        </p:nvCxnSpPr>
        <p:spPr>
          <a:xfrm>
            <a:off x="4419600" y="1466850"/>
            <a:ext cx="2705100" cy="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17417" name="Picture 9" descr="https://d30y9cdsu7xlg0.cloudfront.net/png/13641-200.png"/>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39992" y="2477711"/>
            <a:ext cx="1466209" cy="1466209"/>
          </a:xfrm>
          <a:prstGeom prst="rect">
            <a:avLst/>
          </a:prstGeom>
          <a:noFill/>
          <a:ln w="28575">
            <a:solidFill>
              <a:schemeClr val="bg1">
                <a:lumMod val="65000"/>
              </a:schemeClr>
            </a:solidFill>
          </a:ln>
          <a:extLst>
            <a:ext uri="{909E8E84-426E-40DD-AFC4-6F175D3DCCD1}">
              <a14:hiddenFill xmlns:a14="http://schemas.microsoft.com/office/drawing/2010/main">
                <a:solidFill>
                  <a:srgbClr val="FFFFFF"/>
                </a:solidFill>
              </a14:hiddenFill>
            </a:ext>
          </a:extLst>
        </p:spPr>
      </p:pic>
      <p:cxnSp>
        <p:nvCxnSpPr>
          <p:cNvPr id="33" name="Elbow Connector 32"/>
          <p:cNvCxnSpPr>
            <a:stCxn id="17415" idx="3"/>
            <a:endCxn id="17417" idx="0"/>
          </p:cNvCxnSpPr>
          <p:nvPr/>
        </p:nvCxnSpPr>
        <p:spPr>
          <a:xfrm>
            <a:off x="9296400" y="1466850"/>
            <a:ext cx="1476696" cy="1010860"/>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pic>
        <p:nvPicPr>
          <p:cNvPr id="17419" name="Picture 11" descr="https://cdn3.iconfinder.com/data/icons/logistics/256/Cargo_Ship-51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1000" y="99972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http://russell.ballestrini.net/wp-content/uploads/2011/04/on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9201" y="1227580"/>
            <a:ext cx="531775" cy="4785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7" name="Text Box 8"/>
          <p:cNvSpPr txBox="1">
            <a:spLocks noChangeArrowheads="1"/>
          </p:cNvSpPr>
          <p:nvPr/>
        </p:nvSpPr>
        <p:spPr bwMode="auto">
          <a:xfrm>
            <a:off x="0" y="4584918"/>
            <a:ext cx="533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6538" indent="-23653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algn="just" eaLnBrk="1" hangingPunct="1">
              <a:buFont typeface="Arial" pitchFamily="34" charset="0"/>
              <a:buChar char="•"/>
            </a:pPr>
            <a:r>
              <a:rPr lang="id-ID" altLang="id-ID" sz="1600" dirty="0">
                <a:latin typeface="Calibri" pitchFamily="34" charset="0"/>
              </a:rPr>
              <a:t>Dinas Perdagangan </a:t>
            </a:r>
            <a:r>
              <a:rPr lang="en-US" altLang="id-ID" sz="1600" dirty="0" err="1">
                <a:latin typeface="Calibri" pitchFamily="34" charset="0"/>
              </a:rPr>
              <a:t>Kab</a:t>
            </a:r>
            <a:r>
              <a:rPr lang="en-US" altLang="id-ID" sz="1600" dirty="0">
                <a:latin typeface="Calibri" pitchFamily="34" charset="0"/>
              </a:rPr>
              <a:t>. </a:t>
            </a:r>
            <a:r>
              <a:rPr lang="en-US" altLang="id-ID" sz="1600" dirty="0" err="1">
                <a:latin typeface="Calibri" pitchFamily="34" charset="0"/>
              </a:rPr>
              <a:t>Probolinggo</a:t>
            </a:r>
            <a:r>
              <a:rPr lang="en-US" altLang="id-ID" sz="1600" dirty="0">
                <a:latin typeface="Calibri" pitchFamily="34" charset="0"/>
              </a:rPr>
              <a:t>, </a:t>
            </a:r>
            <a:r>
              <a:rPr lang="id-ID" altLang="id-ID" sz="1600" dirty="0">
                <a:latin typeface="Calibri" pitchFamily="34" charset="0"/>
              </a:rPr>
              <a:t>akan mengirimkan bawang merah ke Pontianak yang bersumber dari Gapoktan binaan Pemda, yang selanjutnya dibeli oleh pihak swasta di Pontianak yang ditunjuk oleh </a:t>
            </a:r>
            <a:r>
              <a:rPr lang="id-ID" altLang="id-ID" sz="1600" dirty="0" err="1">
                <a:latin typeface="Calibri" pitchFamily="34" charset="0"/>
              </a:rPr>
              <a:t>Gapoktan</a:t>
            </a:r>
            <a:r>
              <a:rPr lang="id-ID" altLang="id-ID" sz="1600" dirty="0">
                <a:latin typeface="Calibri" pitchFamily="34" charset="0"/>
              </a:rPr>
              <a:t> Probolinggo.</a:t>
            </a:r>
            <a:endParaRPr lang="en-US" altLang="id-ID" sz="1600" dirty="0">
              <a:latin typeface="Calibri" pitchFamily="34" charset="0"/>
            </a:endParaRPr>
          </a:p>
          <a:p>
            <a:pPr marL="285750" indent="-285750" algn="just" eaLnBrk="1" hangingPunct="1">
              <a:buFont typeface="Arial" pitchFamily="34" charset="0"/>
              <a:buChar char="•"/>
            </a:pPr>
            <a:r>
              <a:rPr lang="en-US" altLang="id-ID" sz="1600" dirty="0" err="1">
                <a:latin typeface="Calibri" pitchFamily="34" charset="0"/>
              </a:rPr>
              <a:t>Pemkot</a:t>
            </a:r>
            <a:r>
              <a:rPr lang="en-US" altLang="id-ID" sz="1600" dirty="0">
                <a:latin typeface="Calibri" pitchFamily="34" charset="0"/>
              </a:rPr>
              <a:t> Pontianak </a:t>
            </a:r>
            <a:r>
              <a:rPr lang="en-US" altLang="id-ID" sz="1600" dirty="0" err="1">
                <a:latin typeface="Calibri" pitchFamily="34" charset="0"/>
              </a:rPr>
              <a:t>memfasilitasi</a:t>
            </a:r>
            <a:r>
              <a:rPr lang="en-US" altLang="id-ID" sz="1600" dirty="0">
                <a:latin typeface="Calibri" pitchFamily="34" charset="0"/>
              </a:rPr>
              <a:t> </a:t>
            </a:r>
            <a:r>
              <a:rPr lang="en-US" altLang="id-ID" sz="1600" dirty="0" err="1">
                <a:latin typeface="Calibri" pitchFamily="34" charset="0"/>
              </a:rPr>
              <a:t>gudang</a:t>
            </a:r>
            <a:r>
              <a:rPr lang="en-US" altLang="id-ID" sz="1600" dirty="0">
                <a:latin typeface="Calibri" pitchFamily="34" charset="0"/>
              </a:rPr>
              <a:t> </a:t>
            </a:r>
            <a:r>
              <a:rPr lang="en-US" altLang="id-ID" sz="1600" dirty="0" err="1">
                <a:latin typeface="Calibri" pitchFamily="34" charset="0"/>
              </a:rPr>
              <a:t>dan</a:t>
            </a:r>
            <a:r>
              <a:rPr lang="en-US" altLang="id-ID" sz="1600" dirty="0">
                <a:latin typeface="Calibri" pitchFamily="34" charset="0"/>
              </a:rPr>
              <a:t> </a:t>
            </a:r>
            <a:r>
              <a:rPr lang="en-US" altLang="id-ID" sz="1600" dirty="0" err="1">
                <a:latin typeface="Calibri" pitchFamily="34" charset="0"/>
              </a:rPr>
              <a:t>kios</a:t>
            </a:r>
            <a:r>
              <a:rPr lang="en-US" altLang="id-ID" sz="1600" dirty="0">
                <a:latin typeface="Calibri" pitchFamily="34" charset="0"/>
              </a:rPr>
              <a:t> </a:t>
            </a:r>
            <a:r>
              <a:rPr lang="en-US" altLang="id-ID" sz="1600" dirty="0" err="1">
                <a:latin typeface="Calibri" pitchFamily="34" charset="0"/>
              </a:rPr>
              <a:t>untuk</a:t>
            </a:r>
            <a:r>
              <a:rPr lang="en-US" altLang="id-ID" sz="1600" dirty="0">
                <a:latin typeface="Calibri" pitchFamily="34" charset="0"/>
              </a:rPr>
              <a:t> </a:t>
            </a:r>
            <a:r>
              <a:rPr lang="id-ID" altLang="id-ID" sz="1600" dirty="0">
                <a:latin typeface="Calibri" pitchFamily="34" charset="0"/>
              </a:rPr>
              <a:t>pihak swasta yang ditunjuk oleh </a:t>
            </a:r>
            <a:r>
              <a:rPr lang="en-US" altLang="id-ID" sz="1600" dirty="0" err="1">
                <a:latin typeface="Calibri" pitchFamily="34" charset="0"/>
              </a:rPr>
              <a:t>perwakilan</a:t>
            </a:r>
            <a:r>
              <a:rPr lang="en-US" altLang="id-ID" sz="1600" dirty="0">
                <a:latin typeface="Calibri" pitchFamily="34" charset="0"/>
              </a:rPr>
              <a:t> </a:t>
            </a:r>
            <a:r>
              <a:rPr lang="en-US" altLang="id-ID" sz="1600" dirty="0" err="1">
                <a:latin typeface="Calibri" pitchFamily="34" charset="0"/>
              </a:rPr>
              <a:t>Gapoktan</a:t>
            </a:r>
            <a:r>
              <a:rPr lang="en-US" altLang="id-ID" sz="1600" dirty="0">
                <a:latin typeface="Calibri" pitchFamily="34" charset="0"/>
              </a:rPr>
              <a:t> </a:t>
            </a:r>
            <a:r>
              <a:rPr lang="id-ID" altLang="id-ID" sz="1600" dirty="0">
                <a:latin typeface="Calibri" pitchFamily="34" charset="0"/>
              </a:rPr>
              <a:t>Kab. Probolinggo </a:t>
            </a:r>
            <a:r>
              <a:rPr lang="en-US" altLang="id-ID" sz="1600" dirty="0">
                <a:latin typeface="Calibri" pitchFamily="34" charset="0"/>
              </a:rPr>
              <a:t>di </a:t>
            </a:r>
            <a:r>
              <a:rPr lang="id-ID" altLang="id-ID" sz="1600" dirty="0">
                <a:latin typeface="Calibri" pitchFamily="34" charset="0"/>
              </a:rPr>
              <a:t>Kota </a:t>
            </a:r>
            <a:r>
              <a:rPr lang="en-US" altLang="id-ID" sz="1600" dirty="0">
                <a:latin typeface="Calibri" pitchFamily="34" charset="0"/>
              </a:rPr>
              <a:t>Pontianak. </a:t>
            </a:r>
            <a:r>
              <a:rPr lang="id-ID" altLang="id-ID" sz="1600" dirty="0">
                <a:latin typeface="Calibri" pitchFamily="34" charset="0"/>
              </a:rPr>
              <a:t>Pada </a:t>
            </a:r>
            <a:r>
              <a:rPr lang="en-US" altLang="id-ID" sz="1600" dirty="0" err="1">
                <a:latin typeface="Calibri" pitchFamily="34" charset="0"/>
              </a:rPr>
              <a:t>tahun</a:t>
            </a:r>
            <a:r>
              <a:rPr lang="en-US" altLang="id-ID" sz="1600" dirty="0">
                <a:latin typeface="Calibri" pitchFamily="34" charset="0"/>
              </a:rPr>
              <a:t> </a:t>
            </a:r>
            <a:r>
              <a:rPr lang="en-US" altLang="id-ID" sz="1600" dirty="0" err="1">
                <a:latin typeface="Calibri" pitchFamily="34" charset="0"/>
              </a:rPr>
              <a:t>pertama</a:t>
            </a:r>
            <a:r>
              <a:rPr lang="en-US" altLang="id-ID" sz="1600" dirty="0">
                <a:latin typeface="Calibri" pitchFamily="34" charset="0"/>
              </a:rPr>
              <a:t> </a:t>
            </a:r>
            <a:r>
              <a:rPr lang="id-ID" altLang="id-ID" sz="1600" dirty="0">
                <a:latin typeface="Calibri" pitchFamily="34" charset="0"/>
              </a:rPr>
              <a:t>di</a:t>
            </a:r>
            <a:r>
              <a:rPr lang="en-US" altLang="id-ID" sz="1600" dirty="0" err="1">
                <a:latin typeface="Calibri" pitchFamily="34" charset="0"/>
              </a:rPr>
              <a:t>bebas</a:t>
            </a:r>
            <a:r>
              <a:rPr lang="id-ID" altLang="id-ID" sz="1600" dirty="0">
                <a:latin typeface="Calibri" pitchFamily="34" charset="0"/>
              </a:rPr>
              <a:t>kan</a:t>
            </a:r>
            <a:r>
              <a:rPr lang="en-US" altLang="id-ID" sz="1600" dirty="0">
                <a:latin typeface="Calibri" pitchFamily="34" charset="0"/>
              </a:rPr>
              <a:t> </a:t>
            </a:r>
            <a:r>
              <a:rPr lang="en-US" altLang="id-ID" sz="1600" dirty="0" err="1">
                <a:latin typeface="Calibri" pitchFamily="34" charset="0"/>
              </a:rPr>
              <a:t>biaya</a:t>
            </a:r>
            <a:r>
              <a:rPr lang="en-US" altLang="id-ID" sz="1600" dirty="0">
                <a:latin typeface="Calibri" pitchFamily="34" charset="0"/>
              </a:rPr>
              <a:t> </a:t>
            </a:r>
            <a:r>
              <a:rPr lang="en-US" altLang="id-ID" sz="1600" dirty="0" err="1">
                <a:latin typeface="Calibri" pitchFamily="34" charset="0"/>
              </a:rPr>
              <a:t>sewa</a:t>
            </a:r>
            <a:endParaRPr lang="en-US" altLang="id-ID" sz="1600" dirty="0">
              <a:latin typeface="Calibri" pitchFamily="34" charset="0"/>
            </a:endParaRPr>
          </a:p>
        </p:txBody>
      </p:sp>
      <p:sp>
        <p:nvSpPr>
          <p:cNvPr id="48" name="Text Box 8"/>
          <p:cNvSpPr txBox="1">
            <a:spLocks noChangeArrowheads="1"/>
          </p:cNvSpPr>
          <p:nvPr/>
        </p:nvSpPr>
        <p:spPr bwMode="auto">
          <a:xfrm>
            <a:off x="5486401" y="4584919"/>
            <a:ext cx="6704013"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6538" indent="-23653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algn="just" eaLnBrk="1" hangingPunct="1">
              <a:buFont typeface="Arial" pitchFamily="34" charset="0"/>
              <a:buChar char="•"/>
            </a:pPr>
            <a:r>
              <a:rPr lang="id-ID" altLang="id-ID" sz="1500" dirty="0">
                <a:latin typeface="Calibri" pitchFamily="34" charset="0"/>
              </a:rPr>
              <a:t>Pihak swasta yang ditunjuk sebagai p</a:t>
            </a:r>
            <a:r>
              <a:rPr lang="en-US" altLang="id-ID" sz="1500" dirty="0" err="1">
                <a:latin typeface="Calibri" pitchFamily="34" charset="0"/>
              </a:rPr>
              <a:t>erwakilan</a:t>
            </a:r>
            <a:r>
              <a:rPr lang="en-US" altLang="id-ID" sz="1500" dirty="0">
                <a:latin typeface="Calibri" pitchFamily="34" charset="0"/>
              </a:rPr>
              <a:t> </a:t>
            </a:r>
            <a:r>
              <a:rPr lang="en-US" altLang="id-ID" sz="1500" dirty="0" err="1">
                <a:latin typeface="Calibri" pitchFamily="34" charset="0"/>
              </a:rPr>
              <a:t>Gapoktan</a:t>
            </a:r>
            <a:r>
              <a:rPr lang="id-ID" altLang="id-ID" sz="1500" dirty="0">
                <a:latin typeface="Calibri" pitchFamily="34" charset="0"/>
              </a:rPr>
              <a:t>, harus melaporkan kepada Pemkab Probolinggo</a:t>
            </a:r>
            <a:r>
              <a:rPr lang="en-US" altLang="id-ID" sz="1500" dirty="0">
                <a:latin typeface="Calibri" pitchFamily="34" charset="0"/>
              </a:rPr>
              <a:t> </a:t>
            </a:r>
            <a:r>
              <a:rPr lang="en-US" altLang="id-ID" sz="1500" b="1" dirty="0" err="1">
                <a:latin typeface="Calibri" pitchFamily="34" charset="0"/>
              </a:rPr>
              <a:t>komponen</a:t>
            </a:r>
            <a:r>
              <a:rPr lang="en-US" altLang="id-ID" sz="1500" b="1" dirty="0">
                <a:latin typeface="Calibri" pitchFamily="34" charset="0"/>
              </a:rPr>
              <a:t> </a:t>
            </a:r>
            <a:r>
              <a:rPr lang="en-US" altLang="id-ID" sz="1500" b="1" dirty="0" err="1">
                <a:latin typeface="Calibri" pitchFamily="34" charset="0"/>
              </a:rPr>
              <a:t>biaya</a:t>
            </a:r>
            <a:r>
              <a:rPr lang="en-US" altLang="id-ID" sz="1500" b="1" dirty="0">
                <a:latin typeface="Calibri" pitchFamily="34" charset="0"/>
              </a:rPr>
              <a:t> </a:t>
            </a:r>
            <a:r>
              <a:rPr lang="en-US" altLang="id-ID" sz="1500" b="1" dirty="0" err="1">
                <a:latin typeface="Calibri" pitchFamily="34" charset="0"/>
              </a:rPr>
              <a:t>pembeliaan</a:t>
            </a:r>
            <a:r>
              <a:rPr lang="en-US" altLang="id-ID" sz="1500" dirty="0">
                <a:latin typeface="Calibri" pitchFamily="34" charset="0"/>
              </a:rPr>
              <a:t> </a:t>
            </a:r>
            <a:r>
              <a:rPr lang="id-ID" altLang="id-ID" sz="1500" dirty="0">
                <a:latin typeface="Calibri" pitchFamily="34" charset="0"/>
              </a:rPr>
              <a:t>bawang merah</a:t>
            </a:r>
            <a:r>
              <a:rPr lang="en-US" altLang="id-ID" sz="1500" dirty="0">
                <a:latin typeface="Calibri" pitchFamily="34" charset="0"/>
              </a:rPr>
              <a:t> </a:t>
            </a:r>
            <a:r>
              <a:rPr lang="en-US" altLang="id-ID" sz="1500" dirty="0" err="1">
                <a:latin typeface="Calibri" pitchFamily="34" charset="0"/>
              </a:rPr>
              <a:t>dari</a:t>
            </a:r>
            <a:r>
              <a:rPr lang="en-US" altLang="id-ID" sz="1500" dirty="0">
                <a:latin typeface="Calibri" pitchFamily="34" charset="0"/>
              </a:rPr>
              <a:t> </a:t>
            </a:r>
            <a:r>
              <a:rPr lang="en-US" altLang="id-ID" sz="1500" dirty="0" err="1">
                <a:latin typeface="Calibri" pitchFamily="34" charset="0"/>
              </a:rPr>
              <a:t>petani</a:t>
            </a:r>
            <a:r>
              <a:rPr lang="en-US" altLang="id-ID" sz="1500" dirty="0">
                <a:latin typeface="Calibri" pitchFamily="34" charset="0"/>
              </a:rPr>
              <a:t>.</a:t>
            </a:r>
            <a:r>
              <a:rPr lang="id-ID" altLang="id-ID" sz="1500" dirty="0">
                <a:latin typeface="Calibri" pitchFamily="34" charset="0"/>
              </a:rPr>
              <a:t> </a:t>
            </a:r>
            <a:endParaRPr lang="en-US" altLang="id-ID" sz="1500" dirty="0">
              <a:latin typeface="Calibri" pitchFamily="34" charset="0"/>
            </a:endParaRPr>
          </a:p>
          <a:p>
            <a:pPr marL="285750" indent="-285750" algn="just" eaLnBrk="1" hangingPunct="1">
              <a:buFont typeface="Arial" pitchFamily="34" charset="0"/>
              <a:buChar char="•"/>
            </a:pPr>
            <a:r>
              <a:rPr lang="en-US" altLang="id-ID" sz="1500" dirty="0" err="1">
                <a:latin typeface="Calibri" pitchFamily="34" charset="0"/>
              </a:rPr>
              <a:t>Harga</a:t>
            </a:r>
            <a:r>
              <a:rPr lang="en-US" altLang="id-ID" sz="1500" dirty="0">
                <a:latin typeface="Calibri" pitchFamily="34" charset="0"/>
              </a:rPr>
              <a:t> </a:t>
            </a:r>
            <a:r>
              <a:rPr lang="en-US" altLang="id-ID" sz="1500" dirty="0" err="1">
                <a:latin typeface="Calibri" pitchFamily="34" charset="0"/>
              </a:rPr>
              <a:t>jual</a:t>
            </a:r>
            <a:r>
              <a:rPr lang="en-US" altLang="id-ID" sz="1500" dirty="0">
                <a:latin typeface="Calibri" pitchFamily="34" charset="0"/>
              </a:rPr>
              <a:t> di </a:t>
            </a:r>
            <a:r>
              <a:rPr lang="id-ID" altLang="id-ID" sz="1500" dirty="0">
                <a:latin typeface="Calibri" pitchFamily="34" charset="0"/>
              </a:rPr>
              <a:t>Kota Pontianak yang diperkenankan </a:t>
            </a:r>
            <a:r>
              <a:rPr lang="en-US" altLang="id-ID" sz="1500" dirty="0" err="1">
                <a:latin typeface="Calibri" pitchFamily="34" charset="0"/>
              </a:rPr>
              <a:t>adalah</a:t>
            </a:r>
            <a:r>
              <a:rPr lang="en-US" altLang="id-ID" sz="1500" dirty="0">
                <a:latin typeface="Calibri" pitchFamily="34" charset="0"/>
              </a:rPr>
              <a:t> </a:t>
            </a:r>
            <a:r>
              <a:rPr lang="en-US" altLang="id-ID" sz="1500" dirty="0" err="1">
                <a:latin typeface="Calibri" pitchFamily="34" charset="0"/>
              </a:rPr>
              <a:t>seluruh</a:t>
            </a:r>
            <a:r>
              <a:rPr lang="en-US" altLang="id-ID" sz="1500" dirty="0">
                <a:latin typeface="Calibri" pitchFamily="34" charset="0"/>
              </a:rPr>
              <a:t> </a:t>
            </a:r>
            <a:r>
              <a:rPr lang="en-US" altLang="id-ID" sz="1500" b="1" dirty="0" err="1">
                <a:latin typeface="Calibri" pitchFamily="34" charset="0"/>
              </a:rPr>
              <a:t>komponen</a:t>
            </a:r>
            <a:r>
              <a:rPr lang="en-US" altLang="id-ID" sz="1500" b="1" dirty="0">
                <a:latin typeface="Calibri" pitchFamily="34" charset="0"/>
              </a:rPr>
              <a:t> </a:t>
            </a:r>
            <a:r>
              <a:rPr lang="en-US" altLang="id-ID" sz="1500" b="1" dirty="0" err="1">
                <a:latin typeface="Calibri" pitchFamily="34" charset="0"/>
              </a:rPr>
              <a:t>pembentuk</a:t>
            </a:r>
            <a:r>
              <a:rPr lang="en-US" altLang="id-ID" sz="1500" b="1" dirty="0">
                <a:latin typeface="Calibri" pitchFamily="34" charset="0"/>
              </a:rPr>
              <a:t> </a:t>
            </a:r>
            <a:r>
              <a:rPr lang="en-US" altLang="id-ID" sz="1500" b="1" dirty="0" err="1">
                <a:latin typeface="Calibri" pitchFamily="34" charset="0"/>
              </a:rPr>
              <a:t>harga</a:t>
            </a:r>
            <a:r>
              <a:rPr lang="en-US" altLang="id-ID" sz="1500" dirty="0">
                <a:latin typeface="Calibri" pitchFamily="34" charset="0"/>
              </a:rPr>
              <a:t> + margin 15%. </a:t>
            </a:r>
            <a:r>
              <a:rPr lang="en-US" altLang="id-ID" sz="1500" dirty="0" err="1">
                <a:latin typeface="Calibri" pitchFamily="34" charset="0"/>
              </a:rPr>
              <a:t>Pengawasan</a:t>
            </a:r>
            <a:r>
              <a:rPr lang="en-US" altLang="id-ID" sz="1500" dirty="0">
                <a:latin typeface="Calibri" pitchFamily="34" charset="0"/>
              </a:rPr>
              <a:t> </a:t>
            </a:r>
            <a:r>
              <a:rPr lang="en-US" altLang="id-ID" sz="1500" dirty="0" err="1">
                <a:latin typeface="Calibri" pitchFamily="34" charset="0"/>
              </a:rPr>
              <a:t>harga</a:t>
            </a:r>
            <a:r>
              <a:rPr lang="en-US" altLang="id-ID" sz="1500" dirty="0">
                <a:latin typeface="Calibri" pitchFamily="34" charset="0"/>
              </a:rPr>
              <a:t> </a:t>
            </a:r>
            <a:r>
              <a:rPr lang="id-ID" altLang="id-ID" sz="1500" dirty="0">
                <a:latin typeface="Calibri" pitchFamily="34" charset="0"/>
              </a:rPr>
              <a:t>jual </a:t>
            </a:r>
            <a:r>
              <a:rPr lang="en-US" altLang="id-ID" sz="1500" dirty="0" err="1">
                <a:latin typeface="Calibri" pitchFamily="34" charset="0"/>
              </a:rPr>
              <a:t>dilakukan</a:t>
            </a:r>
            <a:r>
              <a:rPr lang="id-ID" altLang="id-ID" sz="1500" dirty="0">
                <a:latin typeface="Calibri" pitchFamily="34" charset="0"/>
              </a:rPr>
              <a:t> oleh Disperindagkop UKM Kota Pontianak </a:t>
            </a:r>
            <a:r>
              <a:rPr lang="en-US" altLang="id-ID" sz="1500" dirty="0">
                <a:latin typeface="Calibri" pitchFamily="34" charset="0"/>
              </a:rPr>
              <a:t> </a:t>
            </a:r>
            <a:r>
              <a:rPr lang="id-ID" altLang="id-ID" sz="1500" dirty="0">
                <a:latin typeface="Calibri" pitchFamily="34" charset="0"/>
              </a:rPr>
              <a:t>melalui </a:t>
            </a:r>
            <a:r>
              <a:rPr lang="en-US" altLang="id-ID" sz="1500" dirty="0" err="1">
                <a:latin typeface="Calibri" pitchFamily="34" charset="0"/>
              </a:rPr>
              <a:t>pantauan</a:t>
            </a:r>
            <a:r>
              <a:rPr lang="en-US" altLang="id-ID" sz="1500" dirty="0">
                <a:latin typeface="Calibri" pitchFamily="34" charset="0"/>
              </a:rPr>
              <a:t> </a:t>
            </a:r>
            <a:r>
              <a:rPr lang="en-US" altLang="id-ID" sz="1500" dirty="0" err="1">
                <a:latin typeface="Calibri" pitchFamily="34" charset="0"/>
              </a:rPr>
              <a:t>harian</a:t>
            </a:r>
            <a:endParaRPr lang="en-US" altLang="id-ID" sz="1500" dirty="0">
              <a:latin typeface="Calibri" pitchFamily="34" charset="0"/>
            </a:endParaRPr>
          </a:p>
          <a:p>
            <a:pPr marL="285750" indent="-285750" algn="just" eaLnBrk="1" hangingPunct="1">
              <a:buFont typeface="Arial" pitchFamily="34" charset="0"/>
              <a:buChar char="•"/>
            </a:pPr>
            <a:r>
              <a:rPr lang="en-US" altLang="id-ID" sz="1500" dirty="0" err="1">
                <a:latin typeface="Calibri" pitchFamily="34" charset="0"/>
              </a:rPr>
              <a:t>Pemkot</a:t>
            </a:r>
            <a:r>
              <a:rPr lang="en-US" altLang="id-ID" sz="1500" dirty="0">
                <a:latin typeface="Calibri" pitchFamily="34" charset="0"/>
              </a:rPr>
              <a:t> Pontianak </a:t>
            </a:r>
            <a:r>
              <a:rPr lang="en-US" altLang="id-ID" sz="1500" dirty="0" err="1">
                <a:latin typeface="Calibri" pitchFamily="34" charset="0"/>
              </a:rPr>
              <a:t>berhak</a:t>
            </a:r>
            <a:r>
              <a:rPr lang="en-US" altLang="id-ID" sz="1500" dirty="0">
                <a:latin typeface="Calibri" pitchFamily="34" charset="0"/>
              </a:rPr>
              <a:t> </a:t>
            </a:r>
            <a:r>
              <a:rPr lang="en-US" altLang="id-ID" sz="1500" dirty="0" err="1">
                <a:latin typeface="Calibri" pitchFamily="34" charset="0"/>
              </a:rPr>
              <a:t>meminta</a:t>
            </a:r>
            <a:r>
              <a:rPr lang="en-US" altLang="id-ID" sz="1500" dirty="0">
                <a:latin typeface="Calibri" pitchFamily="34" charset="0"/>
              </a:rPr>
              <a:t> </a:t>
            </a:r>
            <a:r>
              <a:rPr lang="en-US" altLang="id-ID" sz="1500" dirty="0" err="1">
                <a:latin typeface="Calibri" pitchFamily="34" charset="0"/>
              </a:rPr>
              <a:t>Pemkab</a:t>
            </a:r>
            <a:r>
              <a:rPr lang="en-US" altLang="id-ID" sz="1500" dirty="0">
                <a:latin typeface="Calibri" pitchFamily="34" charset="0"/>
              </a:rPr>
              <a:t> </a:t>
            </a:r>
            <a:r>
              <a:rPr lang="en-US" altLang="id-ID" sz="1500" dirty="0" err="1">
                <a:latin typeface="Calibri" pitchFamily="34" charset="0"/>
              </a:rPr>
              <a:t>Probolinggo</a:t>
            </a:r>
            <a:r>
              <a:rPr lang="en-US" altLang="id-ID" sz="1500" dirty="0">
                <a:latin typeface="Calibri" pitchFamily="34" charset="0"/>
              </a:rPr>
              <a:t> </a:t>
            </a:r>
            <a:r>
              <a:rPr lang="en-US" altLang="id-ID" sz="1500" dirty="0" err="1">
                <a:latin typeface="Calibri" pitchFamily="34" charset="0"/>
              </a:rPr>
              <a:t>untuk</a:t>
            </a:r>
            <a:r>
              <a:rPr lang="en-US" altLang="id-ID" sz="1500" dirty="0">
                <a:latin typeface="Calibri" pitchFamily="34" charset="0"/>
              </a:rPr>
              <a:t> </a:t>
            </a:r>
            <a:r>
              <a:rPr lang="en-US" altLang="id-ID" sz="1500" dirty="0" err="1">
                <a:latin typeface="Calibri" pitchFamily="34" charset="0"/>
              </a:rPr>
              <a:t>mengganti</a:t>
            </a:r>
            <a:r>
              <a:rPr lang="en-US" altLang="id-ID" sz="1500" dirty="0">
                <a:latin typeface="Calibri" pitchFamily="34" charset="0"/>
              </a:rPr>
              <a:t> </a:t>
            </a:r>
            <a:r>
              <a:rPr lang="en-US" altLang="id-ID" sz="1500" dirty="0" err="1">
                <a:latin typeface="Calibri" pitchFamily="34" charset="0"/>
              </a:rPr>
              <a:t>perwakilan</a:t>
            </a:r>
            <a:r>
              <a:rPr lang="en-US" altLang="id-ID" sz="1500" dirty="0">
                <a:latin typeface="Calibri" pitchFamily="34" charset="0"/>
              </a:rPr>
              <a:t> </a:t>
            </a:r>
            <a:r>
              <a:rPr lang="en-US" altLang="id-ID" sz="1500" dirty="0" err="1">
                <a:latin typeface="Calibri" pitchFamily="34" charset="0"/>
              </a:rPr>
              <a:t>Gapoktan</a:t>
            </a:r>
            <a:r>
              <a:rPr lang="en-US" altLang="id-ID" sz="1500" dirty="0">
                <a:latin typeface="Calibri" pitchFamily="34" charset="0"/>
              </a:rPr>
              <a:t> </a:t>
            </a:r>
            <a:r>
              <a:rPr lang="en-US" altLang="id-ID" sz="1500" dirty="0" err="1">
                <a:latin typeface="Calibri" pitchFamily="34" charset="0"/>
              </a:rPr>
              <a:t>apabila</a:t>
            </a:r>
            <a:r>
              <a:rPr lang="en-US" altLang="id-ID" sz="1500" dirty="0">
                <a:latin typeface="Calibri" pitchFamily="34" charset="0"/>
              </a:rPr>
              <a:t> </a:t>
            </a:r>
            <a:r>
              <a:rPr lang="en-US" altLang="id-ID" sz="1500" dirty="0" err="1">
                <a:latin typeface="Calibri" pitchFamily="34" charset="0"/>
              </a:rPr>
              <a:t>diketahui</a:t>
            </a:r>
            <a:r>
              <a:rPr lang="en-US" altLang="id-ID" sz="1500" dirty="0">
                <a:latin typeface="Calibri" pitchFamily="34" charset="0"/>
              </a:rPr>
              <a:t> </a:t>
            </a:r>
            <a:r>
              <a:rPr lang="en-US" altLang="id-ID" sz="1500" dirty="0" err="1">
                <a:latin typeface="Calibri" pitchFamily="34" charset="0"/>
              </a:rPr>
              <a:t>menjual</a:t>
            </a:r>
            <a:r>
              <a:rPr lang="en-US" altLang="id-ID" sz="1500" dirty="0">
                <a:latin typeface="Calibri" pitchFamily="34" charset="0"/>
              </a:rPr>
              <a:t> </a:t>
            </a:r>
            <a:r>
              <a:rPr lang="en-US" altLang="id-ID" sz="1500" dirty="0" err="1">
                <a:latin typeface="Calibri" pitchFamily="34" charset="0"/>
              </a:rPr>
              <a:t>bawang</a:t>
            </a:r>
            <a:r>
              <a:rPr lang="en-US" altLang="id-ID" sz="1500" dirty="0">
                <a:latin typeface="Calibri" pitchFamily="34" charset="0"/>
              </a:rPr>
              <a:t> </a:t>
            </a:r>
            <a:r>
              <a:rPr lang="en-US" altLang="id-ID" sz="1500" dirty="0" err="1">
                <a:latin typeface="Calibri" pitchFamily="34" charset="0"/>
              </a:rPr>
              <a:t>merah</a:t>
            </a:r>
            <a:r>
              <a:rPr lang="en-US" altLang="id-ID" sz="1500" dirty="0">
                <a:latin typeface="Calibri" pitchFamily="34" charset="0"/>
              </a:rPr>
              <a:t> </a:t>
            </a:r>
            <a:r>
              <a:rPr lang="en-US" altLang="id-ID" sz="1500" dirty="0" err="1">
                <a:latin typeface="Calibri" pitchFamily="34" charset="0"/>
              </a:rPr>
              <a:t>dengan</a:t>
            </a:r>
            <a:r>
              <a:rPr lang="en-US" altLang="id-ID" sz="1500" dirty="0">
                <a:latin typeface="Calibri" pitchFamily="34" charset="0"/>
              </a:rPr>
              <a:t> </a:t>
            </a:r>
            <a:r>
              <a:rPr lang="en-US" altLang="id-ID" sz="1500" dirty="0" err="1">
                <a:latin typeface="Calibri" pitchFamily="34" charset="0"/>
              </a:rPr>
              <a:t>harga</a:t>
            </a:r>
            <a:r>
              <a:rPr lang="en-US" altLang="id-ID" sz="1500" dirty="0">
                <a:latin typeface="Calibri" pitchFamily="34" charset="0"/>
              </a:rPr>
              <a:t> </a:t>
            </a:r>
            <a:r>
              <a:rPr lang="en-US" altLang="id-ID" sz="1500" dirty="0" err="1">
                <a:latin typeface="Calibri" pitchFamily="34" charset="0"/>
              </a:rPr>
              <a:t>lebih</a:t>
            </a:r>
            <a:r>
              <a:rPr lang="en-US" altLang="id-ID" sz="1500" dirty="0">
                <a:latin typeface="Calibri" pitchFamily="34" charset="0"/>
              </a:rPr>
              <a:t> </a:t>
            </a:r>
            <a:r>
              <a:rPr lang="en-US" altLang="id-ID" sz="1500" dirty="0" err="1">
                <a:latin typeface="Calibri" pitchFamily="34" charset="0"/>
              </a:rPr>
              <a:t>tinggi</a:t>
            </a:r>
            <a:r>
              <a:rPr lang="en-US" altLang="id-ID" sz="1500" dirty="0">
                <a:latin typeface="Calibri" pitchFamily="34" charset="0"/>
              </a:rPr>
              <a:t> </a:t>
            </a:r>
            <a:r>
              <a:rPr lang="en-US" altLang="id-ID" sz="1500" dirty="0" err="1">
                <a:latin typeface="Calibri" pitchFamily="34" charset="0"/>
              </a:rPr>
              <a:t>daripada</a:t>
            </a:r>
            <a:r>
              <a:rPr lang="en-US" altLang="id-ID" sz="1500" dirty="0">
                <a:latin typeface="Calibri" pitchFamily="34" charset="0"/>
              </a:rPr>
              <a:t>  yang </a:t>
            </a:r>
            <a:r>
              <a:rPr lang="en-US" altLang="id-ID" sz="1500" dirty="0" err="1">
                <a:latin typeface="Calibri" pitchFamily="34" charset="0"/>
              </a:rPr>
              <a:t>seharusnya</a:t>
            </a:r>
            <a:r>
              <a:rPr lang="en-US" altLang="id-ID" sz="1500" dirty="0">
                <a:latin typeface="Calibri" pitchFamily="34" charset="0"/>
              </a:rPr>
              <a:t>.</a:t>
            </a:r>
            <a:endParaRPr lang="en-US" altLang="id-ID" sz="1500" dirty="0">
              <a:latin typeface="Calibri" pitchFamily="34" charset="0"/>
            </a:endParaRPr>
          </a:p>
        </p:txBody>
      </p:sp>
      <p:sp>
        <p:nvSpPr>
          <p:cNvPr id="5189" name="Left-Right Arrow 5188"/>
          <p:cNvSpPr/>
          <p:nvPr/>
        </p:nvSpPr>
        <p:spPr>
          <a:xfrm>
            <a:off x="3829117" y="2704264"/>
            <a:ext cx="3605681" cy="1272332"/>
          </a:xfrm>
          <a:prstGeom prst="leftRightArrow">
            <a:avLst>
              <a:gd name="adj1" fmla="val 50000"/>
              <a:gd name="adj2" fmla="val 6982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pic>
        <p:nvPicPr>
          <p:cNvPr id="5203" name="Picture 83" descr="http://cumakatakata.files.wordpress.com/2012/10/lambang-logo-kabupaten-probolinggo.png?w=62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76600" y="2704265"/>
            <a:ext cx="1427568" cy="1750363"/>
          </a:xfrm>
          <a:prstGeom prst="rect">
            <a:avLst/>
          </a:prstGeom>
          <a:noFill/>
          <a:extLst>
            <a:ext uri="{909E8E84-426E-40DD-AFC4-6F175D3DCCD1}">
              <a14:hiddenFill xmlns:a14="http://schemas.microsoft.com/office/drawing/2010/main">
                <a:solidFill>
                  <a:srgbClr val="FFFFFF"/>
                </a:solidFill>
              </a14:hiddenFill>
            </a:ext>
          </a:extLst>
        </p:spPr>
      </p:pic>
      <p:pic>
        <p:nvPicPr>
          <p:cNvPr id="5201" name="Picture 81" descr="http://1.bp.blogspot.com/-zFLHVpoKrEY/UgRsBQzLwxI/AAAAAAAAAAc/ia9RPOkvrRY/s1600/Logo+Kota+Pontianak.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00800" y="2659157"/>
            <a:ext cx="1828800" cy="1720216"/>
          </a:xfrm>
          <a:prstGeom prst="rect">
            <a:avLst/>
          </a:prstGeom>
          <a:noFill/>
          <a:extLst>
            <a:ext uri="{909E8E84-426E-40DD-AFC4-6F175D3DCCD1}">
              <a14:hiddenFill xmlns:a14="http://schemas.microsoft.com/office/drawing/2010/main">
                <a:solidFill>
                  <a:srgbClr val="FFFFFF"/>
                </a:solidFill>
              </a14:hiddenFill>
            </a:ext>
          </a:extLst>
        </p:spPr>
      </p:pic>
      <p:sp>
        <p:nvSpPr>
          <p:cNvPr id="5190" name="TextBox 5189"/>
          <p:cNvSpPr txBox="1"/>
          <p:nvPr/>
        </p:nvSpPr>
        <p:spPr>
          <a:xfrm>
            <a:off x="4876800" y="3017265"/>
            <a:ext cx="1447800" cy="646331"/>
          </a:xfrm>
          <a:prstGeom prst="rect">
            <a:avLst/>
          </a:prstGeom>
          <a:noFill/>
        </p:spPr>
        <p:txBody>
          <a:bodyPr wrap="square" rtlCol="0">
            <a:spAutoFit/>
          </a:bodyPr>
          <a:lstStyle/>
          <a:p>
            <a:pPr algn="ctr"/>
            <a:r>
              <a:rPr lang="en-US" sz="3600" b="1" dirty="0" err="1">
                <a:effectLst>
                  <a:outerShdw blurRad="38100" dist="38100" dir="2700000" algn="tl">
                    <a:srgbClr val="000000">
                      <a:alpha val="43137"/>
                    </a:srgbClr>
                  </a:outerShdw>
                </a:effectLst>
                <a:latin typeface="Agency FB" pitchFamily="34" charset="0"/>
              </a:rPr>
              <a:t>MoU</a:t>
            </a:r>
            <a:endParaRPr lang="en-US" sz="3600" b="1" dirty="0">
              <a:effectLst>
                <a:outerShdw blurRad="38100" dist="38100" dir="2700000" algn="tl">
                  <a:srgbClr val="000000">
                    <a:alpha val="43137"/>
                  </a:srgbClr>
                </a:outerShdw>
              </a:effectLst>
              <a:latin typeface="Agency FB" pitchFamily="34" charset="0"/>
            </a:endParaRPr>
          </a:p>
        </p:txBody>
      </p:sp>
    </p:spTree>
    <p:extLst>
      <p:ext uri="{BB962C8B-B14F-4D97-AF65-F5344CB8AC3E}">
        <p14:creationId xmlns:p14="http://schemas.microsoft.com/office/powerpoint/2010/main" val="32252462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64" presetClass="path" presetSubtype="0" accel="50000" decel="50000" fill="hold" nodeType="withEffect">
                                  <p:stCondLst>
                                    <p:cond delay="2000"/>
                                  </p:stCondLst>
                                  <p:childTnLst>
                                    <p:animMotion origin="layout" path="M 0.01082 0.00949 L 0.01082 -0.17917 " pathEditMode="relative" rAng="0" ptsTypes="AA">
                                      <p:cBhvr>
                                        <p:cTn id="9" dur="1000" fill="hold"/>
                                        <p:tgtEl>
                                          <p:spTgt spid="19"/>
                                        </p:tgtEl>
                                        <p:attrNameLst>
                                          <p:attrName>ppt_x</p:attrName>
                                          <p:attrName>ppt_y</p:attrName>
                                        </p:attrNameLst>
                                      </p:cBhvr>
                                      <p:rCtr x="0" y="-9444"/>
                                    </p:animMotion>
                                  </p:childTnLst>
                                </p:cTn>
                              </p:par>
                              <p:par>
                                <p:cTn id="10" presetID="63" presetClass="path" presetSubtype="0" accel="50000" decel="50000" fill="hold" nodeType="withEffect">
                                  <p:stCondLst>
                                    <p:cond delay="3000"/>
                                  </p:stCondLst>
                                  <p:childTnLst>
                                    <p:animMotion origin="layout" path="M 0.01081 -0.1794 L 0.10456 -0.1794 " pathEditMode="relative" rAng="0" ptsTypes="AA">
                                      <p:cBhvr>
                                        <p:cTn id="11" dur="1000" fill="hold"/>
                                        <p:tgtEl>
                                          <p:spTgt spid="19"/>
                                        </p:tgtEl>
                                        <p:attrNameLst>
                                          <p:attrName>ppt_x</p:attrName>
                                          <p:attrName>ppt_y</p:attrName>
                                        </p:attrNameLst>
                                      </p:cBhvr>
                                      <p:rCtr x="4688" y="0"/>
                                    </p:animMotion>
                                  </p:childTnLst>
                                </p:cTn>
                              </p:par>
                              <p:par>
                                <p:cTn id="12" presetID="10" presetClass="entr" presetSubtype="0" fill="hold" nodeType="withEffect">
                                  <p:stCondLst>
                                    <p:cond delay="3500"/>
                                  </p:stCondLst>
                                  <p:childTnLst>
                                    <p:set>
                                      <p:cBhvr>
                                        <p:cTn id="13" dur="1" fill="hold">
                                          <p:stCondLst>
                                            <p:cond delay="0"/>
                                          </p:stCondLst>
                                        </p:cTn>
                                        <p:tgtEl>
                                          <p:spTgt spid="17419"/>
                                        </p:tgtEl>
                                        <p:attrNameLst>
                                          <p:attrName>style.visibility</p:attrName>
                                        </p:attrNameLst>
                                      </p:cBhvr>
                                      <p:to>
                                        <p:strVal val="visible"/>
                                      </p:to>
                                    </p:set>
                                    <p:animEffect transition="in" filter="fade">
                                      <p:cBhvr>
                                        <p:cTn id="14" dur="500"/>
                                        <p:tgtEl>
                                          <p:spTgt spid="17419"/>
                                        </p:tgtEl>
                                      </p:cBhvr>
                                    </p:animEffect>
                                  </p:childTnLst>
                                </p:cTn>
                              </p:par>
                              <p:par>
                                <p:cTn id="15" presetID="63" presetClass="path" presetSubtype="0" accel="50000" decel="50000" fill="hold" nodeType="withEffect">
                                  <p:stCondLst>
                                    <p:cond delay="4500"/>
                                  </p:stCondLst>
                                  <p:childTnLst>
                                    <p:animMotion origin="layout" path="M -0.01876 -0.00139 L 0.21245 -0.00139 " pathEditMode="relative" rAng="0" ptsTypes="AA">
                                      <p:cBhvr>
                                        <p:cTn id="16" dur="3500" fill="hold"/>
                                        <p:tgtEl>
                                          <p:spTgt spid="17419"/>
                                        </p:tgtEl>
                                        <p:attrNameLst>
                                          <p:attrName>ppt_x</p:attrName>
                                          <p:attrName>ppt_y</p:attrName>
                                        </p:attrNameLst>
                                      </p:cBhvr>
                                      <p:rCtr x="11554" y="0"/>
                                    </p:animMotion>
                                  </p:childTnLst>
                                </p:cTn>
                              </p:par>
                              <p:par>
                                <p:cTn id="17" presetID="10" presetClass="entr" presetSubtype="0" fill="hold" nodeType="withEffect">
                                  <p:stCondLst>
                                    <p:cond delay="825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par>
                                <p:cTn id="20" presetID="63" presetClass="path" presetSubtype="0" accel="50000" decel="50000" fill="hold" nodeType="withEffect">
                                  <p:stCondLst>
                                    <p:cond delay="8500"/>
                                  </p:stCondLst>
                                  <p:childTnLst>
                                    <p:animMotion origin="layout" path="M 0.00325 -0.00278 L 0.13807 -0.00278 " pathEditMode="relative" rAng="0" ptsTypes="AA">
                                      <p:cBhvr>
                                        <p:cTn id="21" dur="1000" fill="hold"/>
                                        <p:tgtEl>
                                          <p:spTgt spid="45"/>
                                        </p:tgtEl>
                                        <p:attrNameLst>
                                          <p:attrName>ppt_x</p:attrName>
                                          <p:attrName>ppt_y</p:attrName>
                                        </p:attrNameLst>
                                      </p:cBhvr>
                                      <p:rCtr x="6734" y="0"/>
                                    </p:animMotion>
                                  </p:childTnLst>
                                </p:cTn>
                              </p:par>
                              <p:par>
                                <p:cTn id="22" presetID="42" presetClass="path" presetSubtype="0" accel="50000" decel="50000" fill="hold" nodeType="withEffect">
                                  <p:stCondLst>
                                    <p:cond delay="10000"/>
                                  </p:stCondLst>
                                  <p:childTnLst>
                                    <p:animMotion origin="layout" path="M 0.13803 3.33333E-6 L 0.13737 0.14722 " pathEditMode="relative" rAng="0" ptsTypes="AA">
                                      <p:cBhvr>
                                        <p:cTn id="23" dur="1000" fill="hold"/>
                                        <p:tgtEl>
                                          <p:spTgt spid="45"/>
                                        </p:tgtEl>
                                        <p:attrNameLst>
                                          <p:attrName>ppt_x</p:attrName>
                                          <p:attrName>ppt_y</p:attrName>
                                        </p:attrNameLst>
                                      </p:cBhvr>
                                      <p:rCtr x="-39" y="7361"/>
                                    </p:animMotion>
                                  </p:childTnLst>
                                </p:cTn>
                              </p:par>
                              <p:par>
                                <p:cTn id="24" presetID="16" presetClass="entr" presetSubtype="37" fill="hold" grpId="0" nodeType="withEffect">
                                  <p:stCondLst>
                                    <p:cond delay="5500"/>
                                  </p:stCondLst>
                                  <p:childTnLst>
                                    <p:set>
                                      <p:cBhvr>
                                        <p:cTn id="25" dur="1" fill="hold">
                                          <p:stCondLst>
                                            <p:cond delay="0"/>
                                          </p:stCondLst>
                                        </p:cTn>
                                        <p:tgtEl>
                                          <p:spTgt spid="5189"/>
                                        </p:tgtEl>
                                        <p:attrNameLst>
                                          <p:attrName>style.visibility</p:attrName>
                                        </p:attrNameLst>
                                      </p:cBhvr>
                                      <p:to>
                                        <p:strVal val="visible"/>
                                      </p:to>
                                    </p:set>
                                    <p:animEffect transition="in" filter="barn(outVertical)">
                                      <p:cBhvr>
                                        <p:cTn id="26" dur="1000"/>
                                        <p:tgtEl>
                                          <p:spTgt spid="5189"/>
                                        </p:tgtEl>
                                      </p:cBhvr>
                                    </p:animEffect>
                                  </p:childTnLst>
                                </p:cTn>
                              </p:par>
                              <p:par>
                                <p:cTn id="27" presetID="10" presetClass="entr" presetSubtype="0" fill="hold" nodeType="withEffect">
                                  <p:stCondLst>
                                    <p:cond delay="6000"/>
                                  </p:stCondLst>
                                  <p:childTnLst>
                                    <p:set>
                                      <p:cBhvr>
                                        <p:cTn id="28" dur="1" fill="hold">
                                          <p:stCondLst>
                                            <p:cond delay="0"/>
                                          </p:stCondLst>
                                        </p:cTn>
                                        <p:tgtEl>
                                          <p:spTgt spid="5201"/>
                                        </p:tgtEl>
                                        <p:attrNameLst>
                                          <p:attrName>style.visibility</p:attrName>
                                        </p:attrNameLst>
                                      </p:cBhvr>
                                      <p:to>
                                        <p:strVal val="visible"/>
                                      </p:to>
                                    </p:set>
                                    <p:animEffect transition="in" filter="fade">
                                      <p:cBhvr>
                                        <p:cTn id="29" dur="500"/>
                                        <p:tgtEl>
                                          <p:spTgt spid="5201"/>
                                        </p:tgtEl>
                                      </p:cBhvr>
                                    </p:animEffect>
                                  </p:childTnLst>
                                </p:cTn>
                              </p:par>
                              <p:par>
                                <p:cTn id="30" presetID="10" presetClass="entr" presetSubtype="0" fill="hold" nodeType="withEffect">
                                  <p:stCondLst>
                                    <p:cond delay="6000"/>
                                  </p:stCondLst>
                                  <p:childTnLst>
                                    <p:set>
                                      <p:cBhvr>
                                        <p:cTn id="31" dur="1" fill="hold">
                                          <p:stCondLst>
                                            <p:cond delay="0"/>
                                          </p:stCondLst>
                                        </p:cTn>
                                        <p:tgtEl>
                                          <p:spTgt spid="5203"/>
                                        </p:tgtEl>
                                        <p:attrNameLst>
                                          <p:attrName>style.visibility</p:attrName>
                                        </p:attrNameLst>
                                      </p:cBhvr>
                                      <p:to>
                                        <p:strVal val="visible"/>
                                      </p:to>
                                    </p:set>
                                    <p:animEffect transition="in" filter="fade">
                                      <p:cBhvr>
                                        <p:cTn id="32" dur="500"/>
                                        <p:tgtEl>
                                          <p:spTgt spid="5203"/>
                                        </p:tgtEl>
                                      </p:cBhvr>
                                    </p:animEffect>
                                  </p:childTnLst>
                                </p:cTn>
                              </p:par>
                              <p:par>
                                <p:cTn id="33" presetID="42" presetClass="entr" presetSubtype="0" fill="hold" grpId="0" nodeType="withEffect">
                                  <p:stCondLst>
                                    <p:cond delay="100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100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1000"/>
                                        <p:tgtEl>
                                          <p:spTgt spid="48"/>
                                        </p:tgtEl>
                                      </p:cBhvr>
                                    </p:animEffect>
                                    <p:anim calcmode="lin" valueType="num">
                                      <p:cBhvr>
                                        <p:cTn id="41" dur="1000" fill="hold"/>
                                        <p:tgtEl>
                                          <p:spTgt spid="48"/>
                                        </p:tgtEl>
                                        <p:attrNameLst>
                                          <p:attrName>ppt_x</p:attrName>
                                        </p:attrNameLst>
                                      </p:cBhvr>
                                      <p:tavLst>
                                        <p:tav tm="0">
                                          <p:val>
                                            <p:strVal val="#ppt_x"/>
                                          </p:val>
                                        </p:tav>
                                        <p:tav tm="100000">
                                          <p:val>
                                            <p:strVal val="#ppt_x"/>
                                          </p:val>
                                        </p:tav>
                                      </p:tavLst>
                                    </p:anim>
                                    <p:anim calcmode="lin" valueType="num">
                                      <p:cBhvr>
                                        <p:cTn id="42" dur="1000" fill="hold"/>
                                        <p:tgtEl>
                                          <p:spTgt spid="4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6250"/>
                                  </p:stCondLst>
                                  <p:childTnLst>
                                    <p:set>
                                      <p:cBhvr>
                                        <p:cTn id="44" dur="1" fill="hold">
                                          <p:stCondLst>
                                            <p:cond delay="0"/>
                                          </p:stCondLst>
                                        </p:cTn>
                                        <p:tgtEl>
                                          <p:spTgt spid="5190"/>
                                        </p:tgtEl>
                                        <p:attrNameLst>
                                          <p:attrName>style.visibility</p:attrName>
                                        </p:attrNameLst>
                                      </p:cBhvr>
                                      <p:to>
                                        <p:strVal val="visible"/>
                                      </p:to>
                                    </p:set>
                                    <p:animEffect transition="in" filter="fade">
                                      <p:cBhvr>
                                        <p:cTn id="45" dur="1000"/>
                                        <p:tgtEl>
                                          <p:spTgt spid="5190"/>
                                        </p:tgtEl>
                                      </p:cBhvr>
                                    </p:animEffect>
                                    <p:anim calcmode="lin" valueType="num">
                                      <p:cBhvr>
                                        <p:cTn id="46" dur="1000" fill="hold"/>
                                        <p:tgtEl>
                                          <p:spTgt spid="5190"/>
                                        </p:tgtEl>
                                        <p:attrNameLst>
                                          <p:attrName>ppt_x</p:attrName>
                                        </p:attrNameLst>
                                      </p:cBhvr>
                                      <p:tavLst>
                                        <p:tav tm="0">
                                          <p:val>
                                            <p:strVal val="#ppt_x"/>
                                          </p:val>
                                        </p:tav>
                                        <p:tav tm="100000">
                                          <p:val>
                                            <p:strVal val="#ppt_x"/>
                                          </p:val>
                                        </p:tav>
                                      </p:tavLst>
                                    </p:anim>
                                    <p:anim calcmode="lin" valueType="num">
                                      <p:cBhvr>
                                        <p:cTn id="47" dur="1000" fill="hold"/>
                                        <p:tgtEl>
                                          <p:spTgt spid="5190"/>
                                        </p:tgtEl>
                                        <p:attrNameLst>
                                          <p:attrName>ppt_y</p:attrName>
                                        </p:attrNameLst>
                                      </p:cBhvr>
                                      <p:tavLst>
                                        <p:tav tm="0">
                                          <p:val>
                                            <p:strVal val="#ppt_y+.1"/>
                                          </p:val>
                                        </p:tav>
                                        <p:tav tm="100000">
                                          <p:val>
                                            <p:strVal val="#ppt_y"/>
                                          </p:val>
                                        </p:tav>
                                      </p:tavLst>
                                    </p:anim>
                                  </p:childTnLst>
                                </p:cTn>
                              </p:par>
                              <p:par>
                                <p:cTn id="48" presetID="10" presetClass="entr" presetSubtype="0" fill="hold" nodeType="withEffect">
                                  <p:stCondLst>
                                    <p:cond delay="0"/>
                                  </p:stCondLst>
                                  <p:childTnLst>
                                    <p:set>
                                      <p:cBhvr>
                                        <p:cTn id="49" dur="1" fill="hold">
                                          <p:stCondLst>
                                            <p:cond delay="0"/>
                                          </p:stCondLst>
                                        </p:cTn>
                                        <p:tgtEl>
                                          <p:spTgt spid="17410"/>
                                        </p:tgtEl>
                                        <p:attrNameLst>
                                          <p:attrName>style.visibility</p:attrName>
                                        </p:attrNameLst>
                                      </p:cBhvr>
                                      <p:to>
                                        <p:strVal val="visible"/>
                                      </p:to>
                                    </p:set>
                                    <p:animEffect transition="in" filter="fade">
                                      <p:cBhvr>
                                        <p:cTn id="50" dur="500"/>
                                        <p:tgtEl>
                                          <p:spTgt spid="17410"/>
                                        </p:tgtEl>
                                      </p:cBhvr>
                                    </p:animEffect>
                                  </p:childTnLst>
                                </p:cTn>
                              </p:par>
                              <p:par>
                                <p:cTn id="51" presetID="22" presetClass="entr" presetSubtype="4" fill="hold" nodeType="withEffect">
                                  <p:stCondLst>
                                    <p:cond delay="25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500"/>
                                        <p:tgtEl>
                                          <p:spTgt spid="10"/>
                                        </p:tgtEl>
                                      </p:cBhvr>
                                    </p:animEffect>
                                  </p:childTnLst>
                                </p:cTn>
                              </p:par>
                              <p:par>
                                <p:cTn id="54" presetID="10" presetClass="entr" presetSubtype="0" fill="hold" nodeType="withEffect">
                                  <p:stCondLst>
                                    <p:cond delay="500"/>
                                  </p:stCondLst>
                                  <p:childTnLst>
                                    <p:set>
                                      <p:cBhvr>
                                        <p:cTn id="55" dur="1" fill="hold">
                                          <p:stCondLst>
                                            <p:cond delay="0"/>
                                          </p:stCondLst>
                                        </p:cTn>
                                        <p:tgtEl>
                                          <p:spTgt spid="17413"/>
                                        </p:tgtEl>
                                        <p:attrNameLst>
                                          <p:attrName>style.visibility</p:attrName>
                                        </p:attrNameLst>
                                      </p:cBhvr>
                                      <p:to>
                                        <p:strVal val="visible"/>
                                      </p:to>
                                    </p:set>
                                    <p:animEffect transition="in" filter="fade">
                                      <p:cBhvr>
                                        <p:cTn id="56" dur="500"/>
                                        <p:tgtEl>
                                          <p:spTgt spid="17413"/>
                                        </p:tgtEl>
                                      </p:cBhvr>
                                    </p:animEffect>
                                  </p:childTnLst>
                                </p:cTn>
                              </p:par>
                              <p:par>
                                <p:cTn id="57" presetID="22" presetClass="entr" presetSubtype="8" fill="hold" nodeType="withEffect">
                                  <p:stCondLst>
                                    <p:cond delay="75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par>
                                <p:cTn id="60" presetID="22" presetClass="entr" presetSubtype="8" fill="hold" nodeType="withEffect">
                                  <p:stCondLst>
                                    <p:cond delay="1250"/>
                                  </p:stCondLst>
                                  <p:childTnLst>
                                    <p:set>
                                      <p:cBhvr>
                                        <p:cTn id="61" dur="1" fill="hold">
                                          <p:stCondLst>
                                            <p:cond delay="0"/>
                                          </p:stCondLst>
                                        </p:cTn>
                                        <p:tgtEl>
                                          <p:spTgt spid="33"/>
                                        </p:tgtEl>
                                        <p:attrNameLst>
                                          <p:attrName>style.visibility</p:attrName>
                                        </p:attrNameLst>
                                      </p:cBhvr>
                                      <p:to>
                                        <p:strVal val="visible"/>
                                      </p:to>
                                    </p:set>
                                    <p:animEffect transition="in" filter="wipe(left)">
                                      <p:cBhvr>
                                        <p:cTn id="62" dur="500"/>
                                        <p:tgtEl>
                                          <p:spTgt spid="33"/>
                                        </p:tgtEl>
                                      </p:cBhvr>
                                    </p:animEffect>
                                  </p:childTnLst>
                                </p:cTn>
                              </p:par>
                              <p:par>
                                <p:cTn id="63" presetID="10" presetClass="entr" presetSubtype="0" fill="hold" nodeType="withEffect">
                                  <p:stCondLst>
                                    <p:cond delay="1000"/>
                                  </p:stCondLst>
                                  <p:childTnLst>
                                    <p:set>
                                      <p:cBhvr>
                                        <p:cTn id="64" dur="1" fill="hold">
                                          <p:stCondLst>
                                            <p:cond delay="0"/>
                                          </p:stCondLst>
                                        </p:cTn>
                                        <p:tgtEl>
                                          <p:spTgt spid="17415"/>
                                        </p:tgtEl>
                                        <p:attrNameLst>
                                          <p:attrName>style.visibility</p:attrName>
                                        </p:attrNameLst>
                                      </p:cBhvr>
                                      <p:to>
                                        <p:strVal val="visible"/>
                                      </p:to>
                                    </p:set>
                                    <p:animEffect transition="in" filter="fade">
                                      <p:cBhvr>
                                        <p:cTn id="65" dur="500"/>
                                        <p:tgtEl>
                                          <p:spTgt spid="17415"/>
                                        </p:tgtEl>
                                      </p:cBhvr>
                                    </p:animEffect>
                                  </p:childTnLst>
                                </p:cTn>
                              </p:par>
                              <p:par>
                                <p:cTn id="66" presetID="10" presetClass="entr" presetSubtype="0" fill="hold" nodeType="withEffect">
                                  <p:stCondLst>
                                    <p:cond delay="1500"/>
                                  </p:stCondLst>
                                  <p:childTnLst>
                                    <p:set>
                                      <p:cBhvr>
                                        <p:cTn id="67" dur="1" fill="hold">
                                          <p:stCondLst>
                                            <p:cond delay="0"/>
                                          </p:stCondLst>
                                        </p:cTn>
                                        <p:tgtEl>
                                          <p:spTgt spid="17417"/>
                                        </p:tgtEl>
                                        <p:attrNameLst>
                                          <p:attrName>style.visibility</p:attrName>
                                        </p:attrNameLst>
                                      </p:cBhvr>
                                      <p:to>
                                        <p:strVal val="visible"/>
                                      </p:to>
                                    </p:set>
                                    <p:animEffect transition="in" filter="fade">
                                      <p:cBhvr>
                                        <p:cTn id="68" dur="5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5189" grpId="0" animBg="1"/>
      <p:bldP spid="5190"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3353"/>
            <a:ext cx="8229600" cy="563563"/>
          </a:xfrm>
        </p:spPr>
        <p:txBody>
          <a:bodyPr>
            <a:noAutofit/>
          </a:bodyPr>
          <a:lstStyle/>
          <a:p>
            <a:pPr algn="l"/>
            <a:r>
              <a:rPr lang="en-US" sz="3600" b="1" dirty="0">
                <a:solidFill>
                  <a:srgbClr val="002060"/>
                </a:solidFill>
                <a:latin typeface="Agency FB" pitchFamily="34" charset="0"/>
              </a:rPr>
              <a:t>KEGIATAN POKJANAS TPID TAHUN </a:t>
            </a:r>
            <a:r>
              <a:rPr lang="en-US" sz="3600" b="1" dirty="0" smtClean="0">
                <a:solidFill>
                  <a:srgbClr val="002060"/>
                </a:solidFill>
                <a:latin typeface="Agency FB" pitchFamily="34" charset="0"/>
              </a:rPr>
              <a:t>2016</a:t>
            </a:r>
            <a:r>
              <a:rPr lang="id-ID" sz="3600" b="1" dirty="0" smtClean="0">
                <a:solidFill>
                  <a:srgbClr val="002060"/>
                </a:solidFill>
                <a:latin typeface="Agency FB" pitchFamily="34" charset="0"/>
              </a:rPr>
              <a:t> (1)</a:t>
            </a:r>
            <a:endParaRPr lang="en-US" sz="3600" b="1" dirty="0">
              <a:solidFill>
                <a:srgbClr val="002060"/>
              </a:solidFill>
              <a:latin typeface="Agency FB" pitchFamily="34" charset="0"/>
            </a:endParaRPr>
          </a:p>
        </p:txBody>
      </p:sp>
      <p:sp>
        <p:nvSpPr>
          <p:cNvPr id="4" name="Title 1"/>
          <p:cNvSpPr txBox="1">
            <a:spLocks/>
          </p:cNvSpPr>
          <p:nvPr/>
        </p:nvSpPr>
        <p:spPr>
          <a:xfrm>
            <a:off x="304800" y="808041"/>
            <a:ext cx="8229600" cy="563563"/>
          </a:xfrm>
          <a:prstGeom prst="rect">
            <a:avLst/>
          </a:prstGeom>
        </p:spPr>
        <p:txBody>
          <a:bodyPr vert="horz" lIns="91438" tIns="45719" rIns="91438" bIns="45719" rtlCol="0" anchor="ctr">
            <a:normAutofit fontScale="97500"/>
          </a:bodyPr>
          <a:lstStyle>
            <a:lvl1pPr algn="ctr" defTabSz="914377"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solidFill>
                  <a:schemeClr val="tx1">
                    <a:lumMod val="95000"/>
                    <a:lumOff val="5000"/>
                  </a:schemeClr>
                </a:solidFill>
                <a:latin typeface="Agency FB" pitchFamily="34" charset="0"/>
              </a:rPr>
              <a:t>1. TINDAK LANJUT KESEPAKATAN HLM </a:t>
            </a:r>
            <a:endParaRPr lang="en-US" sz="2400" b="1" dirty="0">
              <a:solidFill>
                <a:schemeClr val="tx1">
                  <a:lumMod val="95000"/>
                  <a:lumOff val="5000"/>
                </a:schemeClr>
              </a:solidFill>
              <a:latin typeface="Agency FB"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0185436"/>
              </p:ext>
            </p:extLst>
          </p:nvPr>
        </p:nvGraphicFramePr>
        <p:xfrm>
          <a:off x="381000" y="1364351"/>
          <a:ext cx="11539583" cy="5057266"/>
        </p:xfrm>
        <a:graphic>
          <a:graphicData uri="http://schemas.openxmlformats.org/drawingml/2006/table">
            <a:tbl>
              <a:tblPr firstRow="1" bandRow="1">
                <a:tableStyleId>{5A111915-BE36-4E01-A7E5-04B1672EAD32}</a:tableStyleId>
              </a:tblPr>
              <a:tblGrid>
                <a:gridCol w="486933"/>
                <a:gridCol w="6937122"/>
                <a:gridCol w="4115528"/>
              </a:tblGrid>
              <a:tr h="375920">
                <a:tc>
                  <a:txBody>
                    <a:bodyPr/>
                    <a:lstStyle/>
                    <a:p>
                      <a:pPr algn="ctr"/>
                      <a:r>
                        <a:rPr lang="en-US" sz="1800" dirty="0" smtClean="0">
                          <a:solidFill>
                            <a:schemeClr val="tx1"/>
                          </a:solidFill>
                          <a:latin typeface="Arial Narrow" panose="020B0606020202030204" pitchFamily="34" charset="0"/>
                        </a:rPr>
                        <a:t>NO</a:t>
                      </a:r>
                      <a:endParaRPr lang="en-US" sz="1800"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chemeClr val="tx1"/>
                          </a:solidFill>
                          <a:latin typeface="Arial Narrow" panose="020B0606020202030204" pitchFamily="34" charset="0"/>
                        </a:rPr>
                        <a:t>KESEPAKATAN</a:t>
                      </a:r>
                      <a:endParaRPr lang="en-US" sz="1800"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chemeClr val="tx1"/>
                          </a:solidFill>
                          <a:latin typeface="Arial Narrow" panose="020B0606020202030204" pitchFamily="34" charset="0"/>
                        </a:rPr>
                        <a:t>TINDAK LANJUT</a:t>
                      </a:r>
                      <a:endParaRPr lang="en-US" sz="1800"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4161">
                <a:tc gridSpan="3">
                  <a:txBody>
                    <a:bodyPr/>
                    <a:lstStyle/>
                    <a:p>
                      <a:r>
                        <a:rPr lang="en-US" sz="1400" b="1" baseline="0" dirty="0" smtClean="0">
                          <a:solidFill>
                            <a:srgbClr val="7E0000"/>
                          </a:solidFill>
                          <a:latin typeface="Arial Narrow" panose="020B0606020202030204" pitchFamily="34" charset="0"/>
                        </a:rPr>
                        <a:t>INTEGRASI ROADMAP KE DALAM RKP DAN RKPD</a:t>
                      </a:r>
                      <a:endParaRPr lang="en-US" sz="1400" b="1" dirty="0">
                        <a:solidFill>
                          <a:srgbClr val="7E0000"/>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id-ID"/>
                    </a:p>
                  </a:txBody>
                  <a:tcPr/>
                </a:tc>
                <a:tc hMerge="1">
                  <a:txBody>
                    <a:bodyPr/>
                    <a:lstStyle/>
                    <a:p>
                      <a:endParaRPr lang="id-ID"/>
                    </a:p>
                  </a:txBody>
                  <a:tcPr/>
                </a:tc>
              </a:tr>
              <a:tr h="1040585">
                <a:tc>
                  <a:txBody>
                    <a:bodyPr/>
                    <a:lstStyle/>
                    <a:p>
                      <a:pPr algn="ctr"/>
                      <a:r>
                        <a:rPr lang="en-US" sz="1400" b="1" dirty="0" smtClean="0">
                          <a:latin typeface="Arial Narrow" panose="020B0606020202030204" pitchFamily="34" charset="0"/>
                        </a:rPr>
                        <a:t>1</a:t>
                      </a:r>
                      <a:endParaRPr lang="en-US" sz="1400"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1400" b="1" kern="1200" dirty="0" smtClean="0">
                          <a:latin typeface="Arial Narrow" panose="020B0606020202030204" pitchFamily="34" charset="0"/>
                        </a:rPr>
                        <a:t>KEMENTERIAN DALAM NEGERI MEMBUAT SURAT EDARAN KEPADA PEMERINTAH DAERAH UNTUK </a:t>
                      </a:r>
                      <a:r>
                        <a:rPr lang="id-ID" sz="1400" b="1" kern="1200" dirty="0" smtClean="0">
                          <a:latin typeface="Arial Narrow" panose="020B0606020202030204" pitchFamily="34" charset="0"/>
                        </a:rPr>
                        <a:t>DAPAT MENJADIKAN </a:t>
                      </a:r>
                      <a:r>
                        <a:rPr lang="en-US" sz="1400" b="1" kern="1200" dirty="0" smtClean="0">
                          <a:latin typeface="Arial Narrow" panose="020B0606020202030204" pitchFamily="34" charset="0"/>
                        </a:rPr>
                        <a:t>ROADMAP PENGENDALIAN INFLASI </a:t>
                      </a:r>
                      <a:r>
                        <a:rPr lang="id-ID" sz="1400" b="1" kern="1200" dirty="0" smtClean="0">
                          <a:latin typeface="Arial Narrow" panose="020B0606020202030204" pitchFamily="34" charset="0"/>
                        </a:rPr>
                        <a:t>SEBAGAI SALAH SATU ACUAN DALAM PERUMUSAN </a:t>
                      </a:r>
                      <a:r>
                        <a:rPr lang="en-US" sz="1400" b="1" kern="1200" dirty="0" smtClean="0">
                          <a:latin typeface="Arial Narrow" panose="020B0606020202030204" pitchFamily="34" charset="0"/>
                        </a:rPr>
                        <a:t>RKPD</a:t>
                      </a:r>
                      <a:endParaRPr lang="en-US" sz="1400" b="1" kern="1200" dirty="0">
                        <a:solidFill>
                          <a:schemeClr val="dk1"/>
                        </a:solidFill>
                        <a:latin typeface="Arial Narrow"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kern="1200" dirty="0" smtClean="0">
                          <a:solidFill>
                            <a:schemeClr val="tx1"/>
                          </a:solidFill>
                          <a:latin typeface="Arial Narrow" panose="020B0606020202030204" pitchFamily="34" charset="0"/>
                          <a:ea typeface="+mn-ea"/>
                          <a:cs typeface="+mn-cs"/>
                        </a:rPr>
                        <a:t>POKJANAS TPID MENGONSEPKAN SURAT EDARAN KEPADA PEMDA YANG MEMUAT INFORMASI TERKAIT ROADMAP PENGENDALIAN</a:t>
                      </a:r>
                      <a:r>
                        <a:rPr lang="en-US" sz="1400" b="1" kern="1200" baseline="0" dirty="0" smtClean="0">
                          <a:solidFill>
                            <a:schemeClr val="tx1"/>
                          </a:solidFill>
                          <a:latin typeface="Arial Narrow" panose="020B0606020202030204" pitchFamily="34" charset="0"/>
                          <a:ea typeface="+mn-ea"/>
                          <a:cs typeface="+mn-cs"/>
                        </a:rPr>
                        <a:t> INFLASI AGAR DAPAT DIINTEGRASIKAN DALAM RKPD</a:t>
                      </a:r>
                      <a:endParaRPr lang="en-US" sz="1400" b="1" kern="1200" dirty="0">
                        <a:solidFill>
                          <a:schemeClr val="tx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38200">
                <a:tc>
                  <a:txBody>
                    <a:bodyPr/>
                    <a:lstStyle/>
                    <a:p>
                      <a:pPr algn="ctr"/>
                      <a:r>
                        <a:rPr lang="en-US" sz="1400" dirty="0" smtClean="0">
                          <a:latin typeface="Arial Narrow" panose="020B0606020202030204" pitchFamily="34" charset="0"/>
                        </a:rPr>
                        <a:t>2</a:t>
                      </a:r>
                      <a:endParaRPr lang="en-US" sz="1400"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1400" kern="1200" dirty="0" smtClean="0">
                          <a:latin typeface="Arial Narrow" panose="020B0606020202030204" pitchFamily="34" charset="0"/>
                        </a:rPr>
                        <a:t>KEMENTERIAN KOORDINATOR PEREKONOMIAN DAN BADAN PERENCANAAN PEMBANGUNAN NASIONAL (BAPPENAS) BERKOORDINASI DENGAN KEMENTERIAN TEKNIS UNTUK MENGAWAL AGAR ROADMAP DAPAT MENJADI BAGIAN DARI RKP KEMENTERIAN TEKNIS</a:t>
                      </a:r>
                      <a:endParaRPr lang="en-US" sz="1400" kern="1200" dirty="0">
                        <a:solidFill>
                          <a:schemeClr val="dk1"/>
                        </a:solidFill>
                        <a:latin typeface="Arial Narrow"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kern="1200" dirty="0" smtClean="0">
                          <a:solidFill>
                            <a:schemeClr val="tx1"/>
                          </a:solidFill>
                          <a:latin typeface="Arial Narrow" panose="020B0606020202030204" pitchFamily="34" charset="0"/>
                          <a:ea typeface="+mn-ea"/>
                          <a:cs typeface="+mn-cs"/>
                        </a:rPr>
                        <a:t>AKAN DILAKUKAN KOORDINASI DENGAN BAPPENAS TERKAIT</a:t>
                      </a:r>
                      <a:r>
                        <a:rPr lang="en-US" sz="1400" kern="1200" baseline="0" dirty="0" smtClean="0">
                          <a:solidFill>
                            <a:schemeClr val="tx1"/>
                          </a:solidFill>
                          <a:latin typeface="Arial Narrow" panose="020B0606020202030204" pitchFamily="34" charset="0"/>
                          <a:ea typeface="+mn-ea"/>
                          <a:cs typeface="+mn-cs"/>
                        </a:rPr>
                        <a:t>  PEMBAHASAN AWAL IMPLEMENTASI ROADMAP PENGENDALIAN INFLASI</a:t>
                      </a:r>
                      <a:endParaRPr lang="en-US" sz="1400" kern="1200" dirty="0">
                        <a:solidFill>
                          <a:schemeClr val="tx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38200">
                <a:tc>
                  <a:txBody>
                    <a:bodyPr/>
                    <a:lstStyle/>
                    <a:p>
                      <a:pPr algn="ctr"/>
                      <a:r>
                        <a:rPr lang="en-US" sz="1400" dirty="0" smtClean="0">
                          <a:latin typeface="Arial Narrow" panose="020B0606020202030204" pitchFamily="34" charset="0"/>
                        </a:rPr>
                        <a:t>3</a:t>
                      </a:r>
                      <a:endParaRPr lang="en-US" sz="1400"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1400" kern="1200" dirty="0" smtClean="0">
                          <a:latin typeface="Arial Narrow" panose="020B0606020202030204" pitchFamily="34" charset="0"/>
                        </a:rPr>
                        <a:t>PEMBAHASAN MUSYAWARAH PERENCANAAN PEMBANGUNAN (MUSRENBANG) YANG TERKAIT DENGAN STABILISASI HARGA, BAIK NASIONAL MAUPUN DAERAH</a:t>
                      </a:r>
                      <a:r>
                        <a:rPr lang="id-ID" sz="1400" kern="1200" dirty="0" smtClean="0">
                          <a:latin typeface="Arial Narrow" panose="020B0606020202030204" pitchFamily="34" charset="0"/>
                        </a:rPr>
                        <a:t>,</a:t>
                      </a:r>
                      <a:r>
                        <a:rPr lang="en-US" sz="1400" kern="1200" dirty="0" smtClean="0">
                          <a:latin typeface="Arial Narrow" panose="020B0606020202030204" pitchFamily="34" charset="0"/>
                        </a:rPr>
                        <a:t> </a:t>
                      </a:r>
                      <a:r>
                        <a:rPr lang="id-ID" sz="1400" kern="1200" dirty="0" smtClean="0">
                          <a:latin typeface="Arial Narrow" panose="020B0606020202030204" pitchFamily="34" charset="0"/>
                        </a:rPr>
                        <a:t>AGAR </a:t>
                      </a:r>
                      <a:r>
                        <a:rPr lang="en-US" sz="1400" kern="1200" dirty="0" smtClean="0">
                          <a:latin typeface="Arial Narrow" panose="020B0606020202030204" pitchFamily="34" charset="0"/>
                        </a:rPr>
                        <a:t>DAPAT MELIBATKAN BANK INDONESIA</a:t>
                      </a:r>
                      <a:endParaRPr lang="en-US" sz="1400" kern="1200" dirty="0">
                        <a:solidFill>
                          <a:schemeClr val="dk1"/>
                        </a:solidFill>
                        <a:latin typeface="Arial Narrow"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kern="1200" dirty="0" smtClean="0">
                          <a:solidFill>
                            <a:schemeClr val="tx1"/>
                          </a:solidFill>
                          <a:latin typeface="Arial Narrow" panose="020B0606020202030204" pitchFamily="34" charset="0"/>
                          <a:ea typeface="+mn-ea"/>
                          <a:cs typeface="+mn-cs"/>
                        </a:rPr>
                        <a:t>AKAN DILAKUKAN</a:t>
                      </a:r>
                      <a:r>
                        <a:rPr lang="en-US" sz="1400" kern="1200" baseline="0" dirty="0" smtClean="0">
                          <a:solidFill>
                            <a:schemeClr val="tx1"/>
                          </a:solidFill>
                          <a:latin typeface="Arial Narrow" panose="020B0606020202030204" pitchFamily="34" charset="0"/>
                          <a:ea typeface="+mn-ea"/>
                          <a:cs typeface="+mn-cs"/>
                        </a:rPr>
                        <a:t> KOORDINASI DENGAN BAPPENAS DAN BANK INDONESIA</a:t>
                      </a:r>
                      <a:endParaRPr lang="en-US" sz="1400" kern="1200" dirty="0">
                        <a:solidFill>
                          <a:schemeClr val="tx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4161">
                <a:tc gridSpan="3">
                  <a:txBody>
                    <a:bodyPr/>
                    <a:lstStyle/>
                    <a:p>
                      <a:r>
                        <a:rPr lang="en-US" sz="1600" b="1" dirty="0" smtClean="0">
                          <a:solidFill>
                            <a:srgbClr val="7E0000"/>
                          </a:solidFill>
                          <a:latin typeface="Arial Narrow" panose="020B0606020202030204" pitchFamily="34" charset="0"/>
                        </a:rPr>
                        <a:t>PELAKSANAAN RAKORNAS VII TPID 2016</a:t>
                      </a:r>
                      <a:endParaRPr lang="en-US" sz="1600" b="1" dirty="0">
                        <a:solidFill>
                          <a:srgbClr val="7E0000"/>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id-ID"/>
                    </a:p>
                  </a:txBody>
                  <a:tcPr/>
                </a:tc>
                <a:tc hMerge="1">
                  <a:txBody>
                    <a:bodyPr/>
                    <a:lstStyle/>
                    <a:p>
                      <a:endParaRPr lang="id-ID"/>
                    </a:p>
                  </a:txBody>
                  <a:tcPr/>
                </a:tc>
              </a:tr>
              <a:tr h="1236039">
                <a:tc>
                  <a:txBody>
                    <a:bodyPr/>
                    <a:lstStyle/>
                    <a:p>
                      <a:pPr algn="ctr"/>
                      <a:r>
                        <a:rPr lang="id-ID" sz="1400" dirty="0" smtClean="0">
                          <a:latin typeface="Arial Narrow" pitchFamily="34" charset="0"/>
                        </a:rPr>
                        <a:t>4</a:t>
                      </a:r>
                      <a:endParaRPr lang="en-US" sz="1400"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1400" b="0" i="0" kern="1200" dirty="0" smtClean="0">
                          <a:solidFill>
                            <a:schemeClr val="tx1">
                              <a:lumMod val="95000"/>
                              <a:lumOff val="5000"/>
                            </a:schemeClr>
                          </a:solidFill>
                          <a:latin typeface="Arial Narrow" panose="020B0606020202030204" pitchFamily="34" charset="0"/>
                        </a:rPr>
                        <a:t>DENGAN MEMPERTIMBANGKAN PERKEMBANGAN TPID YANG SEMAKIN PESAT, DAN PENTINGNYA SINERGI KEBIJAKAN ANTARA PUSAT DAN DAERAH GUNA MEMPERCEPAT PEMBANGUNAN INFRASTRUKTUR PANGAN, MAKA USULAN TEMA RAKORNAS VII TPID DAPAT DISEPAKATI OLEH HLM</a:t>
                      </a:r>
                      <a:endParaRPr lang="en-US" sz="1400" b="0" i="0" kern="1200" dirty="0">
                        <a:solidFill>
                          <a:schemeClr val="tx1">
                            <a:lumMod val="95000"/>
                            <a:lumOff val="5000"/>
                          </a:schemeClr>
                        </a:solidFill>
                        <a:latin typeface="Arial Narrow"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smtClean="0">
                          <a:solidFill>
                            <a:schemeClr val="tx1">
                              <a:lumMod val="95000"/>
                              <a:lumOff val="5000"/>
                            </a:schemeClr>
                          </a:solidFill>
                          <a:latin typeface="Arial Narrow" panose="020B0606020202030204" pitchFamily="34" charset="0"/>
                        </a:rPr>
                        <a:t>DIUSULKAN</a:t>
                      </a:r>
                      <a:r>
                        <a:rPr lang="en-US" sz="1400" b="0" i="0" baseline="0" dirty="0" smtClean="0">
                          <a:solidFill>
                            <a:schemeClr val="tx1">
                              <a:lumMod val="95000"/>
                              <a:lumOff val="5000"/>
                            </a:schemeClr>
                          </a:solidFill>
                          <a:latin typeface="Arial Narrow" panose="020B0606020202030204" pitchFamily="34" charset="0"/>
                        </a:rPr>
                        <a:t> TEMA RAKORNAS VII TPID 2016 ADALAH </a:t>
                      </a:r>
                      <a:r>
                        <a:rPr lang="en-US" sz="1400" b="0" i="0" kern="1200" dirty="0" smtClean="0">
                          <a:solidFill>
                            <a:schemeClr val="tx1">
                              <a:lumMod val="95000"/>
                              <a:lumOff val="5000"/>
                            </a:schemeClr>
                          </a:solidFill>
                          <a:latin typeface="Arial Narrow" panose="020B0606020202030204" pitchFamily="34" charset="0"/>
                        </a:rPr>
                        <a:t>MEMPERKUAT SINKRONISASI </a:t>
                      </a:r>
                      <a:r>
                        <a:rPr lang="id-ID" sz="1400" b="0" i="0" kern="1200" dirty="0" smtClean="0">
                          <a:solidFill>
                            <a:schemeClr val="tx1">
                              <a:lumMod val="95000"/>
                              <a:lumOff val="5000"/>
                            </a:schemeClr>
                          </a:solidFill>
                          <a:latin typeface="Arial Narrow" panose="020B0606020202030204" pitchFamily="34" charset="0"/>
                        </a:rPr>
                        <a:t>KEBIJAKAN </a:t>
                      </a:r>
                      <a:r>
                        <a:rPr lang="en-US" sz="1400" b="0" i="0" kern="1200" dirty="0" smtClean="0">
                          <a:solidFill>
                            <a:schemeClr val="tx1">
                              <a:lumMod val="95000"/>
                              <a:lumOff val="5000"/>
                            </a:schemeClr>
                          </a:solidFill>
                          <a:latin typeface="Arial Narrow" panose="020B0606020202030204" pitchFamily="34" charset="0"/>
                        </a:rPr>
                        <a:t>PUSAT DAN DAERAH GUNA MEMPERCEPAT PEMBANGUNAN INFRASTRUKTUR DAN PEMBENAHAN TATA NIAGA  PANGAN</a:t>
                      </a:r>
                      <a:endParaRPr lang="en-US" sz="1400" b="0" i="0" kern="1200" dirty="0">
                        <a:solidFill>
                          <a:schemeClr val="tx1">
                            <a:lumMod val="95000"/>
                            <a:lumOff val="5000"/>
                          </a:schemeClr>
                        </a:solidFill>
                        <a:latin typeface="Arial Narrow"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Slide Number Placeholder 2"/>
          <p:cNvSpPr>
            <a:spLocks noGrp="1"/>
          </p:cNvSpPr>
          <p:nvPr>
            <p:ph type="sldNum" sz="quarter" idx="12"/>
          </p:nvPr>
        </p:nvSpPr>
        <p:spPr/>
        <p:txBody>
          <a:bodyPr/>
          <a:lstStyle/>
          <a:p>
            <a:fld id="{7D08530B-D843-4B68-A89E-667FFE5D1D6F}" type="slidenum">
              <a:rPr lang="en-US" smtClean="0"/>
              <a:t>29</a:t>
            </a:fld>
            <a:endParaRPr lang="en-US"/>
          </a:p>
        </p:txBody>
      </p:sp>
    </p:spTree>
    <p:extLst>
      <p:ext uri="{BB962C8B-B14F-4D97-AF65-F5344CB8AC3E}">
        <p14:creationId xmlns:p14="http://schemas.microsoft.com/office/powerpoint/2010/main" val="3351764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2478" y="0"/>
            <a:ext cx="3333829" cy="6858000"/>
          </a:xfrm>
          <a:prstGeom prst="rect">
            <a:avLst/>
          </a:prstGeom>
          <a:gradFill flip="none" rotWithShape="1">
            <a:gsLst>
              <a:gs pos="0">
                <a:schemeClr val="accent1">
                  <a:tint val="66000"/>
                  <a:satMod val="160000"/>
                </a:schemeClr>
              </a:gs>
              <a:gs pos="100000">
                <a:schemeClr val="accent1">
                  <a:tint val="23500"/>
                  <a:satMod val="160000"/>
                </a:schemeClr>
              </a:gs>
            </a:gsLst>
            <a:lin ang="189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42" name="Rectangle 41"/>
          <p:cNvSpPr/>
          <p:nvPr/>
        </p:nvSpPr>
        <p:spPr>
          <a:xfrm>
            <a:off x="4968186" y="828041"/>
            <a:ext cx="5707175" cy="5110086"/>
          </a:xfrm>
          <a:prstGeom prst="rect">
            <a:avLst/>
          </a:prstGeom>
          <a:solidFill>
            <a:schemeClr val="bg1"/>
          </a:solidFill>
        </p:spPr>
        <p:txBody>
          <a:bodyPr wrap="square">
            <a:prstTxWarp prst="textCircle">
              <a:avLst/>
            </a:prstTxWarp>
            <a:spAutoFit/>
          </a:bodyPr>
          <a:lstStyle/>
          <a:p>
            <a:pPr marL="46037">
              <a:spcBef>
                <a:spcPct val="50000"/>
              </a:spcBef>
            </a:pPr>
            <a:r>
              <a:rPr lang="id-ID" sz="11500" b="1" dirty="0" smtClean="0">
                <a:ln w="9525">
                  <a:solidFill>
                    <a:schemeClr val="bg1"/>
                  </a:solidFill>
                  <a:prstDash val="solid"/>
                </a:ln>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effectLst>
                  <a:outerShdw blurRad="12700" dist="38100" dir="2700000" algn="tl" rotWithShape="0">
                    <a:schemeClr val="accent5">
                      <a:lumMod val="60000"/>
                      <a:lumOff val="40000"/>
                    </a:schemeClr>
                  </a:outerShdw>
                </a:effectLst>
                <a:sym typeface="Wingdings" panose="05000000000000000000" pitchFamily="2" charset="2"/>
              </a:rPr>
              <a:t> </a:t>
            </a:r>
            <a:r>
              <a:rPr lang="id-ID" sz="11500" b="1" dirty="0" smtClean="0">
                <a:ln w="9525">
                  <a:solidFill>
                    <a:schemeClr val="bg1"/>
                  </a:solidFill>
                  <a:prstDash val="solid"/>
                </a:ln>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effectLst>
                  <a:outerShdw blurRad="12700" dist="38100" dir="2700000" algn="tl" rotWithShape="0">
                    <a:schemeClr val="accent5">
                      <a:lumMod val="60000"/>
                      <a:lumOff val="40000"/>
                    </a:schemeClr>
                  </a:outerShdw>
                </a:effectLst>
                <a:sym typeface="Wingdings" panose="05000000000000000000" pitchFamily="2" charset="2"/>
              </a:rPr>
              <a:t>  </a:t>
            </a:r>
            <a:r>
              <a:rPr lang="en-US" sz="11500" b="1" dirty="0" smtClean="0">
                <a:ln w="9525">
                  <a:solidFill>
                    <a:schemeClr val="bg1"/>
                  </a:solidFill>
                  <a:prstDash val="solid"/>
                </a:ln>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effectLst>
                  <a:outerShdw blurRad="12700" dist="38100" dir="2700000" algn="tl" rotWithShape="0">
                    <a:schemeClr val="accent5">
                      <a:lumMod val="60000"/>
                      <a:lumOff val="40000"/>
                    </a:schemeClr>
                  </a:outerShdw>
                </a:effectLst>
                <a:sym typeface="Wingdings" panose="05000000000000000000" pitchFamily="2" charset="2"/>
              </a:rPr>
              <a:t> </a:t>
            </a:r>
            <a:r>
              <a:rPr lang="id-ID" sz="11500" b="1" dirty="0" smtClean="0">
                <a:ln w="9525">
                  <a:solidFill>
                    <a:schemeClr val="bg1"/>
                  </a:solidFill>
                  <a:prstDash val="solid"/>
                </a:ln>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effectLst>
                  <a:outerShdw blurRad="12700" dist="38100" dir="2700000" algn="tl" rotWithShape="0">
                    <a:schemeClr val="accent5">
                      <a:lumMod val="60000"/>
                      <a:lumOff val="40000"/>
                    </a:schemeClr>
                  </a:outerShdw>
                </a:effectLst>
                <a:sym typeface="Wingdings" panose="05000000000000000000" pitchFamily="2" charset="2"/>
              </a:rPr>
              <a:t> </a:t>
            </a:r>
            <a:r>
              <a:rPr lang="id-ID" sz="11500" b="1" dirty="0" smtClean="0">
                <a:ln w="9525">
                  <a:solidFill>
                    <a:schemeClr val="bg1"/>
                  </a:solidFill>
                  <a:prstDash val="solid"/>
                </a:ln>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effectLst>
                  <a:outerShdw blurRad="12700" dist="38100" dir="2700000" algn="tl" rotWithShape="0">
                    <a:schemeClr val="accent5">
                      <a:lumMod val="60000"/>
                      <a:lumOff val="40000"/>
                    </a:schemeClr>
                  </a:outerShdw>
                </a:effectLst>
                <a:sym typeface="Wingdings" panose="05000000000000000000" pitchFamily="2" charset="2"/>
              </a:rPr>
              <a:t> </a:t>
            </a:r>
            <a:r>
              <a:rPr lang="en-US" sz="11500" b="1" dirty="0" smtClean="0">
                <a:ln w="9525">
                  <a:solidFill>
                    <a:schemeClr val="bg1"/>
                  </a:solidFill>
                  <a:prstDash val="solid"/>
                </a:ln>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effectLst>
                  <a:outerShdw blurRad="12700" dist="38100" dir="2700000" algn="tl" rotWithShape="0">
                    <a:schemeClr val="accent5">
                      <a:lumMod val="60000"/>
                      <a:lumOff val="40000"/>
                    </a:schemeClr>
                  </a:outerShdw>
                </a:effectLst>
                <a:sym typeface="Wingdings" panose="05000000000000000000" pitchFamily="2" charset="2"/>
              </a:rPr>
              <a:t> </a:t>
            </a:r>
            <a:r>
              <a:rPr lang="id-ID" sz="11500" b="1" dirty="0" smtClean="0">
                <a:ln w="9525">
                  <a:solidFill>
                    <a:schemeClr val="bg1"/>
                  </a:solidFill>
                  <a:prstDash val="solid"/>
                </a:ln>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effectLst>
                  <a:outerShdw blurRad="12700" dist="38100" dir="2700000" algn="tl" rotWithShape="0">
                    <a:schemeClr val="accent5">
                      <a:lumMod val="60000"/>
                      <a:lumOff val="40000"/>
                    </a:schemeClr>
                  </a:outerShdw>
                </a:effectLst>
                <a:sym typeface="Wingdings" panose="05000000000000000000" pitchFamily="2" charset="2"/>
              </a:rPr>
              <a:t>  </a:t>
            </a:r>
            <a:r>
              <a:rPr lang="en-US" sz="11500" b="1" dirty="0" smtClean="0">
                <a:ln w="9525">
                  <a:solidFill>
                    <a:schemeClr val="bg1"/>
                  </a:solidFill>
                  <a:prstDash val="solid"/>
                </a:ln>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effectLst>
                  <a:outerShdw blurRad="12700" dist="38100" dir="2700000" algn="tl" rotWithShape="0">
                    <a:schemeClr val="accent5">
                      <a:lumMod val="60000"/>
                      <a:lumOff val="40000"/>
                    </a:schemeClr>
                  </a:outerShdw>
                </a:effectLst>
                <a:sym typeface="Wingdings" panose="05000000000000000000" pitchFamily="2" charset="2"/>
              </a:rPr>
              <a:t> </a:t>
            </a:r>
            <a:r>
              <a:rPr lang="id-ID" sz="11500" b="1" dirty="0" smtClean="0">
                <a:ln w="9525">
                  <a:solidFill>
                    <a:schemeClr val="bg1"/>
                  </a:solidFill>
                  <a:prstDash val="solid"/>
                </a:ln>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effectLst>
                  <a:outerShdw blurRad="12700" dist="38100" dir="2700000" algn="tl" rotWithShape="0">
                    <a:schemeClr val="accent5">
                      <a:lumMod val="60000"/>
                      <a:lumOff val="40000"/>
                    </a:schemeClr>
                  </a:outerShdw>
                </a:effectLst>
                <a:sym typeface="Wingdings" panose="05000000000000000000" pitchFamily="2" charset="2"/>
              </a:rPr>
              <a:t>  </a:t>
            </a:r>
            <a:r>
              <a:rPr lang="en-US" sz="11500" b="1" dirty="0" smtClean="0">
                <a:ln w="9525">
                  <a:solidFill>
                    <a:schemeClr val="bg1"/>
                  </a:solidFill>
                  <a:prstDash val="solid"/>
                </a:ln>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effectLst>
                  <a:outerShdw blurRad="12700" dist="38100" dir="2700000" algn="tl" rotWithShape="0">
                    <a:schemeClr val="accent5">
                      <a:lumMod val="60000"/>
                      <a:lumOff val="40000"/>
                    </a:schemeClr>
                  </a:outerShdw>
                </a:effectLst>
                <a:sym typeface="Wingdings" panose="05000000000000000000" pitchFamily="2" charset="2"/>
              </a:rPr>
              <a:t></a:t>
            </a:r>
            <a:r>
              <a:rPr lang="id-ID" sz="11500" b="1" dirty="0" smtClean="0">
                <a:ln w="9525">
                  <a:solidFill>
                    <a:schemeClr val="bg1"/>
                  </a:solidFill>
                  <a:prstDash val="solid"/>
                </a:ln>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effectLst>
                  <a:outerShdw blurRad="12700" dist="38100" dir="2700000" algn="tl" rotWithShape="0">
                    <a:schemeClr val="accent5">
                      <a:lumMod val="60000"/>
                      <a:lumOff val="40000"/>
                    </a:schemeClr>
                  </a:outerShdw>
                </a:effectLst>
                <a:sym typeface="Wingdings" panose="05000000000000000000" pitchFamily="2" charset="2"/>
              </a:rPr>
              <a:t>  </a:t>
            </a:r>
            <a:r>
              <a:rPr lang="en-US" sz="11500" b="1" dirty="0" smtClean="0">
                <a:ln w="9525">
                  <a:solidFill>
                    <a:schemeClr val="bg1"/>
                  </a:solidFill>
                  <a:prstDash val="solid"/>
                </a:ln>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effectLst>
                  <a:outerShdw blurRad="12700" dist="38100" dir="2700000" algn="tl" rotWithShape="0">
                    <a:schemeClr val="accent5">
                      <a:lumMod val="60000"/>
                      <a:lumOff val="40000"/>
                    </a:schemeClr>
                  </a:outerShdw>
                </a:effectLst>
                <a:sym typeface="Wingdings" panose="05000000000000000000" pitchFamily="2" charset="2"/>
              </a:rPr>
              <a:t> </a:t>
            </a:r>
            <a:r>
              <a:rPr lang="id-ID" sz="11500" b="1" dirty="0" smtClean="0">
                <a:ln w="9525">
                  <a:solidFill>
                    <a:schemeClr val="bg1"/>
                  </a:solidFill>
                  <a:prstDash val="solid"/>
                </a:ln>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effectLst>
                  <a:outerShdw blurRad="12700" dist="38100" dir="2700000" algn="tl" rotWithShape="0">
                    <a:schemeClr val="accent5">
                      <a:lumMod val="60000"/>
                      <a:lumOff val="40000"/>
                    </a:schemeClr>
                  </a:outerShdw>
                </a:effectLst>
                <a:sym typeface="Wingdings" panose="05000000000000000000" pitchFamily="2" charset="2"/>
              </a:rPr>
              <a:t> </a:t>
            </a:r>
            <a:r>
              <a:rPr lang="en-US" sz="11500" b="1" dirty="0" smtClean="0">
                <a:ln w="9525">
                  <a:solidFill>
                    <a:schemeClr val="bg1"/>
                  </a:solidFill>
                  <a:prstDash val="solid"/>
                </a:ln>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effectLst>
                  <a:outerShdw blurRad="12700" dist="38100" dir="2700000" algn="tl" rotWithShape="0">
                    <a:schemeClr val="accent5">
                      <a:lumMod val="60000"/>
                      <a:lumOff val="40000"/>
                    </a:schemeClr>
                  </a:outerShdw>
                </a:effectLst>
                <a:sym typeface="Wingdings" panose="05000000000000000000" pitchFamily="2" charset="2"/>
              </a:rPr>
              <a:t> </a:t>
            </a:r>
            <a:r>
              <a:rPr lang="en-US" sz="11500" b="1" dirty="0" smtClean="0">
                <a:ln w="9525">
                  <a:solidFill>
                    <a:schemeClr val="bg1"/>
                  </a:solidFill>
                  <a:prstDash val="solid"/>
                </a:ln>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effectLst>
                  <a:outerShdw blurRad="12700" dist="38100" dir="2700000" algn="tl" rotWithShape="0">
                    <a:schemeClr val="accent5">
                      <a:lumMod val="60000"/>
                      <a:lumOff val="40000"/>
                    </a:schemeClr>
                  </a:outerShdw>
                </a:effectLst>
                <a:sym typeface="Wingdings" panose="05000000000000000000" pitchFamily="2" charset="2"/>
              </a:rPr>
              <a:t></a:t>
            </a:r>
            <a:r>
              <a:rPr lang="id-ID" sz="11500" b="1" dirty="0" smtClean="0">
                <a:ln w="9525">
                  <a:solidFill>
                    <a:schemeClr val="bg1"/>
                  </a:solidFill>
                  <a:prstDash val="solid"/>
                </a:ln>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effectLst>
                  <a:outerShdw blurRad="12700" dist="38100" dir="2700000" algn="tl" rotWithShape="0">
                    <a:schemeClr val="accent5">
                      <a:lumMod val="60000"/>
                      <a:lumOff val="40000"/>
                    </a:schemeClr>
                  </a:outerShdw>
                </a:effectLst>
                <a:sym typeface="Wingdings" panose="05000000000000000000" pitchFamily="2" charset="2"/>
              </a:rPr>
              <a:t> </a:t>
            </a:r>
            <a:r>
              <a:rPr lang="en-US" sz="11500" b="1" dirty="0" smtClean="0">
                <a:ln w="9525">
                  <a:solidFill>
                    <a:schemeClr val="bg1"/>
                  </a:solidFill>
                  <a:prstDash val="solid"/>
                </a:ln>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effectLst>
                  <a:outerShdw blurRad="12700" dist="38100" dir="2700000" algn="tl" rotWithShape="0">
                    <a:schemeClr val="accent5">
                      <a:lumMod val="60000"/>
                      <a:lumOff val="40000"/>
                    </a:schemeClr>
                  </a:outerShdw>
                </a:effectLst>
                <a:sym typeface="Wingdings" panose="05000000000000000000" pitchFamily="2" charset="2"/>
              </a:rPr>
              <a:t> </a:t>
            </a:r>
            <a:r>
              <a:rPr lang="en-US" sz="11500" b="1" dirty="0" smtClean="0">
                <a:ln w="9525">
                  <a:solidFill>
                    <a:schemeClr val="bg1"/>
                  </a:solidFill>
                  <a:prstDash val="solid"/>
                </a:ln>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effectLst>
                  <a:outerShdw blurRad="12700" dist="38100" dir="2700000" algn="tl" rotWithShape="0">
                    <a:schemeClr val="accent5">
                      <a:lumMod val="60000"/>
                      <a:lumOff val="40000"/>
                    </a:schemeClr>
                  </a:outerShdw>
                </a:effectLst>
                <a:sym typeface="Wingdings" panose="05000000000000000000" pitchFamily="2" charset="2"/>
              </a:rPr>
              <a:t></a:t>
            </a:r>
            <a:r>
              <a:rPr lang="id-ID" sz="11500" b="1" dirty="0" smtClean="0">
                <a:ln w="9525">
                  <a:solidFill>
                    <a:schemeClr val="bg1"/>
                  </a:solidFill>
                  <a:prstDash val="solid"/>
                </a:ln>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effectLst>
                  <a:outerShdw blurRad="12700" dist="38100" dir="2700000" algn="tl" rotWithShape="0">
                    <a:schemeClr val="accent5">
                      <a:lumMod val="60000"/>
                      <a:lumOff val="40000"/>
                    </a:schemeClr>
                  </a:outerShdw>
                </a:effectLst>
                <a:sym typeface="Wingdings" panose="05000000000000000000" pitchFamily="2" charset="2"/>
              </a:rPr>
              <a:t> </a:t>
            </a:r>
            <a:r>
              <a:rPr lang="en-US" sz="11500" b="1" dirty="0" smtClean="0">
                <a:ln w="9525">
                  <a:solidFill>
                    <a:schemeClr val="bg1"/>
                  </a:solidFill>
                  <a:prstDash val="solid"/>
                </a:ln>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effectLst>
                  <a:outerShdw blurRad="12700" dist="38100" dir="2700000" algn="tl" rotWithShape="0">
                    <a:schemeClr val="accent5">
                      <a:lumMod val="60000"/>
                      <a:lumOff val="40000"/>
                    </a:schemeClr>
                  </a:outerShdw>
                </a:effectLst>
                <a:sym typeface="Wingdings" panose="05000000000000000000" pitchFamily="2" charset="2"/>
              </a:rPr>
              <a:t> </a:t>
            </a:r>
            <a:r>
              <a:rPr lang="id-ID" sz="11500" b="1" dirty="0" smtClean="0">
                <a:ln w="9525">
                  <a:solidFill>
                    <a:schemeClr val="bg1"/>
                  </a:solidFill>
                  <a:prstDash val="solid"/>
                </a:ln>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effectLst>
                  <a:outerShdw blurRad="12700" dist="38100" dir="2700000" algn="tl" rotWithShape="0">
                    <a:schemeClr val="accent5">
                      <a:lumMod val="60000"/>
                      <a:lumOff val="40000"/>
                    </a:schemeClr>
                  </a:outerShdw>
                </a:effectLst>
                <a:sym typeface="Wingdings" panose="05000000000000000000" pitchFamily="2" charset="2"/>
              </a:rPr>
              <a:t> </a:t>
            </a:r>
            <a:r>
              <a:rPr lang="en-US" sz="11500" b="1" dirty="0" smtClean="0">
                <a:ln w="9525">
                  <a:solidFill>
                    <a:schemeClr val="bg1"/>
                  </a:solidFill>
                  <a:prstDash val="solid"/>
                </a:ln>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effectLst>
                  <a:outerShdw blurRad="12700" dist="38100" dir="2700000" algn="tl" rotWithShape="0">
                    <a:schemeClr val="accent5">
                      <a:lumMod val="60000"/>
                      <a:lumOff val="40000"/>
                    </a:schemeClr>
                  </a:outerShdw>
                </a:effectLst>
                <a:sym typeface="Wingdings" panose="05000000000000000000" pitchFamily="2" charset="2"/>
              </a:rPr>
              <a:t></a:t>
            </a:r>
            <a:r>
              <a:rPr lang="id-ID" sz="11500" b="1" dirty="0" smtClean="0">
                <a:ln w="9525">
                  <a:solidFill>
                    <a:schemeClr val="bg1"/>
                  </a:solidFill>
                  <a:prstDash val="solid"/>
                </a:ln>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effectLst>
                  <a:outerShdw blurRad="12700" dist="38100" dir="2700000" algn="tl" rotWithShape="0">
                    <a:schemeClr val="accent5">
                      <a:lumMod val="60000"/>
                      <a:lumOff val="40000"/>
                    </a:schemeClr>
                  </a:outerShdw>
                </a:effectLst>
                <a:sym typeface="Wingdings" panose="05000000000000000000" pitchFamily="2" charset="2"/>
              </a:rPr>
              <a:t> </a:t>
            </a:r>
            <a:r>
              <a:rPr lang="en-US" sz="11500" b="1" dirty="0" smtClean="0">
                <a:ln w="9525">
                  <a:solidFill>
                    <a:schemeClr val="bg1"/>
                  </a:solidFill>
                  <a:prstDash val="solid"/>
                </a:ln>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effectLst>
                  <a:outerShdw blurRad="12700" dist="38100" dir="2700000" algn="tl" rotWithShape="0">
                    <a:schemeClr val="accent5">
                      <a:lumMod val="60000"/>
                      <a:lumOff val="40000"/>
                    </a:schemeClr>
                  </a:outerShdw>
                </a:effectLst>
                <a:sym typeface="Wingdings" panose="05000000000000000000" pitchFamily="2" charset="2"/>
              </a:rPr>
              <a:t> </a:t>
            </a:r>
            <a:r>
              <a:rPr lang="en-US" sz="11500" b="1" dirty="0" smtClean="0">
                <a:ln w="9525">
                  <a:solidFill>
                    <a:schemeClr val="bg1"/>
                  </a:solidFill>
                  <a:prstDash val="solid"/>
                </a:ln>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effectLst>
                  <a:outerShdw blurRad="12700" dist="38100" dir="2700000" algn="tl" rotWithShape="0">
                    <a:schemeClr val="accent5">
                      <a:lumMod val="60000"/>
                      <a:lumOff val="40000"/>
                    </a:schemeClr>
                  </a:outerShdw>
                </a:effectLst>
                <a:sym typeface="Wingdings" panose="05000000000000000000" pitchFamily="2" charset="2"/>
              </a:rPr>
              <a:t></a:t>
            </a:r>
            <a:r>
              <a:rPr lang="id-ID" sz="11500" b="1" dirty="0" smtClean="0">
                <a:ln w="9525">
                  <a:solidFill>
                    <a:schemeClr val="bg1"/>
                  </a:solidFill>
                  <a:prstDash val="solid"/>
                </a:ln>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effectLst>
                  <a:outerShdw blurRad="12700" dist="38100" dir="2700000" algn="tl" rotWithShape="0">
                    <a:schemeClr val="accent5">
                      <a:lumMod val="60000"/>
                      <a:lumOff val="40000"/>
                    </a:schemeClr>
                  </a:outerShdw>
                </a:effectLst>
                <a:sym typeface="Wingdings" panose="05000000000000000000" pitchFamily="2" charset="2"/>
              </a:rPr>
              <a:t> </a:t>
            </a:r>
            <a:r>
              <a:rPr lang="en-US" sz="11500" b="1" dirty="0" smtClean="0">
                <a:ln w="9525">
                  <a:solidFill>
                    <a:schemeClr val="bg1"/>
                  </a:solidFill>
                  <a:prstDash val="solid"/>
                </a:ln>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effectLst>
                  <a:outerShdw blurRad="12700" dist="38100" dir="2700000" algn="tl" rotWithShape="0">
                    <a:schemeClr val="accent5">
                      <a:lumMod val="60000"/>
                      <a:lumOff val="40000"/>
                    </a:schemeClr>
                  </a:outerShdw>
                </a:effectLst>
                <a:sym typeface="Wingdings" panose="05000000000000000000" pitchFamily="2" charset="2"/>
              </a:rPr>
              <a:t> </a:t>
            </a:r>
            <a:r>
              <a:rPr lang="en-US" sz="11500" b="1" dirty="0" smtClean="0">
                <a:ln w="9525">
                  <a:solidFill>
                    <a:schemeClr val="bg1"/>
                  </a:solidFill>
                  <a:prstDash val="solid"/>
                </a:ln>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effectLst>
                  <a:outerShdw blurRad="12700" dist="38100" dir="2700000" algn="tl" rotWithShape="0">
                    <a:schemeClr val="accent5">
                      <a:lumMod val="60000"/>
                      <a:lumOff val="40000"/>
                    </a:schemeClr>
                  </a:outerShdw>
                </a:effectLst>
                <a:sym typeface="Wingdings" panose="05000000000000000000" pitchFamily="2" charset="2"/>
              </a:rPr>
              <a:t></a:t>
            </a:r>
            <a:endParaRPr lang="en-US" sz="11500" b="1" dirty="0">
              <a:ln w="9525">
                <a:solidFill>
                  <a:schemeClr val="bg1"/>
                </a:solidFill>
                <a:prstDash val="solid"/>
              </a:ln>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effectLst>
                <a:outerShdw blurRad="12700" dist="38100" dir="2700000" algn="tl" rotWithShape="0">
                  <a:schemeClr val="accent5">
                    <a:lumMod val="60000"/>
                    <a:lumOff val="40000"/>
                  </a:schemeClr>
                </a:outerShdw>
              </a:effectLst>
            </a:endParaRPr>
          </a:p>
        </p:txBody>
      </p:sp>
      <p:pic>
        <p:nvPicPr>
          <p:cNvPr id="44" name="Picture 4" descr="http://www.studiopress.com/wp-content/uploads/sun.png"/>
          <p:cNvPicPr>
            <a:picLocks noChangeAspect="1" noChangeArrowheads="1"/>
          </p:cNvPicPr>
          <p:nvPr/>
        </p:nvPicPr>
        <p:blipFill rotWithShape="1">
          <a:blip r:embed="rId3">
            <a:extLst>
              <a:ext uri="{28A0092B-C50C-407E-A947-70E740481C1C}">
                <a14:useLocalDpi xmlns:a14="http://schemas.microsoft.com/office/drawing/2010/main" val="0"/>
              </a:ext>
            </a:extLst>
          </a:blip>
          <a:srcRect b="10104"/>
          <a:stretch/>
        </p:blipFill>
        <p:spPr bwMode="auto">
          <a:xfrm>
            <a:off x="2366103" y="-47969"/>
            <a:ext cx="10550924" cy="6858000"/>
          </a:xfrm>
          <a:prstGeom prst="rect">
            <a:avLst/>
          </a:prstGeom>
          <a:noFill/>
          <a:effectLst>
            <a:glow rad="127000">
              <a:schemeClr val="accent1">
                <a:alpha val="0"/>
              </a:schemeClr>
            </a:glow>
            <a:outerShdw blurRad="50800" dist="50800" dir="5400000" algn="ctr" rotWithShape="0">
              <a:srgbClr val="000000">
                <a:alpha val="20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38722" y="2395000"/>
            <a:ext cx="3177473" cy="2739211"/>
          </a:xfrm>
          <a:prstGeom prst="rect">
            <a:avLst/>
          </a:prstGeom>
        </p:spPr>
        <p:txBody>
          <a:bodyPr wrap="none">
            <a:spAutoFit/>
          </a:bodyPr>
          <a:lstStyle/>
          <a:p>
            <a:r>
              <a:rPr lang="id-ID" sz="3200" b="1" dirty="0" smtClean="0">
                <a:solidFill>
                  <a:schemeClr val="tx1">
                    <a:lumMod val="75000"/>
                    <a:lumOff val="25000"/>
                  </a:schemeClr>
                </a:solidFill>
                <a:latin typeface="Agency FB" pitchFamily="34" charset="0"/>
              </a:rPr>
              <a:t>PENTING</a:t>
            </a:r>
            <a:endParaRPr lang="id-ID" sz="3600" b="1" dirty="0" smtClean="0">
              <a:solidFill>
                <a:schemeClr val="tx1">
                  <a:lumMod val="75000"/>
                  <a:lumOff val="25000"/>
                </a:schemeClr>
              </a:solidFill>
              <a:latin typeface="Agency FB" pitchFamily="34" charset="0"/>
            </a:endParaRPr>
          </a:p>
          <a:p>
            <a:r>
              <a:rPr lang="id-ID" sz="4400" b="1" u="sng" dirty="0" smtClean="0">
                <a:solidFill>
                  <a:srgbClr val="FFFF00"/>
                </a:solidFill>
                <a:effectLst>
                  <a:glow rad="101600">
                    <a:srgbClr val="FF0000">
                      <a:alpha val="60000"/>
                    </a:srgbClr>
                  </a:glow>
                </a:effectLst>
                <a:latin typeface="Agency FB" pitchFamily="34" charset="0"/>
              </a:rPr>
              <a:t>DIPERHATIKAN</a:t>
            </a:r>
          </a:p>
          <a:p>
            <a:r>
              <a:rPr lang="id-ID" sz="3200" b="1" dirty="0">
                <a:solidFill>
                  <a:schemeClr val="tx1">
                    <a:lumMod val="75000"/>
                    <a:lumOff val="25000"/>
                  </a:schemeClr>
                </a:solidFill>
                <a:latin typeface="Agency FB" pitchFamily="34" charset="0"/>
              </a:rPr>
              <a:t>DALAM PENYUSUNAN </a:t>
            </a:r>
            <a:endParaRPr lang="id-ID" sz="3200" b="1" dirty="0" smtClean="0">
              <a:solidFill>
                <a:schemeClr val="tx1">
                  <a:lumMod val="75000"/>
                  <a:lumOff val="25000"/>
                </a:schemeClr>
              </a:solidFill>
              <a:latin typeface="Agency FB" pitchFamily="34" charset="0"/>
            </a:endParaRPr>
          </a:p>
          <a:p>
            <a:r>
              <a:rPr lang="id-ID" sz="3200" b="1" dirty="0" smtClean="0">
                <a:solidFill>
                  <a:schemeClr val="tx1">
                    <a:lumMod val="75000"/>
                    <a:lumOff val="25000"/>
                  </a:schemeClr>
                </a:solidFill>
                <a:latin typeface="Agency FB" pitchFamily="34" charset="0"/>
              </a:rPr>
              <a:t>PROGRAM KERJA</a:t>
            </a:r>
          </a:p>
          <a:p>
            <a:r>
              <a:rPr lang="id-ID" sz="3200" b="1" dirty="0" smtClean="0">
                <a:solidFill>
                  <a:schemeClr val="tx1">
                    <a:lumMod val="75000"/>
                    <a:lumOff val="25000"/>
                  </a:schemeClr>
                </a:solidFill>
                <a:latin typeface="Agency FB" pitchFamily="34" charset="0"/>
              </a:rPr>
              <a:t>TPID </a:t>
            </a:r>
            <a:endParaRPr lang="id-ID" sz="3200" b="1" dirty="0">
              <a:solidFill>
                <a:schemeClr val="tx1">
                  <a:lumMod val="75000"/>
                  <a:lumOff val="25000"/>
                </a:schemeClr>
              </a:solidFill>
              <a:latin typeface="Agency FB" pitchFamily="34" charset="0"/>
            </a:endParaRPr>
          </a:p>
        </p:txBody>
      </p:sp>
      <p:sp>
        <p:nvSpPr>
          <p:cNvPr id="6" name="Rectangle 5"/>
          <p:cNvSpPr/>
          <p:nvPr/>
        </p:nvSpPr>
        <p:spPr>
          <a:xfrm>
            <a:off x="5975460" y="2825888"/>
            <a:ext cx="3332211" cy="1138773"/>
          </a:xfrm>
          <a:prstGeom prst="rect">
            <a:avLst/>
          </a:prstGeom>
        </p:spPr>
        <p:txBody>
          <a:bodyPr wrap="square">
            <a:spAutoFit/>
          </a:bodyPr>
          <a:lstStyle/>
          <a:p>
            <a:pPr algn="ctr"/>
            <a:r>
              <a:rPr lang="id-ID" sz="4000" b="1" dirty="0" smtClean="0">
                <a:solidFill>
                  <a:schemeClr val="bg2">
                    <a:lumMod val="60000"/>
                    <a:lumOff val="40000"/>
                  </a:schemeClr>
                </a:solidFill>
                <a:latin typeface="Agency FB" pitchFamily="34" charset="0"/>
              </a:rPr>
              <a:t>BEST PRACTICE </a:t>
            </a:r>
          </a:p>
          <a:p>
            <a:pPr algn="ctr"/>
            <a:r>
              <a:rPr lang="id-ID" sz="2800" b="1" dirty="0" smtClean="0">
                <a:solidFill>
                  <a:srgbClr val="FF0000"/>
                </a:solidFill>
                <a:latin typeface="Agency FB" pitchFamily="34" charset="0"/>
              </a:rPr>
              <a:t>PROGRAM KERJA TPID</a:t>
            </a:r>
          </a:p>
        </p:txBody>
      </p:sp>
      <p:sp>
        <p:nvSpPr>
          <p:cNvPr id="9" name="Rectangle 8"/>
          <p:cNvSpPr/>
          <p:nvPr/>
        </p:nvSpPr>
        <p:spPr>
          <a:xfrm>
            <a:off x="7594888" y="1104483"/>
            <a:ext cx="4399011" cy="830997"/>
          </a:xfrm>
          <a:prstGeom prst="rect">
            <a:avLst/>
          </a:prstGeom>
        </p:spPr>
        <p:txBody>
          <a:bodyPr wrap="square">
            <a:spAutoFit/>
          </a:bodyPr>
          <a:lstStyle/>
          <a:p>
            <a:pPr algn="ctr"/>
            <a:r>
              <a:rPr lang="id-ID" sz="2400" b="1" dirty="0" smtClean="0">
                <a:effectLst>
                  <a:glow rad="50800">
                    <a:srgbClr val="FFC000"/>
                  </a:glow>
                </a:effectLst>
                <a:latin typeface="Agency FB" pitchFamily="34" charset="0"/>
              </a:rPr>
              <a:t>ANGGARAN YG TEPAT, SEHAT </a:t>
            </a:r>
          </a:p>
          <a:p>
            <a:pPr algn="ctr"/>
            <a:r>
              <a:rPr lang="id-ID" sz="2400" b="1" dirty="0" smtClean="0">
                <a:effectLst>
                  <a:glow rad="50800">
                    <a:srgbClr val="FFC000"/>
                  </a:glow>
                </a:effectLst>
                <a:latin typeface="Agency FB" pitchFamily="34" charset="0"/>
              </a:rPr>
              <a:t>&amp; BERKESINAMBUNGAN</a:t>
            </a:r>
          </a:p>
        </p:txBody>
      </p:sp>
      <p:sp>
        <p:nvSpPr>
          <p:cNvPr id="10" name="Rectangle 9"/>
          <p:cNvSpPr/>
          <p:nvPr/>
        </p:nvSpPr>
        <p:spPr>
          <a:xfrm>
            <a:off x="9167518" y="2937108"/>
            <a:ext cx="3015686" cy="1015663"/>
          </a:xfrm>
          <a:prstGeom prst="rect">
            <a:avLst/>
          </a:prstGeom>
        </p:spPr>
        <p:txBody>
          <a:bodyPr wrap="square">
            <a:spAutoFit/>
          </a:bodyPr>
          <a:lstStyle/>
          <a:p>
            <a:pPr algn="ctr"/>
            <a:r>
              <a:rPr lang="id-ID" sz="2000" b="1" dirty="0" smtClean="0">
                <a:effectLst>
                  <a:glow rad="50800">
                    <a:srgbClr val="FFC000"/>
                  </a:glow>
                </a:effectLst>
                <a:latin typeface="Agency FB" pitchFamily="34" charset="0"/>
              </a:rPr>
              <a:t>KOORDINASI YANG BERKESINAMBUNGAN (SKPD &amp; DAN INSTITUSI LAIN)</a:t>
            </a:r>
          </a:p>
        </p:txBody>
      </p:sp>
      <p:sp>
        <p:nvSpPr>
          <p:cNvPr id="11" name="Rectangle 10"/>
          <p:cNvSpPr/>
          <p:nvPr/>
        </p:nvSpPr>
        <p:spPr>
          <a:xfrm>
            <a:off x="7865183" y="4854872"/>
            <a:ext cx="3332211" cy="830997"/>
          </a:xfrm>
          <a:prstGeom prst="rect">
            <a:avLst/>
          </a:prstGeom>
        </p:spPr>
        <p:txBody>
          <a:bodyPr wrap="square">
            <a:spAutoFit/>
          </a:bodyPr>
          <a:lstStyle/>
          <a:p>
            <a:pPr algn="ctr"/>
            <a:r>
              <a:rPr lang="id-ID" sz="2400" b="1" dirty="0" smtClean="0">
                <a:effectLst>
                  <a:glow rad="50800">
                    <a:srgbClr val="FFC000"/>
                  </a:glow>
                </a:effectLst>
                <a:latin typeface="Agency FB" pitchFamily="34" charset="0"/>
              </a:rPr>
              <a:t>DUKUNGAN INTENSIF </a:t>
            </a:r>
          </a:p>
          <a:p>
            <a:pPr algn="ctr"/>
            <a:r>
              <a:rPr lang="id-ID" sz="2400" b="1" dirty="0" smtClean="0">
                <a:effectLst>
                  <a:glow rad="50800">
                    <a:srgbClr val="FFC000"/>
                  </a:glow>
                </a:effectLst>
                <a:latin typeface="Agency FB" pitchFamily="34" charset="0"/>
              </a:rPr>
              <a:t>BANK INDONESIA SETEMPAT</a:t>
            </a:r>
          </a:p>
        </p:txBody>
      </p:sp>
      <p:sp>
        <p:nvSpPr>
          <p:cNvPr id="12" name="Rectangle 11"/>
          <p:cNvSpPr/>
          <p:nvPr/>
        </p:nvSpPr>
        <p:spPr>
          <a:xfrm>
            <a:off x="3881581" y="1065790"/>
            <a:ext cx="3332211" cy="830997"/>
          </a:xfrm>
          <a:prstGeom prst="rect">
            <a:avLst/>
          </a:prstGeom>
        </p:spPr>
        <p:txBody>
          <a:bodyPr wrap="square">
            <a:spAutoFit/>
          </a:bodyPr>
          <a:lstStyle/>
          <a:p>
            <a:pPr algn="ctr"/>
            <a:r>
              <a:rPr lang="id-ID" sz="2400" b="1" dirty="0" smtClean="0">
                <a:effectLst>
                  <a:glow rad="50800">
                    <a:srgbClr val="FFC000"/>
                  </a:glow>
                </a:effectLst>
                <a:latin typeface="Agency FB" pitchFamily="34" charset="0"/>
              </a:rPr>
              <a:t>DUKUNGAN KUAT </a:t>
            </a:r>
          </a:p>
          <a:p>
            <a:pPr algn="ctr"/>
            <a:r>
              <a:rPr lang="id-ID" sz="2400" b="1" dirty="0" smtClean="0">
                <a:effectLst>
                  <a:glow rad="50800">
                    <a:srgbClr val="FFC000"/>
                  </a:glow>
                </a:effectLst>
                <a:latin typeface="Agency FB" pitchFamily="34" charset="0"/>
              </a:rPr>
              <a:t>PIMPINAN DAERAH</a:t>
            </a:r>
          </a:p>
        </p:txBody>
      </p:sp>
      <p:sp>
        <p:nvSpPr>
          <p:cNvPr id="13" name="Rectangle 12"/>
          <p:cNvSpPr/>
          <p:nvPr/>
        </p:nvSpPr>
        <p:spPr>
          <a:xfrm>
            <a:off x="3101553" y="2965533"/>
            <a:ext cx="3332211" cy="830997"/>
          </a:xfrm>
          <a:prstGeom prst="rect">
            <a:avLst/>
          </a:prstGeom>
        </p:spPr>
        <p:txBody>
          <a:bodyPr wrap="square">
            <a:spAutoFit/>
          </a:bodyPr>
          <a:lstStyle/>
          <a:p>
            <a:pPr algn="ctr"/>
            <a:r>
              <a:rPr lang="id-ID" sz="2400" b="1" dirty="0" smtClean="0">
                <a:effectLst>
                  <a:glow rad="50800">
                    <a:srgbClr val="FFC000"/>
                  </a:glow>
                </a:effectLst>
                <a:latin typeface="Agency FB" pitchFamily="34" charset="0"/>
              </a:rPr>
              <a:t>PROGRAM KERJA</a:t>
            </a:r>
          </a:p>
          <a:p>
            <a:pPr algn="ctr"/>
            <a:r>
              <a:rPr lang="id-ID" sz="2400" b="1" dirty="0" smtClean="0">
                <a:effectLst>
                  <a:glow rad="50800">
                    <a:srgbClr val="FFC000"/>
                  </a:glow>
                </a:effectLst>
                <a:latin typeface="Agency FB" pitchFamily="34" charset="0"/>
              </a:rPr>
              <a:t>YANG EFEKTIF</a:t>
            </a:r>
          </a:p>
        </p:txBody>
      </p:sp>
      <p:sp>
        <p:nvSpPr>
          <p:cNvPr id="14" name="Rectangle 13"/>
          <p:cNvSpPr/>
          <p:nvPr/>
        </p:nvSpPr>
        <p:spPr>
          <a:xfrm>
            <a:off x="4180859" y="4886960"/>
            <a:ext cx="3332211" cy="830997"/>
          </a:xfrm>
          <a:prstGeom prst="rect">
            <a:avLst/>
          </a:prstGeom>
        </p:spPr>
        <p:txBody>
          <a:bodyPr wrap="square">
            <a:spAutoFit/>
          </a:bodyPr>
          <a:lstStyle/>
          <a:p>
            <a:pPr algn="ctr"/>
            <a:r>
              <a:rPr lang="id-ID" sz="2400" b="1" dirty="0" smtClean="0">
                <a:effectLst>
                  <a:glow rad="50800">
                    <a:srgbClr val="FFC000"/>
                  </a:glow>
                </a:effectLst>
                <a:latin typeface="Agency FB" pitchFamily="34" charset="0"/>
              </a:rPr>
              <a:t>KOMUNIKASI PUBLIK </a:t>
            </a:r>
          </a:p>
          <a:p>
            <a:pPr algn="ctr"/>
            <a:r>
              <a:rPr lang="id-ID" sz="2400" b="1" dirty="0" smtClean="0">
                <a:effectLst>
                  <a:glow rad="50800">
                    <a:srgbClr val="FFC000"/>
                  </a:glow>
                </a:effectLst>
                <a:latin typeface="Agency FB" pitchFamily="34" charset="0"/>
              </a:rPr>
              <a:t>YANG EFEKTIF</a:t>
            </a:r>
          </a:p>
        </p:txBody>
      </p:sp>
    </p:spTree>
    <p:extLst>
      <p:ext uri="{BB962C8B-B14F-4D97-AF65-F5344CB8AC3E}">
        <p14:creationId xmlns:p14="http://schemas.microsoft.com/office/powerpoint/2010/main" val="35599119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13300" fill="hold"/>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3"/>
            <a:ext cx="8229600" cy="563563"/>
          </a:xfrm>
        </p:spPr>
        <p:txBody>
          <a:bodyPr>
            <a:noAutofit/>
          </a:bodyPr>
          <a:lstStyle/>
          <a:p>
            <a:pPr algn="l"/>
            <a:r>
              <a:rPr lang="en-US" sz="3600" b="1" dirty="0">
                <a:solidFill>
                  <a:srgbClr val="002060"/>
                </a:solidFill>
                <a:latin typeface="Agency FB" pitchFamily="34" charset="0"/>
              </a:rPr>
              <a:t>KEGIATAN POKJANAS TPID TAHUN </a:t>
            </a:r>
            <a:r>
              <a:rPr lang="en-US" sz="3600" b="1" dirty="0" smtClean="0">
                <a:solidFill>
                  <a:srgbClr val="002060"/>
                </a:solidFill>
                <a:latin typeface="Agency FB" pitchFamily="34" charset="0"/>
              </a:rPr>
              <a:t>2016</a:t>
            </a:r>
            <a:r>
              <a:rPr lang="id-ID" sz="3600" b="1" dirty="0">
                <a:solidFill>
                  <a:srgbClr val="002060"/>
                </a:solidFill>
                <a:latin typeface="Agency FB" pitchFamily="34" charset="0"/>
              </a:rPr>
              <a:t> </a:t>
            </a:r>
            <a:r>
              <a:rPr lang="id-ID" sz="3600" b="1" dirty="0" smtClean="0">
                <a:solidFill>
                  <a:srgbClr val="002060"/>
                </a:solidFill>
                <a:latin typeface="Agency FB" pitchFamily="34" charset="0"/>
              </a:rPr>
              <a:t>(2)</a:t>
            </a:r>
            <a:endParaRPr lang="en-US" sz="3600" b="1" dirty="0">
              <a:solidFill>
                <a:srgbClr val="002060"/>
              </a:solidFill>
              <a:latin typeface="Agency FB"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854042810"/>
              </p:ext>
            </p:extLst>
          </p:nvPr>
        </p:nvGraphicFramePr>
        <p:xfrm>
          <a:off x="304800" y="990600"/>
          <a:ext cx="11613607" cy="5323490"/>
        </p:xfrm>
        <a:graphic>
          <a:graphicData uri="http://schemas.openxmlformats.org/drawingml/2006/table">
            <a:tbl>
              <a:tblPr firstRow="1" bandRow="1">
                <a:tableStyleId>{5A111915-BE36-4E01-A7E5-04B1672EAD32}</a:tableStyleId>
              </a:tblPr>
              <a:tblGrid>
                <a:gridCol w="566783"/>
                <a:gridCol w="7301412"/>
                <a:gridCol w="3745412"/>
              </a:tblGrid>
              <a:tr h="386448">
                <a:tc>
                  <a:txBody>
                    <a:bodyPr/>
                    <a:lstStyle/>
                    <a:p>
                      <a:pPr marL="0" algn="ctr" defTabSz="514363" rtl="0" eaLnBrk="1" latinLnBrk="0" hangingPunct="1"/>
                      <a:r>
                        <a:rPr lang="en-US" sz="1600" b="1" kern="1200" dirty="0" smtClean="0">
                          <a:solidFill>
                            <a:schemeClr val="tx1"/>
                          </a:solidFill>
                          <a:latin typeface="Arial Narrow" panose="020B0606020202030204" pitchFamily="34" charset="0"/>
                          <a:ea typeface="+mn-ea"/>
                          <a:cs typeface="+mn-cs"/>
                        </a:rPr>
                        <a:t>NO</a:t>
                      </a:r>
                      <a:endParaRPr lang="en-US" sz="1600" b="1" kern="1200" dirty="0">
                        <a:solidFill>
                          <a:schemeClr val="tx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514363" rtl="0" eaLnBrk="1" latinLnBrk="0" hangingPunct="1"/>
                      <a:r>
                        <a:rPr lang="en-US" sz="1600" b="1" kern="1200" dirty="0" smtClean="0">
                          <a:solidFill>
                            <a:schemeClr val="tx1"/>
                          </a:solidFill>
                          <a:latin typeface="Arial Narrow" panose="020B0606020202030204" pitchFamily="34" charset="0"/>
                          <a:ea typeface="+mn-ea"/>
                          <a:cs typeface="+mn-cs"/>
                        </a:rPr>
                        <a:t>KESEPAKATAN</a:t>
                      </a:r>
                      <a:endParaRPr lang="en-US" sz="1600" b="1" kern="1200" dirty="0">
                        <a:solidFill>
                          <a:schemeClr val="tx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514363" rtl="0" eaLnBrk="1" latinLnBrk="0" hangingPunct="1"/>
                      <a:r>
                        <a:rPr lang="en-US" sz="1600" b="1" kern="1200" dirty="0" smtClean="0">
                          <a:solidFill>
                            <a:schemeClr val="tx1"/>
                          </a:solidFill>
                          <a:latin typeface="Arial Narrow" panose="020B0606020202030204" pitchFamily="34" charset="0"/>
                          <a:ea typeface="+mn-ea"/>
                          <a:cs typeface="+mn-cs"/>
                        </a:rPr>
                        <a:t>TINDAK LANJUT</a:t>
                      </a:r>
                      <a:endParaRPr lang="en-US" sz="1600" b="1" kern="1200" dirty="0">
                        <a:solidFill>
                          <a:schemeClr val="tx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0352">
                <a:tc>
                  <a:txBody>
                    <a:bodyPr/>
                    <a:lstStyle/>
                    <a:p>
                      <a:pPr algn="ctr"/>
                      <a:r>
                        <a:rPr lang="en-US" sz="1200" dirty="0" smtClean="0">
                          <a:latin typeface="Arial Narrow" panose="020B0606020202030204" pitchFamily="34" charset="0"/>
                        </a:rPr>
                        <a:t>7</a:t>
                      </a:r>
                      <a:endParaRPr lang="en-US" sz="1200"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kern="1200" dirty="0" smtClean="0">
                          <a:latin typeface="Arial Narrow" panose="020B0606020202030204" pitchFamily="34" charset="0"/>
                        </a:rPr>
                        <a:t>MENGINGAT PELANTIKAN/PENETAPAN KEPALA DAERAH HASIL PILKADA SERENTAK BARU AKAN DILAKSANAKAN JUNI-JULI 2016, MAKA PELAKSANAAN RAKORNAS VII TPID YANG SELALU DILAKSANAKAN BULAN MEI DIRUBAH KE MINGGU I AGUSTUS 2016 DENGAN FORMAT DIPIMPIN LANGSUNG OLEH PRESIDEN RI</a:t>
                      </a:r>
                      <a:endParaRPr lang="en-US" sz="1200" kern="1200" dirty="0">
                        <a:solidFill>
                          <a:schemeClr val="dk1"/>
                        </a:solidFill>
                        <a:latin typeface="Arial Narrow"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baseline="0" dirty="0" smtClean="0">
                          <a:solidFill>
                            <a:schemeClr val="tx1"/>
                          </a:solidFill>
                          <a:latin typeface="Arial Narrow" panose="020B0606020202030204" pitchFamily="34" charset="0"/>
                          <a:ea typeface="+mn-ea"/>
                          <a:cs typeface="+mn-cs"/>
                        </a:rPr>
                        <a:t>MELAKSANAKAN KOORDINASI PERSIAPAN PELAKSANAAN RAKORNAS VII TPID 2016</a:t>
                      </a:r>
                      <a:endParaRPr lang="en-US" sz="1200" kern="1200" baseline="0" dirty="0">
                        <a:solidFill>
                          <a:schemeClr val="tx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290">
                <a:tc gridSpan="3">
                  <a:txBody>
                    <a:bodyPr/>
                    <a:lstStyle/>
                    <a:p>
                      <a:r>
                        <a:rPr lang="en-US" sz="1400" b="1" kern="1200" dirty="0" smtClean="0">
                          <a:solidFill>
                            <a:srgbClr val="7E0000"/>
                          </a:solidFill>
                          <a:latin typeface="Arial Narrow" panose="020B0606020202030204" pitchFamily="34" charset="0"/>
                        </a:rPr>
                        <a:t>PENGUATAN KELEMBAGAAN</a:t>
                      </a:r>
                      <a:endParaRPr lang="en-US" sz="1400" b="1" kern="1200" dirty="0">
                        <a:solidFill>
                          <a:srgbClr val="7E0000"/>
                        </a:solidFill>
                        <a:latin typeface="Arial Narrow"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id-ID"/>
                    </a:p>
                  </a:txBody>
                  <a:tcPr/>
                </a:tc>
                <a:tc hMerge="1">
                  <a:txBody>
                    <a:bodyPr/>
                    <a:lstStyle/>
                    <a:p>
                      <a:endParaRPr lang="id-ID"/>
                    </a:p>
                  </a:txBody>
                  <a:tcPr/>
                </a:tc>
              </a:tr>
              <a:tr h="903890">
                <a:tc>
                  <a:txBody>
                    <a:bodyPr/>
                    <a:lstStyle/>
                    <a:p>
                      <a:pPr algn="ctr"/>
                      <a:r>
                        <a:rPr lang="en-US" sz="1200" dirty="0" smtClean="0">
                          <a:latin typeface="Arial Narrow" panose="020B0606020202030204" pitchFamily="34" charset="0"/>
                        </a:rPr>
                        <a:t>8</a:t>
                      </a:r>
                      <a:endParaRPr lang="en-US" sz="1200"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b="0" kern="1200" dirty="0" smtClean="0">
                          <a:solidFill>
                            <a:schemeClr val="tx1">
                              <a:lumMod val="95000"/>
                              <a:lumOff val="5000"/>
                            </a:schemeClr>
                          </a:solidFill>
                          <a:latin typeface="Arial Narrow" panose="020B0606020202030204" pitchFamily="34" charset="0"/>
                        </a:rPr>
                        <a:t>PENGUATAN KOORDINASI DENGAN KPPU MELALUI KETERLIBATAN KPPU SEBAGAI ANGGOTA TPI DAN POKJANAS TPID AKAN DITINDAKLANJUTI DENGAN PENYUSUNAN  NOTA KESEPAHAMAN  ANTARA KETUA POKJANAS TPID (MENKO PEREKONOMIAN) DENGAN KPPU SERTA MEMASUKKAN KPPU MENJADI ANGGOTA TPI SEBAGAIMANA AKAN DIATUR DALAM KEPUTUSAN MENTERI KEUANGAN TAHUN 2016</a:t>
                      </a:r>
                      <a:endParaRPr lang="en-US" sz="1200" b="0" kern="1200" dirty="0">
                        <a:solidFill>
                          <a:schemeClr val="tx1">
                            <a:lumMod val="95000"/>
                            <a:lumOff val="5000"/>
                          </a:schemeClr>
                        </a:solidFill>
                        <a:latin typeface="Arial Narrow"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dirty="0" smtClean="0">
                          <a:solidFill>
                            <a:schemeClr val="tx1">
                              <a:lumMod val="95000"/>
                              <a:lumOff val="5000"/>
                            </a:schemeClr>
                          </a:solidFill>
                          <a:latin typeface="Arial Narrow" panose="020B0606020202030204" pitchFamily="34" charset="0"/>
                        </a:rPr>
                        <a:t>KONSEP ADDENDUM  PKS</a:t>
                      </a:r>
                      <a:r>
                        <a:rPr lang="en-US" sz="1200" b="0" baseline="0" dirty="0" smtClean="0">
                          <a:solidFill>
                            <a:schemeClr val="tx1">
                              <a:lumMod val="95000"/>
                              <a:lumOff val="5000"/>
                            </a:schemeClr>
                          </a:solidFill>
                          <a:latin typeface="Arial Narrow" panose="020B0606020202030204" pitchFamily="34" charset="0"/>
                        </a:rPr>
                        <a:t> YANG MENCAKUP KLAUSUL KERJASAMA DENGAN KPPU, KEPOLISIAN DAN KEJAKSAAN AGUNG SAAT INI DALAM PROSES PEMBAHASAN TIM TEKNIS POKJANAS TPID</a:t>
                      </a:r>
                      <a:endParaRPr lang="en-US" sz="1200" b="0" dirty="0">
                        <a:solidFill>
                          <a:schemeClr val="tx1">
                            <a:lumMod val="95000"/>
                            <a:lumOff val="5000"/>
                          </a:schemeClr>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3400">
                <a:tc>
                  <a:txBody>
                    <a:bodyPr/>
                    <a:lstStyle/>
                    <a:p>
                      <a:pPr marL="0" algn="ctr" defTabSz="514363" rtl="0" eaLnBrk="1" latinLnBrk="0" hangingPunct="1"/>
                      <a:r>
                        <a:rPr lang="en-US" sz="1200" b="1" kern="1200" dirty="0" smtClean="0">
                          <a:solidFill>
                            <a:schemeClr val="tx1"/>
                          </a:solidFill>
                          <a:latin typeface="Arial Narrow" panose="020B0606020202030204" pitchFamily="34" charset="0"/>
                          <a:ea typeface="+mn-ea"/>
                          <a:cs typeface="+mn-cs"/>
                        </a:rPr>
                        <a:t>9</a:t>
                      </a:r>
                      <a:endParaRPr lang="en-US" sz="1200" b="1" kern="1200" dirty="0">
                        <a:solidFill>
                          <a:schemeClr val="tx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b="1" kern="1200" dirty="0" smtClean="0">
                          <a:solidFill>
                            <a:schemeClr val="tx1">
                              <a:lumMod val="95000"/>
                              <a:lumOff val="5000"/>
                            </a:schemeClr>
                          </a:solidFill>
                          <a:latin typeface="Arial Narrow" panose="020B0606020202030204" pitchFamily="34" charset="0"/>
                        </a:rPr>
                        <a:t>UNTUK MEMPERCEPAT PEMBENTUKAN TPID DI KAB/KOTA YANG BELUM, MAKA MENDAGRI AKAN MENYAMPAIKAN SURAT EDARAN KEPADA SELURUH KEPALA DAERAH UNTUK SEGERA MEMBENTUK TPID</a:t>
                      </a:r>
                      <a:endParaRPr lang="en-US" sz="1200" b="1" kern="1200" dirty="0">
                        <a:solidFill>
                          <a:schemeClr val="tx1">
                            <a:lumMod val="95000"/>
                            <a:lumOff val="5000"/>
                          </a:schemeClr>
                        </a:solidFill>
                        <a:latin typeface="Arial Narrow"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solidFill>
                            <a:schemeClr val="tx1">
                              <a:lumMod val="95000"/>
                              <a:lumOff val="5000"/>
                            </a:schemeClr>
                          </a:solidFill>
                          <a:latin typeface="Arial Narrow" panose="020B0606020202030204" pitchFamily="34" charset="0"/>
                        </a:rPr>
                        <a:t>KONSEP</a:t>
                      </a:r>
                      <a:r>
                        <a:rPr lang="en-US" sz="1200" b="1" baseline="0" dirty="0" smtClean="0">
                          <a:solidFill>
                            <a:schemeClr val="tx1">
                              <a:lumMod val="95000"/>
                              <a:lumOff val="5000"/>
                            </a:schemeClr>
                          </a:solidFill>
                          <a:latin typeface="Arial Narrow" panose="020B0606020202030204" pitchFamily="34" charset="0"/>
                        </a:rPr>
                        <a:t> SURAT EDARAN DALAM PROSES DI KEMENDAGRI</a:t>
                      </a:r>
                      <a:endParaRPr lang="en-US" sz="1200" b="1" dirty="0">
                        <a:solidFill>
                          <a:schemeClr val="tx1">
                            <a:lumMod val="95000"/>
                            <a:lumOff val="5000"/>
                          </a:schemeClr>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66800">
                <a:tc>
                  <a:txBody>
                    <a:bodyPr/>
                    <a:lstStyle/>
                    <a:p>
                      <a:pPr algn="ctr"/>
                      <a:r>
                        <a:rPr lang="en-US" sz="1200" b="1" dirty="0" smtClean="0">
                          <a:latin typeface="Arial Narrow" panose="020B0606020202030204" pitchFamily="34" charset="0"/>
                        </a:rPr>
                        <a:t>10</a:t>
                      </a:r>
                      <a:endParaRPr lang="en-US" sz="1200"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b="1" kern="1200" dirty="0" smtClean="0">
                          <a:solidFill>
                            <a:schemeClr val="tx1">
                              <a:lumMod val="95000"/>
                              <a:lumOff val="5000"/>
                            </a:schemeClr>
                          </a:solidFill>
                          <a:latin typeface="Arial Narrow" panose="020B0606020202030204" pitchFamily="34" charset="0"/>
                        </a:rPr>
                        <a:t>DENGAN JUMLAH TPID YANG SEMAKIN BERTAMBAH, UPAYA SINKRONISASI KEBIJAKAN YANG SEJALAN DENGAN KONDISI KARAKTERISTIK INFLASI DAERAH MEMERLUKAN SEKRETARIAT YANG KUAT, SEHINGGA HLM SEPAKAT UNTUK SEGERA MENGOPERASIONALKAN SEKRETARIAT PENGENDALIAN INFLASI DI KANTOR MENKO PEREKONOMIAN. TERKAIT HAL INI, MASING-MASING K/L SEPAKAT UNTUK MEMBERIKAN DUKUNGAN SUMBER DAYA SESUAI DENGAN KEWENANGAN MASING-MASING</a:t>
                      </a:r>
                      <a:endParaRPr lang="en-US" sz="1200" b="1" kern="1200" dirty="0">
                        <a:solidFill>
                          <a:schemeClr val="tx1">
                            <a:lumMod val="95000"/>
                            <a:lumOff val="5000"/>
                          </a:schemeClr>
                        </a:solidFill>
                        <a:latin typeface="Arial Narrow"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solidFill>
                            <a:schemeClr val="tx1">
                              <a:lumMod val="95000"/>
                              <a:lumOff val="5000"/>
                            </a:schemeClr>
                          </a:solidFill>
                          <a:latin typeface="Arial Narrow" panose="020B0606020202030204" pitchFamily="34" charset="0"/>
                        </a:rPr>
                        <a:t>SEKRETARIAT</a:t>
                      </a:r>
                      <a:r>
                        <a:rPr lang="en-US" sz="1200" b="1" baseline="0" dirty="0" smtClean="0">
                          <a:solidFill>
                            <a:schemeClr val="tx1">
                              <a:lumMod val="95000"/>
                              <a:lumOff val="5000"/>
                            </a:schemeClr>
                          </a:solidFill>
                          <a:latin typeface="Arial Narrow" panose="020B0606020202030204" pitchFamily="34" charset="0"/>
                        </a:rPr>
                        <a:t> SUDAH MULAI BEROPERASI DENGAN DUKUNGAN SDM DARI K/L YANG TERLIBAT </a:t>
                      </a:r>
                      <a:endParaRPr lang="en-US" sz="1200" b="1" dirty="0">
                        <a:solidFill>
                          <a:schemeClr val="tx1">
                            <a:lumMod val="95000"/>
                            <a:lumOff val="5000"/>
                          </a:schemeClr>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47800">
                <a:tc>
                  <a:txBody>
                    <a:bodyPr/>
                    <a:lstStyle/>
                    <a:p>
                      <a:pPr algn="ctr"/>
                      <a:r>
                        <a:rPr lang="en-US" sz="1200" b="1" dirty="0" smtClean="0">
                          <a:latin typeface="Arial Narrow" panose="020B0606020202030204" pitchFamily="34" charset="0"/>
                        </a:rPr>
                        <a:t>11</a:t>
                      </a:r>
                      <a:endParaRPr lang="en-US" sz="1200"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b="1" kern="1200" dirty="0" smtClean="0">
                          <a:solidFill>
                            <a:schemeClr val="tx1">
                              <a:lumMod val="95000"/>
                              <a:lumOff val="5000"/>
                            </a:schemeClr>
                          </a:solidFill>
                          <a:latin typeface="Arial Narrow" panose="020B0606020202030204" pitchFamily="34" charset="0"/>
                        </a:rPr>
                        <a:t>MENUGASKAN TIM TEKNIS UNTUK MEREVIEW DAN MEREKOMENDASIKAN DASAR HUKUM PEMBENTUKAN TPI DAN POKJANAS TPID SERTA MENDESAIN STRUKTUR TPI DAN POKJANAS TPID</a:t>
                      </a:r>
                      <a:endParaRPr lang="en-US" sz="1200" b="1" kern="1200" dirty="0">
                        <a:solidFill>
                          <a:schemeClr val="tx1">
                            <a:lumMod val="95000"/>
                            <a:lumOff val="5000"/>
                          </a:schemeClr>
                        </a:solidFill>
                        <a:latin typeface="Arial Narrow"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itchFamily="34" charset="0"/>
                        <a:buChar char="•"/>
                      </a:pPr>
                      <a:r>
                        <a:rPr lang="en-US" sz="1200" b="1" dirty="0" smtClean="0">
                          <a:solidFill>
                            <a:schemeClr val="tx1">
                              <a:lumMod val="95000"/>
                              <a:lumOff val="5000"/>
                            </a:schemeClr>
                          </a:solidFill>
                          <a:latin typeface="Arial Narrow" pitchFamily="34" charset="0"/>
                        </a:rPr>
                        <a:t>KAJIAN TERKAIT</a:t>
                      </a:r>
                      <a:r>
                        <a:rPr lang="en-US" sz="1200" b="1" baseline="0" dirty="0" smtClean="0">
                          <a:solidFill>
                            <a:schemeClr val="tx1">
                              <a:lumMod val="95000"/>
                              <a:lumOff val="5000"/>
                            </a:schemeClr>
                          </a:solidFill>
                          <a:latin typeface="Arial Narrow" pitchFamily="34" charset="0"/>
                        </a:rPr>
                        <a:t> PENGUATAN DASAR HUKUM TPID SEDANG DILAKSANAKAN DENGAN BANTUAN TENAGA AHLI</a:t>
                      </a:r>
                    </a:p>
                    <a:p>
                      <a:pPr marL="171450" indent="-171450">
                        <a:buFont typeface="Arial" pitchFamily="34" charset="0"/>
                        <a:buChar char="•"/>
                      </a:pPr>
                      <a:r>
                        <a:rPr lang="en-US" sz="1200" b="1" dirty="0" smtClean="0">
                          <a:solidFill>
                            <a:schemeClr val="tx1">
                              <a:lumMod val="95000"/>
                              <a:lumOff val="5000"/>
                            </a:schemeClr>
                          </a:solidFill>
                          <a:latin typeface="Arial Narrow" pitchFamily="34" charset="0"/>
                        </a:rPr>
                        <a:t>KONSEP</a:t>
                      </a:r>
                      <a:r>
                        <a:rPr lang="en-US" sz="1200" b="1" baseline="0" dirty="0" smtClean="0">
                          <a:solidFill>
                            <a:schemeClr val="tx1">
                              <a:lumMod val="95000"/>
                              <a:lumOff val="5000"/>
                            </a:schemeClr>
                          </a:solidFill>
                          <a:latin typeface="Arial Narrow" pitchFamily="34" charset="0"/>
                        </a:rPr>
                        <a:t> MOU ANTARA KEMENDAGRI DENGAN BPS UNTUK PENGHITUNGAN INFLASI SETIAP DAERAH AGAR PEMERINTAH DAERAH DAPAT MENGALOKASIKAN ANGGARAN</a:t>
                      </a:r>
                      <a:endParaRPr lang="en-US" sz="1200" b="1" dirty="0">
                        <a:solidFill>
                          <a:schemeClr val="tx1">
                            <a:lumMod val="95000"/>
                            <a:lumOff val="5000"/>
                          </a:schemeClr>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a:lstStyle/>
          <a:p>
            <a:fld id="{7D08530B-D843-4B68-A89E-667FFE5D1D6F}" type="slidenum">
              <a:rPr lang="en-US" smtClean="0"/>
              <a:t>30</a:t>
            </a:fld>
            <a:endParaRPr lang="en-US"/>
          </a:p>
        </p:txBody>
      </p:sp>
    </p:spTree>
    <p:extLst>
      <p:ext uri="{BB962C8B-B14F-4D97-AF65-F5344CB8AC3E}">
        <p14:creationId xmlns:p14="http://schemas.microsoft.com/office/powerpoint/2010/main" val="20696417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3"/>
            <a:ext cx="8229600" cy="563563"/>
          </a:xfrm>
        </p:spPr>
        <p:txBody>
          <a:bodyPr>
            <a:noAutofit/>
          </a:bodyPr>
          <a:lstStyle/>
          <a:p>
            <a:pPr algn="l"/>
            <a:r>
              <a:rPr lang="en-US" sz="3600" b="1" dirty="0">
                <a:solidFill>
                  <a:srgbClr val="002060"/>
                </a:solidFill>
                <a:latin typeface="Agency FB" pitchFamily="34" charset="0"/>
              </a:rPr>
              <a:t>KEGIATAN POKJANAS TPID TAHUN </a:t>
            </a:r>
            <a:r>
              <a:rPr lang="en-US" sz="3600" b="1" dirty="0" smtClean="0">
                <a:solidFill>
                  <a:srgbClr val="002060"/>
                </a:solidFill>
                <a:latin typeface="Agency FB" pitchFamily="34" charset="0"/>
              </a:rPr>
              <a:t>2016</a:t>
            </a:r>
            <a:r>
              <a:rPr lang="id-ID" sz="3600" b="1" dirty="0">
                <a:solidFill>
                  <a:srgbClr val="002060"/>
                </a:solidFill>
                <a:latin typeface="Agency FB" pitchFamily="34" charset="0"/>
              </a:rPr>
              <a:t> </a:t>
            </a:r>
            <a:r>
              <a:rPr lang="id-ID" sz="3600" b="1" dirty="0" smtClean="0">
                <a:solidFill>
                  <a:srgbClr val="002060"/>
                </a:solidFill>
                <a:latin typeface="Agency FB" pitchFamily="34" charset="0"/>
              </a:rPr>
              <a:t>(3)</a:t>
            </a:r>
            <a:endParaRPr lang="en-US" sz="3600" b="1" dirty="0">
              <a:solidFill>
                <a:srgbClr val="002060"/>
              </a:solidFill>
              <a:latin typeface="Agency FB" pitchFamily="34" charset="0"/>
            </a:endParaRPr>
          </a:p>
        </p:txBody>
      </p:sp>
      <p:sp>
        <p:nvSpPr>
          <p:cNvPr id="3" name="TextBox 2"/>
          <p:cNvSpPr txBox="1"/>
          <p:nvPr/>
        </p:nvSpPr>
        <p:spPr>
          <a:xfrm>
            <a:off x="304800" y="1093377"/>
            <a:ext cx="11049000" cy="5262979"/>
          </a:xfrm>
          <a:prstGeom prst="rect">
            <a:avLst/>
          </a:prstGeom>
          <a:noFill/>
        </p:spPr>
        <p:txBody>
          <a:bodyPr wrap="square" rtlCol="0">
            <a:spAutoFit/>
          </a:bodyPr>
          <a:lstStyle/>
          <a:p>
            <a:pPr marL="449263" indent="-449263" algn="just"/>
            <a:r>
              <a:rPr lang="en-US" sz="2800" b="1" dirty="0" smtClean="0">
                <a:solidFill>
                  <a:schemeClr val="tx1">
                    <a:lumMod val="95000"/>
                    <a:lumOff val="5000"/>
                  </a:schemeClr>
                </a:solidFill>
                <a:latin typeface="Agency FB" pitchFamily="34" charset="0"/>
              </a:rPr>
              <a:t>2.</a:t>
            </a:r>
            <a:r>
              <a:rPr lang="id-ID" sz="2800" b="1" dirty="0" smtClean="0">
                <a:solidFill>
                  <a:schemeClr val="tx1">
                    <a:lumMod val="95000"/>
                    <a:lumOff val="5000"/>
                  </a:schemeClr>
                </a:solidFill>
                <a:latin typeface="Agency FB" pitchFamily="34" charset="0"/>
              </a:rPr>
              <a:t> </a:t>
            </a:r>
            <a:r>
              <a:rPr lang="en-US" sz="2800" b="1" dirty="0" smtClean="0">
                <a:solidFill>
                  <a:schemeClr val="tx1">
                    <a:lumMod val="95000"/>
                    <a:lumOff val="5000"/>
                  </a:schemeClr>
                </a:solidFill>
                <a:latin typeface="Agency FB" pitchFamily="34" charset="0"/>
              </a:rPr>
              <a:t>MENINDAKLANJUTI ARAHAN PRESIDEN DALAM RAKORNAS VI TPID 2015 TERKAIT KEIKUTSERTAAN KPPU, KEPOLISIAN, DAN KEJAKSAAN AGUNG UNTUK MENGAWAL TPID DALAM RANGKA STABILISASI HARGA</a:t>
            </a:r>
          </a:p>
          <a:p>
            <a:pPr marL="690563" indent="-241300" algn="just">
              <a:buFont typeface="Arial" pitchFamily="34" charset="0"/>
              <a:buChar char="•"/>
            </a:pPr>
            <a:r>
              <a:rPr lang="en-US" sz="2800" dirty="0" err="1" smtClean="0">
                <a:solidFill>
                  <a:schemeClr val="tx1">
                    <a:lumMod val="95000"/>
                    <a:lumOff val="5000"/>
                  </a:schemeClr>
                </a:solidFill>
                <a:latin typeface="Agency FB" pitchFamily="34" charset="0"/>
              </a:rPr>
              <a:t>Pokjanas</a:t>
            </a:r>
            <a:r>
              <a:rPr lang="en-US" sz="2800" dirty="0" smtClean="0">
                <a:solidFill>
                  <a:schemeClr val="tx1">
                    <a:lumMod val="95000"/>
                    <a:lumOff val="5000"/>
                  </a:schemeClr>
                </a:solidFill>
                <a:latin typeface="Agency FB" pitchFamily="34" charset="0"/>
              </a:rPr>
              <a:t> </a:t>
            </a:r>
            <a:r>
              <a:rPr lang="en-US" sz="2800" dirty="0">
                <a:solidFill>
                  <a:schemeClr val="tx1">
                    <a:lumMod val="95000"/>
                    <a:lumOff val="5000"/>
                  </a:schemeClr>
                </a:solidFill>
                <a:latin typeface="Agency FB" pitchFamily="34" charset="0"/>
              </a:rPr>
              <a:t>TPID </a:t>
            </a:r>
            <a:r>
              <a:rPr lang="en-US" sz="2800" dirty="0" err="1">
                <a:solidFill>
                  <a:schemeClr val="tx1">
                    <a:lumMod val="95000"/>
                    <a:lumOff val="5000"/>
                  </a:schemeClr>
                </a:solidFill>
                <a:latin typeface="Agency FB" pitchFamily="34" charset="0"/>
              </a:rPr>
              <a:t>dalam</a:t>
            </a:r>
            <a:r>
              <a:rPr lang="en-US" sz="2800" dirty="0">
                <a:solidFill>
                  <a:schemeClr val="tx1">
                    <a:lumMod val="95000"/>
                    <a:lumOff val="5000"/>
                  </a:schemeClr>
                </a:solidFill>
                <a:latin typeface="Agency FB" pitchFamily="34" charset="0"/>
              </a:rPr>
              <a:t> proses addendum </a:t>
            </a:r>
            <a:r>
              <a:rPr lang="en-US" sz="2800" dirty="0" err="1">
                <a:solidFill>
                  <a:schemeClr val="tx1">
                    <a:lumMod val="95000"/>
                    <a:lumOff val="5000"/>
                  </a:schemeClr>
                </a:solidFill>
                <a:latin typeface="Agency FB" pitchFamily="34" charset="0"/>
              </a:rPr>
              <a:t>Perjanjian</a:t>
            </a:r>
            <a:r>
              <a:rPr lang="en-US" sz="2800" dirty="0">
                <a:solidFill>
                  <a:schemeClr val="tx1">
                    <a:lumMod val="95000"/>
                    <a:lumOff val="5000"/>
                  </a:schemeClr>
                </a:solidFill>
                <a:latin typeface="Agency FB" pitchFamily="34" charset="0"/>
              </a:rPr>
              <a:t> </a:t>
            </a:r>
            <a:r>
              <a:rPr lang="en-US" sz="2800" dirty="0" err="1">
                <a:solidFill>
                  <a:schemeClr val="tx1">
                    <a:lumMod val="95000"/>
                    <a:lumOff val="5000"/>
                  </a:schemeClr>
                </a:solidFill>
                <a:latin typeface="Agency FB" pitchFamily="34" charset="0"/>
              </a:rPr>
              <a:t>Kerja</a:t>
            </a:r>
            <a:r>
              <a:rPr lang="en-US" sz="2800" dirty="0">
                <a:solidFill>
                  <a:schemeClr val="tx1">
                    <a:lumMod val="95000"/>
                    <a:lumOff val="5000"/>
                  </a:schemeClr>
                </a:solidFill>
                <a:latin typeface="Agency FB" pitchFamily="34" charset="0"/>
              </a:rPr>
              <a:t> </a:t>
            </a:r>
            <a:r>
              <a:rPr lang="en-US" sz="2800" dirty="0" err="1">
                <a:solidFill>
                  <a:schemeClr val="tx1">
                    <a:lumMod val="95000"/>
                    <a:lumOff val="5000"/>
                  </a:schemeClr>
                </a:solidFill>
                <a:latin typeface="Agency FB" pitchFamily="34" charset="0"/>
              </a:rPr>
              <a:t>Sama</a:t>
            </a:r>
            <a:r>
              <a:rPr lang="en-US" sz="2800" dirty="0">
                <a:solidFill>
                  <a:schemeClr val="tx1">
                    <a:lumMod val="95000"/>
                    <a:lumOff val="5000"/>
                  </a:schemeClr>
                </a:solidFill>
                <a:latin typeface="Agency FB" pitchFamily="34" charset="0"/>
              </a:rPr>
              <a:t> (PKS) yang </a:t>
            </a:r>
            <a:r>
              <a:rPr lang="en-US" sz="2800" dirty="0" err="1">
                <a:solidFill>
                  <a:schemeClr val="tx1">
                    <a:lumMod val="95000"/>
                    <a:lumOff val="5000"/>
                  </a:schemeClr>
                </a:solidFill>
                <a:latin typeface="Agency FB" pitchFamily="34" charset="0"/>
              </a:rPr>
              <a:t>memasukkan</a:t>
            </a:r>
            <a:r>
              <a:rPr lang="en-US" sz="2800" dirty="0">
                <a:solidFill>
                  <a:schemeClr val="tx1">
                    <a:lumMod val="95000"/>
                    <a:lumOff val="5000"/>
                  </a:schemeClr>
                </a:solidFill>
                <a:latin typeface="Agency FB" pitchFamily="34" charset="0"/>
              </a:rPr>
              <a:t> </a:t>
            </a:r>
            <a:r>
              <a:rPr lang="en-US" sz="2800" dirty="0" err="1">
                <a:solidFill>
                  <a:schemeClr val="tx1">
                    <a:lumMod val="95000"/>
                    <a:lumOff val="5000"/>
                  </a:schemeClr>
                </a:solidFill>
                <a:latin typeface="Agency FB" pitchFamily="34" charset="0"/>
              </a:rPr>
              <a:t>klausul</a:t>
            </a:r>
            <a:r>
              <a:rPr lang="en-US" sz="2800" dirty="0">
                <a:solidFill>
                  <a:schemeClr val="tx1">
                    <a:lumMod val="95000"/>
                    <a:lumOff val="5000"/>
                  </a:schemeClr>
                </a:solidFill>
                <a:latin typeface="Agency FB" pitchFamily="34" charset="0"/>
              </a:rPr>
              <a:t> </a:t>
            </a:r>
            <a:r>
              <a:rPr lang="en-US" sz="2800" dirty="0" err="1">
                <a:solidFill>
                  <a:schemeClr val="tx1">
                    <a:lumMod val="95000"/>
                    <a:lumOff val="5000"/>
                  </a:schemeClr>
                </a:solidFill>
                <a:latin typeface="Agency FB" pitchFamily="34" charset="0"/>
              </a:rPr>
              <a:t>kerjasama</a:t>
            </a:r>
            <a:r>
              <a:rPr lang="en-US" sz="2800" dirty="0">
                <a:solidFill>
                  <a:schemeClr val="tx1">
                    <a:lumMod val="95000"/>
                    <a:lumOff val="5000"/>
                  </a:schemeClr>
                </a:solidFill>
                <a:latin typeface="Agency FB" pitchFamily="34" charset="0"/>
              </a:rPr>
              <a:t> </a:t>
            </a:r>
            <a:r>
              <a:rPr lang="en-US" sz="2800" dirty="0" err="1">
                <a:solidFill>
                  <a:schemeClr val="tx1">
                    <a:lumMod val="95000"/>
                    <a:lumOff val="5000"/>
                  </a:schemeClr>
                </a:solidFill>
                <a:latin typeface="Agency FB" pitchFamily="34" charset="0"/>
              </a:rPr>
              <a:t>dengan</a:t>
            </a:r>
            <a:r>
              <a:rPr lang="en-US" sz="2800" dirty="0">
                <a:solidFill>
                  <a:schemeClr val="tx1">
                    <a:lumMod val="95000"/>
                    <a:lumOff val="5000"/>
                  </a:schemeClr>
                </a:solidFill>
                <a:latin typeface="Agency FB" pitchFamily="34" charset="0"/>
              </a:rPr>
              <a:t> KPPU, </a:t>
            </a:r>
            <a:r>
              <a:rPr lang="en-US" sz="2800" dirty="0" err="1">
                <a:solidFill>
                  <a:schemeClr val="tx1">
                    <a:lumMod val="95000"/>
                    <a:lumOff val="5000"/>
                  </a:schemeClr>
                </a:solidFill>
                <a:latin typeface="Agency FB" pitchFamily="34" charset="0"/>
              </a:rPr>
              <a:t>Kepolisian</a:t>
            </a:r>
            <a:r>
              <a:rPr lang="en-US" sz="2800" dirty="0">
                <a:solidFill>
                  <a:schemeClr val="tx1">
                    <a:lumMod val="95000"/>
                    <a:lumOff val="5000"/>
                  </a:schemeClr>
                </a:solidFill>
                <a:latin typeface="Agency FB" pitchFamily="34" charset="0"/>
              </a:rPr>
              <a:t> </a:t>
            </a:r>
            <a:r>
              <a:rPr lang="en-US" sz="2800" dirty="0" err="1">
                <a:solidFill>
                  <a:schemeClr val="tx1">
                    <a:lumMod val="95000"/>
                    <a:lumOff val="5000"/>
                  </a:schemeClr>
                </a:solidFill>
                <a:latin typeface="Agency FB" pitchFamily="34" charset="0"/>
              </a:rPr>
              <a:t>dan</a:t>
            </a:r>
            <a:r>
              <a:rPr lang="en-US" sz="2800" dirty="0">
                <a:solidFill>
                  <a:schemeClr val="tx1">
                    <a:lumMod val="95000"/>
                    <a:lumOff val="5000"/>
                  </a:schemeClr>
                </a:solidFill>
                <a:latin typeface="Agency FB" pitchFamily="34" charset="0"/>
              </a:rPr>
              <a:t> </a:t>
            </a:r>
            <a:r>
              <a:rPr lang="en-US" sz="2800" dirty="0" err="1">
                <a:solidFill>
                  <a:schemeClr val="tx1">
                    <a:lumMod val="95000"/>
                    <a:lumOff val="5000"/>
                  </a:schemeClr>
                </a:solidFill>
                <a:latin typeface="Agency FB" pitchFamily="34" charset="0"/>
              </a:rPr>
              <a:t>Kejaksaan</a:t>
            </a:r>
            <a:r>
              <a:rPr lang="en-US" sz="2800" dirty="0">
                <a:solidFill>
                  <a:schemeClr val="tx1">
                    <a:lumMod val="95000"/>
                    <a:lumOff val="5000"/>
                  </a:schemeClr>
                </a:solidFill>
                <a:latin typeface="Agency FB" pitchFamily="34" charset="0"/>
              </a:rPr>
              <a:t> </a:t>
            </a:r>
            <a:r>
              <a:rPr lang="en-US" sz="2800" dirty="0" err="1">
                <a:solidFill>
                  <a:schemeClr val="tx1">
                    <a:lumMod val="95000"/>
                    <a:lumOff val="5000"/>
                  </a:schemeClr>
                </a:solidFill>
                <a:latin typeface="Agency FB" pitchFamily="34" charset="0"/>
              </a:rPr>
              <a:t>Agung</a:t>
            </a:r>
            <a:r>
              <a:rPr lang="en-US" sz="2800" dirty="0">
                <a:solidFill>
                  <a:schemeClr val="tx1">
                    <a:lumMod val="95000"/>
                    <a:lumOff val="5000"/>
                  </a:schemeClr>
                </a:solidFill>
                <a:latin typeface="Agency FB" pitchFamily="34" charset="0"/>
              </a:rPr>
              <a:t>.</a:t>
            </a:r>
          </a:p>
          <a:p>
            <a:pPr marL="690563" indent="-241300" algn="just">
              <a:buFont typeface="Arial" pitchFamily="34" charset="0"/>
              <a:buChar char="•"/>
            </a:pPr>
            <a:r>
              <a:rPr lang="en-US" sz="2800" dirty="0">
                <a:solidFill>
                  <a:schemeClr val="tx1">
                    <a:lumMod val="95000"/>
                    <a:lumOff val="5000"/>
                  </a:schemeClr>
                </a:solidFill>
                <a:latin typeface="Agency FB" pitchFamily="34" charset="0"/>
              </a:rPr>
              <a:t>Akan </a:t>
            </a:r>
            <a:r>
              <a:rPr lang="en-US" sz="2800" dirty="0" err="1">
                <a:solidFill>
                  <a:schemeClr val="tx1">
                    <a:lumMod val="95000"/>
                    <a:lumOff val="5000"/>
                  </a:schemeClr>
                </a:solidFill>
                <a:latin typeface="Agency FB" pitchFamily="34" charset="0"/>
              </a:rPr>
              <a:t>dilakukan</a:t>
            </a:r>
            <a:r>
              <a:rPr lang="en-US" sz="2800" dirty="0">
                <a:solidFill>
                  <a:schemeClr val="tx1">
                    <a:lumMod val="95000"/>
                    <a:lumOff val="5000"/>
                  </a:schemeClr>
                </a:solidFill>
                <a:latin typeface="Agency FB" pitchFamily="34" charset="0"/>
              </a:rPr>
              <a:t> </a:t>
            </a:r>
            <a:r>
              <a:rPr lang="en-US" sz="2800" i="1" dirty="0">
                <a:solidFill>
                  <a:schemeClr val="tx1">
                    <a:lumMod val="95000"/>
                    <a:lumOff val="5000"/>
                  </a:schemeClr>
                </a:solidFill>
                <a:latin typeface="Agency FB" pitchFamily="34" charset="0"/>
              </a:rPr>
              <a:t>piloting</a:t>
            </a:r>
            <a:r>
              <a:rPr lang="en-US" sz="2800" dirty="0">
                <a:solidFill>
                  <a:schemeClr val="tx1">
                    <a:lumMod val="95000"/>
                    <a:lumOff val="5000"/>
                  </a:schemeClr>
                </a:solidFill>
                <a:latin typeface="Agency FB" pitchFamily="34" charset="0"/>
              </a:rPr>
              <a:t> </a:t>
            </a:r>
            <a:r>
              <a:rPr lang="en-US" sz="2800" dirty="0" err="1">
                <a:solidFill>
                  <a:schemeClr val="tx1">
                    <a:lumMod val="95000"/>
                    <a:lumOff val="5000"/>
                  </a:schemeClr>
                </a:solidFill>
                <a:latin typeface="Agency FB" pitchFamily="34" charset="0"/>
              </a:rPr>
              <a:t>kerjasama</a:t>
            </a:r>
            <a:r>
              <a:rPr lang="en-US" sz="2800" dirty="0">
                <a:solidFill>
                  <a:schemeClr val="tx1">
                    <a:lumMod val="95000"/>
                    <a:lumOff val="5000"/>
                  </a:schemeClr>
                </a:solidFill>
                <a:latin typeface="Agency FB" pitchFamily="34" charset="0"/>
              </a:rPr>
              <a:t> </a:t>
            </a:r>
            <a:r>
              <a:rPr lang="en-US" sz="2800" dirty="0" err="1">
                <a:solidFill>
                  <a:schemeClr val="tx1">
                    <a:lumMod val="95000"/>
                    <a:lumOff val="5000"/>
                  </a:schemeClr>
                </a:solidFill>
                <a:latin typeface="Agency FB" pitchFamily="34" charset="0"/>
              </a:rPr>
              <a:t>antara</a:t>
            </a:r>
            <a:r>
              <a:rPr lang="en-US" sz="2800" dirty="0">
                <a:solidFill>
                  <a:schemeClr val="tx1">
                    <a:lumMod val="95000"/>
                    <a:lumOff val="5000"/>
                  </a:schemeClr>
                </a:solidFill>
                <a:latin typeface="Agency FB" pitchFamily="34" charset="0"/>
              </a:rPr>
              <a:t> </a:t>
            </a:r>
            <a:r>
              <a:rPr lang="en-US" sz="2800" dirty="0" err="1">
                <a:solidFill>
                  <a:schemeClr val="tx1">
                    <a:lumMod val="95000"/>
                    <a:lumOff val="5000"/>
                  </a:schemeClr>
                </a:solidFill>
                <a:latin typeface="Agency FB" pitchFamily="34" charset="0"/>
              </a:rPr>
              <a:t>Kepolisian</a:t>
            </a:r>
            <a:r>
              <a:rPr lang="en-US" sz="2800" dirty="0">
                <a:solidFill>
                  <a:schemeClr val="tx1">
                    <a:lumMod val="95000"/>
                    <a:lumOff val="5000"/>
                  </a:schemeClr>
                </a:solidFill>
                <a:latin typeface="Agency FB" pitchFamily="34" charset="0"/>
              </a:rPr>
              <a:t> </a:t>
            </a:r>
            <a:r>
              <a:rPr lang="en-US" sz="2800" dirty="0" err="1">
                <a:solidFill>
                  <a:schemeClr val="tx1">
                    <a:lumMod val="95000"/>
                    <a:lumOff val="5000"/>
                  </a:schemeClr>
                </a:solidFill>
                <a:latin typeface="Agency FB" pitchFamily="34" charset="0"/>
              </a:rPr>
              <a:t>dengan</a:t>
            </a:r>
            <a:r>
              <a:rPr lang="en-US" sz="2800" dirty="0">
                <a:solidFill>
                  <a:schemeClr val="tx1">
                    <a:lumMod val="95000"/>
                    <a:lumOff val="5000"/>
                  </a:schemeClr>
                </a:solidFill>
                <a:latin typeface="Agency FB" pitchFamily="34" charset="0"/>
              </a:rPr>
              <a:t> TPID </a:t>
            </a:r>
            <a:r>
              <a:rPr lang="en-US" sz="2800" dirty="0" err="1">
                <a:solidFill>
                  <a:schemeClr val="tx1">
                    <a:lumMod val="95000"/>
                    <a:lumOff val="5000"/>
                  </a:schemeClr>
                </a:solidFill>
                <a:latin typeface="Agency FB" pitchFamily="34" charset="0"/>
              </a:rPr>
              <a:t>Provinsi</a:t>
            </a:r>
            <a:r>
              <a:rPr lang="en-US" sz="2800" dirty="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Banten</a:t>
            </a:r>
            <a:endParaRPr lang="en-US" sz="2800" dirty="0" smtClean="0">
              <a:solidFill>
                <a:schemeClr val="tx1">
                  <a:lumMod val="95000"/>
                  <a:lumOff val="5000"/>
                </a:schemeClr>
              </a:solidFill>
              <a:latin typeface="Agency FB" pitchFamily="34" charset="0"/>
            </a:endParaRPr>
          </a:p>
          <a:p>
            <a:pPr marL="347663" algn="just"/>
            <a:endParaRPr lang="en-US" sz="2800" b="1" dirty="0" smtClean="0">
              <a:solidFill>
                <a:schemeClr val="tx1">
                  <a:lumMod val="95000"/>
                  <a:lumOff val="5000"/>
                </a:schemeClr>
              </a:solidFill>
              <a:latin typeface="Agency FB" pitchFamily="34" charset="0"/>
            </a:endParaRPr>
          </a:p>
          <a:p>
            <a:pPr marL="1588" algn="just"/>
            <a:r>
              <a:rPr lang="en-US" sz="2800" b="1" dirty="0" smtClean="0">
                <a:solidFill>
                  <a:schemeClr val="tx1">
                    <a:lumMod val="95000"/>
                    <a:lumOff val="5000"/>
                  </a:schemeClr>
                </a:solidFill>
                <a:latin typeface="Agency FB" pitchFamily="34" charset="0"/>
              </a:rPr>
              <a:t>3. PERSIAPAN RAKORNAS VII TPID 2016</a:t>
            </a:r>
          </a:p>
          <a:p>
            <a:pPr marL="690563" indent="-342900" algn="just">
              <a:buFont typeface="Arial" pitchFamily="34" charset="0"/>
              <a:buChar char="•"/>
            </a:pPr>
            <a:r>
              <a:rPr lang="en-US" sz="2800" dirty="0" err="1" smtClean="0">
                <a:solidFill>
                  <a:schemeClr val="tx1">
                    <a:lumMod val="95000"/>
                    <a:lumOff val="5000"/>
                  </a:schemeClr>
                </a:solidFill>
                <a:latin typeface="Agency FB" pitchFamily="34" charset="0"/>
              </a:rPr>
              <a:t>Tema</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Rakornas</a:t>
            </a:r>
            <a:r>
              <a:rPr lang="en-US" sz="2800" dirty="0" smtClean="0">
                <a:solidFill>
                  <a:schemeClr val="tx1">
                    <a:lumMod val="95000"/>
                    <a:lumOff val="5000"/>
                  </a:schemeClr>
                </a:solidFill>
                <a:latin typeface="Agency FB" pitchFamily="34" charset="0"/>
              </a:rPr>
              <a:t> VII TPID 2016</a:t>
            </a:r>
            <a:r>
              <a:rPr lang="id-ID" sz="2800" dirty="0" smtClean="0">
                <a:solidFill>
                  <a:schemeClr val="tx1">
                    <a:lumMod val="95000"/>
                    <a:lumOff val="5000"/>
                  </a:schemeClr>
                </a:solidFill>
                <a:latin typeface="Agency FB" pitchFamily="34" charset="0"/>
              </a:rPr>
              <a:t> </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Memperkuat</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Sinkronisasi</a:t>
            </a:r>
            <a:r>
              <a:rPr lang="en-US" sz="2800" dirty="0" smtClean="0">
                <a:solidFill>
                  <a:schemeClr val="tx1">
                    <a:lumMod val="95000"/>
                    <a:lumOff val="5000"/>
                  </a:schemeClr>
                </a:solidFill>
                <a:latin typeface="Agency FB" pitchFamily="34" charset="0"/>
              </a:rPr>
              <a:t> </a:t>
            </a:r>
            <a:r>
              <a:rPr lang="id-ID" sz="2800" dirty="0" smtClean="0">
                <a:solidFill>
                  <a:schemeClr val="tx1">
                    <a:lumMod val="95000"/>
                    <a:lumOff val="5000"/>
                  </a:schemeClr>
                </a:solidFill>
                <a:latin typeface="Agency FB" pitchFamily="34" charset="0"/>
              </a:rPr>
              <a:t>Kebijakan </a:t>
            </a:r>
            <a:r>
              <a:rPr lang="en-US" sz="2800" dirty="0" err="1" smtClean="0">
                <a:solidFill>
                  <a:schemeClr val="tx1">
                    <a:lumMod val="95000"/>
                    <a:lumOff val="5000"/>
                  </a:schemeClr>
                </a:solidFill>
                <a:latin typeface="Agency FB" pitchFamily="34" charset="0"/>
              </a:rPr>
              <a:t>Pusat</a:t>
            </a:r>
            <a:r>
              <a:rPr lang="en-US" sz="2800" dirty="0" smtClean="0">
                <a:solidFill>
                  <a:schemeClr val="tx1">
                    <a:lumMod val="95000"/>
                    <a:lumOff val="5000"/>
                  </a:schemeClr>
                </a:solidFill>
                <a:latin typeface="Agency FB" pitchFamily="34" charset="0"/>
              </a:rPr>
              <a:t> Dan Daerah </a:t>
            </a:r>
            <a:r>
              <a:rPr lang="en-US" sz="2800" dirty="0" err="1" smtClean="0">
                <a:solidFill>
                  <a:schemeClr val="tx1">
                    <a:lumMod val="95000"/>
                    <a:lumOff val="5000"/>
                  </a:schemeClr>
                </a:solidFill>
                <a:latin typeface="Agency FB" pitchFamily="34" charset="0"/>
              </a:rPr>
              <a:t>Guna</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Mempercepat</a:t>
            </a:r>
            <a:r>
              <a:rPr lang="en-US" sz="2800" dirty="0" smtClean="0">
                <a:solidFill>
                  <a:schemeClr val="tx1">
                    <a:lumMod val="95000"/>
                    <a:lumOff val="5000"/>
                  </a:schemeClr>
                </a:solidFill>
                <a:latin typeface="Agency FB" pitchFamily="34" charset="0"/>
              </a:rPr>
              <a:t> Pembangunan </a:t>
            </a:r>
            <a:r>
              <a:rPr lang="en-US" sz="2800" dirty="0" err="1" smtClean="0">
                <a:solidFill>
                  <a:schemeClr val="tx1">
                    <a:lumMod val="95000"/>
                    <a:lumOff val="5000"/>
                  </a:schemeClr>
                </a:solidFill>
                <a:latin typeface="Agency FB" pitchFamily="34" charset="0"/>
              </a:rPr>
              <a:t>Infrastruktur</a:t>
            </a:r>
            <a:r>
              <a:rPr lang="en-US" sz="2800" dirty="0" smtClean="0">
                <a:solidFill>
                  <a:schemeClr val="tx1">
                    <a:lumMod val="95000"/>
                    <a:lumOff val="5000"/>
                  </a:schemeClr>
                </a:solidFill>
                <a:latin typeface="Agency FB" pitchFamily="34" charset="0"/>
              </a:rPr>
              <a:t> Dan </a:t>
            </a:r>
            <a:r>
              <a:rPr lang="en-US" sz="2800" dirty="0" err="1" smtClean="0">
                <a:solidFill>
                  <a:schemeClr val="tx1">
                    <a:lumMod val="95000"/>
                    <a:lumOff val="5000"/>
                  </a:schemeClr>
                </a:solidFill>
                <a:latin typeface="Agency FB" pitchFamily="34" charset="0"/>
              </a:rPr>
              <a:t>Pembenahan</a:t>
            </a:r>
            <a:r>
              <a:rPr lang="en-US" sz="2800" dirty="0" smtClean="0">
                <a:solidFill>
                  <a:schemeClr val="tx1">
                    <a:lumMod val="95000"/>
                    <a:lumOff val="5000"/>
                  </a:schemeClr>
                </a:solidFill>
                <a:latin typeface="Agency FB" pitchFamily="34" charset="0"/>
              </a:rPr>
              <a:t> Tata </a:t>
            </a:r>
            <a:r>
              <a:rPr lang="en-US" sz="2800" dirty="0" err="1" smtClean="0">
                <a:solidFill>
                  <a:schemeClr val="tx1">
                    <a:lumMod val="95000"/>
                    <a:lumOff val="5000"/>
                  </a:schemeClr>
                </a:solidFill>
                <a:latin typeface="Agency FB" pitchFamily="34" charset="0"/>
              </a:rPr>
              <a:t>Niaga</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Pangan</a:t>
            </a:r>
            <a:endParaRPr lang="en-US" sz="2800" dirty="0" smtClean="0">
              <a:solidFill>
                <a:schemeClr val="tx1">
                  <a:lumMod val="95000"/>
                  <a:lumOff val="5000"/>
                </a:schemeClr>
              </a:solidFill>
              <a:latin typeface="Agency FB" pitchFamily="34" charset="0"/>
            </a:endParaRPr>
          </a:p>
          <a:p>
            <a:pPr marL="690563" indent="-342900" algn="just">
              <a:buFont typeface="Arial" pitchFamily="34" charset="0"/>
              <a:buChar char="•"/>
            </a:pPr>
            <a:r>
              <a:rPr lang="en-US" sz="2800" dirty="0" err="1" smtClean="0">
                <a:solidFill>
                  <a:schemeClr val="tx1">
                    <a:lumMod val="95000"/>
                    <a:lumOff val="5000"/>
                  </a:schemeClr>
                </a:solidFill>
                <a:latin typeface="Agency FB" pitchFamily="34" charset="0"/>
              </a:rPr>
              <a:t>Direncanakan</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akan</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dilaksanakan</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pada</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bulan</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Agustus</a:t>
            </a:r>
            <a:r>
              <a:rPr lang="en-US" sz="2800" dirty="0" smtClean="0">
                <a:solidFill>
                  <a:schemeClr val="tx1">
                    <a:lumMod val="95000"/>
                    <a:lumOff val="5000"/>
                  </a:schemeClr>
                </a:solidFill>
                <a:latin typeface="Agency FB" pitchFamily="34" charset="0"/>
              </a:rPr>
              <a:t> </a:t>
            </a:r>
            <a:r>
              <a:rPr lang="id-ID" sz="2800" dirty="0" smtClean="0">
                <a:solidFill>
                  <a:schemeClr val="tx1">
                    <a:lumMod val="95000"/>
                    <a:lumOff val="5000"/>
                  </a:schemeClr>
                </a:solidFill>
                <a:latin typeface="Agency FB" pitchFamily="34" charset="0"/>
              </a:rPr>
              <a:t>2016</a:t>
            </a:r>
            <a:endParaRPr lang="en-US" sz="2800" dirty="0" smtClean="0">
              <a:solidFill>
                <a:schemeClr val="tx1">
                  <a:lumMod val="95000"/>
                  <a:lumOff val="5000"/>
                </a:schemeClr>
              </a:solidFill>
              <a:latin typeface="Agency FB" pitchFamily="34" charset="0"/>
            </a:endParaRPr>
          </a:p>
          <a:p>
            <a:pPr marL="1588" algn="just"/>
            <a:endParaRPr lang="en-US" sz="2800" b="1" dirty="0" smtClean="0">
              <a:solidFill>
                <a:schemeClr val="tx1">
                  <a:lumMod val="95000"/>
                  <a:lumOff val="5000"/>
                </a:schemeClr>
              </a:solidFill>
              <a:latin typeface="Agency FB" pitchFamily="34" charset="0"/>
            </a:endParaRPr>
          </a:p>
        </p:txBody>
      </p:sp>
      <p:sp>
        <p:nvSpPr>
          <p:cNvPr id="4" name="Slide Number Placeholder 3"/>
          <p:cNvSpPr>
            <a:spLocks noGrp="1"/>
          </p:cNvSpPr>
          <p:nvPr>
            <p:ph type="sldNum" sz="quarter" idx="12"/>
          </p:nvPr>
        </p:nvSpPr>
        <p:spPr/>
        <p:txBody>
          <a:bodyPr/>
          <a:lstStyle/>
          <a:p>
            <a:fld id="{7D08530B-D843-4B68-A89E-667FFE5D1D6F}" type="slidenum">
              <a:rPr lang="en-US" smtClean="0"/>
              <a:t>31</a:t>
            </a:fld>
            <a:endParaRPr lang="en-US"/>
          </a:p>
        </p:txBody>
      </p:sp>
    </p:spTree>
    <p:extLst>
      <p:ext uri="{BB962C8B-B14F-4D97-AF65-F5344CB8AC3E}">
        <p14:creationId xmlns:p14="http://schemas.microsoft.com/office/powerpoint/2010/main" val="9174168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563563"/>
          </a:xfrm>
        </p:spPr>
        <p:txBody>
          <a:bodyPr>
            <a:noAutofit/>
          </a:bodyPr>
          <a:lstStyle/>
          <a:p>
            <a:pPr algn="l"/>
            <a:r>
              <a:rPr lang="en-US" sz="3600" b="1" dirty="0">
                <a:solidFill>
                  <a:srgbClr val="002060"/>
                </a:solidFill>
                <a:latin typeface="Agency FB" pitchFamily="34" charset="0"/>
              </a:rPr>
              <a:t>KEGIATAN POKJANAS TPID TAHUN </a:t>
            </a:r>
            <a:r>
              <a:rPr lang="en-US" sz="3600" b="1" dirty="0" smtClean="0">
                <a:solidFill>
                  <a:srgbClr val="002060"/>
                </a:solidFill>
                <a:latin typeface="Agency FB" pitchFamily="34" charset="0"/>
              </a:rPr>
              <a:t>2016</a:t>
            </a:r>
            <a:r>
              <a:rPr lang="id-ID" sz="3600" b="1" dirty="0">
                <a:solidFill>
                  <a:srgbClr val="002060"/>
                </a:solidFill>
                <a:latin typeface="Agency FB" pitchFamily="34" charset="0"/>
              </a:rPr>
              <a:t> </a:t>
            </a:r>
            <a:r>
              <a:rPr lang="id-ID" sz="3600" b="1" dirty="0" smtClean="0">
                <a:solidFill>
                  <a:srgbClr val="002060"/>
                </a:solidFill>
                <a:latin typeface="Agency FB" pitchFamily="34" charset="0"/>
              </a:rPr>
              <a:t>(4)</a:t>
            </a:r>
            <a:endParaRPr lang="en-US" sz="3600" b="1" dirty="0">
              <a:solidFill>
                <a:srgbClr val="002060"/>
              </a:solidFill>
              <a:latin typeface="Agency FB" pitchFamily="34" charset="0"/>
            </a:endParaRPr>
          </a:p>
        </p:txBody>
      </p:sp>
      <p:sp>
        <p:nvSpPr>
          <p:cNvPr id="3" name="TextBox 2"/>
          <p:cNvSpPr txBox="1"/>
          <p:nvPr/>
        </p:nvSpPr>
        <p:spPr>
          <a:xfrm>
            <a:off x="304800" y="914400"/>
            <a:ext cx="11277598" cy="5509200"/>
          </a:xfrm>
          <a:prstGeom prst="rect">
            <a:avLst/>
          </a:prstGeom>
          <a:noFill/>
        </p:spPr>
        <p:txBody>
          <a:bodyPr wrap="square" rtlCol="0">
            <a:spAutoFit/>
          </a:bodyPr>
          <a:lstStyle/>
          <a:p>
            <a:pPr marL="457200" indent="-457200" algn="just"/>
            <a:r>
              <a:rPr lang="en-US" sz="2800" b="1" dirty="0" smtClean="0">
                <a:solidFill>
                  <a:schemeClr val="tx1">
                    <a:lumMod val="95000"/>
                    <a:lumOff val="5000"/>
                  </a:schemeClr>
                </a:solidFill>
                <a:latin typeface="Agency FB" pitchFamily="34" charset="0"/>
              </a:rPr>
              <a:t>4. </a:t>
            </a:r>
            <a:r>
              <a:rPr lang="id-ID" sz="2800" b="1" dirty="0" smtClean="0">
                <a:solidFill>
                  <a:schemeClr val="tx1">
                    <a:lumMod val="95000"/>
                    <a:lumOff val="5000"/>
                  </a:schemeClr>
                </a:solidFill>
                <a:latin typeface="Agency FB" pitchFamily="34" charset="0"/>
              </a:rPr>
              <a:t>	</a:t>
            </a:r>
            <a:r>
              <a:rPr lang="en-US" sz="2800" b="1" dirty="0" smtClean="0">
                <a:solidFill>
                  <a:schemeClr val="tx1">
                    <a:lumMod val="95000"/>
                    <a:lumOff val="5000"/>
                  </a:schemeClr>
                </a:solidFill>
                <a:latin typeface="Agency FB" pitchFamily="34" charset="0"/>
              </a:rPr>
              <a:t>PERSIAPAN LAUNCHING WEBSITE POKJANAS TPID. WEBSITE POKJANAS DIDESAIN UNTUK MENCAKUP:</a:t>
            </a:r>
          </a:p>
          <a:p>
            <a:pPr marL="977900" indent="-457200" algn="just">
              <a:buFont typeface="Arial" pitchFamily="34" charset="0"/>
              <a:buChar char="•"/>
            </a:pPr>
            <a:r>
              <a:rPr lang="en-US" sz="2800" dirty="0" err="1" smtClean="0">
                <a:solidFill>
                  <a:schemeClr val="tx1">
                    <a:lumMod val="95000"/>
                    <a:lumOff val="5000"/>
                  </a:schemeClr>
                </a:solidFill>
                <a:latin typeface="Agency FB" pitchFamily="34" charset="0"/>
              </a:rPr>
              <a:t>Informasi</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terkait</a:t>
            </a:r>
            <a:r>
              <a:rPr lang="en-US" sz="2800" dirty="0" smtClean="0">
                <a:solidFill>
                  <a:schemeClr val="tx1">
                    <a:lumMod val="95000"/>
                    <a:lumOff val="5000"/>
                  </a:schemeClr>
                </a:solidFill>
                <a:latin typeface="Agency FB" pitchFamily="34" charset="0"/>
              </a:rPr>
              <a:t> TPID (</a:t>
            </a:r>
            <a:r>
              <a:rPr lang="en-US" sz="2800" dirty="0" err="1" smtClean="0">
                <a:solidFill>
                  <a:schemeClr val="tx1">
                    <a:lumMod val="95000"/>
                    <a:lumOff val="5000"/>
                  </a:schemeClr>
                </a:solidFill>
                <a:latin typeface="Agency FB" pitchFamily="34" charset="0"/>
              </a:rPr>
              <a:t>pedoman</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dasar</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hukum</a:t>
            </a:r>
            <a:r>
              <a:rPr lang="en-US" sz="2800" dirty="0" smtClean="0">
                <a:solidFill>
                  <a:schemeClr val="tx1">
                    <a:lumMod val="95000"/>
                    <a:lumOff val="5000"/>
                  </a:schemeClr>
                </a:solidFill>
                <a:latin typeface="Agency FB" pitchFamily="34" charset="0"/>
              </a:rPr>
              <a:t>, roadmap, </a:t>
            </a:r>
            <a:r>
              <a:rPr lang="en-US" sz="2800" dirty="0" err="1" smtClean="0">
                <a:solidFill>
                  <a:schemeClr val="tx1">
                    <a:lumMod val="95000"/>
                    <a:lumOff val="5000"/>
                  </a:schemeClr>
                </a:solidFill>
                <a:latin typeface="Agency FB" pitchFamily="34" charset="0"/>
              </a:rPr>
              <a:t>informasi</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kebijakan</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bahan-bahan</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paparan</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kontak</a:t>
            </a:r>
            <a:r>
              <a:rPr lang="en-US" sz="2800" dirty="0" smtClean="0">
                <a:solidFill>
                  <a:schemeClr val="tx1">
                    <a:lumMod val="95000"/>
                    <a:lumOff val="5000"/>
                  </a:schemeClr>
                </a:solidFill>
                <a:latin typeface="Agency FB" pitchFamily="34" charset="0"/>
              </a:rPr>
              <a:t> TPID)</a:t>
            </a:r>
          </a:p>
          <a:p>
            <a:pPr marL="977900" indent="-457200" algn="just">
              <a:buFont typeface="Arial" pitchFamily="34" charset="0"/>
              <a:buChar char="•"/>
            </a:pPr>
            <a:r>
              <a:rPr lang="en-US" sz="2800" dirty="0" err="1" smtClean="0">
                <a:solidFill>
                  <a:schemeClr val="tx1">
                    <a:lumMod val="95000"/>
                    <a:lumOff val="5000"/>
                  </a:schemeClr>
                </a:solidFill>
                <a:latin typeface="Agency FB" pitchFamily="34" charset="0"/>
              </a:rPr>
              <a:t>Pelaporan</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kegiatan</a:t>
            </a:r>
            <a:r>
              <a:rPr lang="en-US" sz="2800" dirty="0" smtClean="0">
                <a:solidFill>
                  <a:schemeClr val="tx1">
                    <a:lumMod val="95000"/>
                    <a:lumOff val="5000"/>
                  </a:schemeClr>
                </a:solidFill>
                <a:latin typeface="Agency FB" pitchFamily="34" charset="0"/>
              </a:rPr>
              <a:t> TPID (semester, </a:t>
            </a:r>
            <a:r>
              <a:rPr lang="en-US" sz="2800" dirty="0" err="1" smtClean="0">
                <a:solidFill>
                  <a:schemeClr val="tx1">
                    <a:lumMod val="95000"/>
                    <a:lumOff val="5000"/>
                  </a:schemeClr>
                </a:solidFill>
                <a:latin typeface="Agency FB" pitchFamily="34" charset="0"/>
              </a:rPr>
              <a:t>tahunan</a:t>
            </a:r>
            <a:r>
              <a:rPr lang="en-US" sz="2800" dirty="0" smtClean="0">
                <a:solidFill>
                  <a:schemeClr val="tx1">
                    <a:lumMod val="95000"/>
                    <a:lumOff val="5000"/>
                  </a:schemeClr>
                </a:solidFill>
                <a:latin typeface="Agency FB" pitchFamily="34" charset="0"/>
              </a:rPr>
              <a:t>)</a:t>
            </a:r>
          </a:p>
          <a:p>
            <a:pPr marL="977900" indent="-457200" algn="just">
              <a:buFont typeface="Arial" pitchFamily="34" charset="0"/>
              <a:buChar char="•"/>
            </a:pPr>
            <a:r>
              <a:rPr lang="en-US" sz="2800" dirty="0" smtClean="0">
                <a:solidFill>
                  <a:schemeClr val="tx1">
                    <a:lumMod val="95000"/>
                    <a:lumOff val="5000"/>
                  </a:schemeClr>
                </a:solidFill>
                <a:latin typeface="Agency FB" pitchFamily="34" charset="0"/>
              </a:rPr>
              <a:t>TPID </a:t>
            </a:r>
            <a:r>
              <a:rPr lang="en-US" sz="2800" dirty="0" err="1" smtClean="0">
                <a:solidFill>
                  <a:schemeClr val="tx1">
                    <a:lumMod val="95000"/>
                    <a:lumOff val="5000"/>
                  </a:schemeClr>
                </a:solidFill>
                <a:latin typeface="Agency FB" pitchFamily="34" charset="0"/>
              </a:rPr>
              <a:t>berbagi</a:t>
            </a:r>
            <a:r>
              <a:rPr lang="en-US" sz="2800" dirty="0" smtClean="0">
                <a:solidFill>
                  <a:schemeClr val="tx1">
                    <a:lumMod val="95000"/>
                    <a:lumOff val="5000"/>
                  </a:schemeClr>
                </a:solidFill>
                <a:latin typeface="Agency FB" pitchFamily="34" charset="0"/>
              </a:rPr>
              <a:t> (TPID </a:t>
            </a:r>
            <a:r>
              <a:rPr lang="en-US" sz="2800" dirty="0" err="1" smtClean="0">
                <a:solidFill>
                  <a:schemeClr val="tx1">
                    <a:lumMod val="95000"/>
                    <a:lumOff val="5000"/>
                  </a:schemeClr>
                </a:solidFill>
                <a:latin typeface="Agency FB" pitchFamily="34" charset="0"/>
              </a:rPr>
              <a:t>dapat</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berkontribusi</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menymbang</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berita</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terkait</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kegiatan</a:t>
            </a:r>
            <a:r>
              <a:rPr lang="en-US" sz="2800" dirty="0" smtClean="0">
                <a:solidFill>
                  <a:schemeClr val="tx1">
                    <a:lumMod val="95000"/>
                    <a:lumOff val="5000"/>
                  </a:schemeClr>
                </a:solidFill>
                <a:latin typeface="Agency FB" pitchFamily="34" charset="0"/>
              </a:rPr>
              <a:t> TPID di </a:t>
            </a:r>
            <a:r>
              <a:rPr lang="en-US" sz="2800" dirty="0" err="1" smtClean="0">
                <a:solidFill>
                  <a:schemeClr val="tx1">
                    <a:lumMod val="95000"/>
                    <a:lumOff val="5000"/>
                  </a:schemeClr>
                </a:solidFill>
                <a:latin typeface="Agency FB" pitchFamily="34" charset="0"/>
              </a:rPr>
              <a:t>wilayahnya</a:t>
            </a:r>
            <a:r>
              <a:rPr lang="en-US" sz="2800" dirty="0" smtClean="0">
                <a:solidFill>
                  <a:schemeClr val="tx1">
                    <a:lumMod val="95000"/>
                    <a:lumOff val="5000"/>
                  </a:schemeClr>
                </a:solidFill>
                <a:latin typeface="Agency FB" pitchFamily="34" charset="0"/>
              </a:rPr>
              <a:t>)</a:t>
            </a:r>
          </a:p>
          <a:p>
            <a:pPr marL="977900" indent="-457200" algn="just">
              <a:buFont typeface="Arial" pitchFamily="34" charset="0"/>
              <a:buChar char="•"/>
            </a:pPr>
            <a:r>
              <a:rPr lang="en-US" sz="2800" dirty="0" err="1" smtClean="0">
                <a:solidFill>
                  <a:schemeClr val="tx1">
                    <a:lumMod val="95000"/>
                    <a:lumOff val="5000"/>
                  </a:schemeClr>
                </a:solidFill>
                <a:latin typeface="Agency FB" pitchFamily="34" charset="0"/>
              </a:rPr>
              <a:t>Konsultasi</a:t>
            </a:r>
            <a:r>
              <a:rPr lang="en-US" sz="2800" dirty="0" smtClean="0">
                <a:solidFill>
                  <a:schemeClr val="tx1">
                    <a:lumMod val="95000"/>
                    <a:lumOff val="5000"/>
                  </a:schemeClr>
                </a:solidFill>
                <a:latin typeface="Agency FB" pitchFamily="34" charset="0"/>
              </a:rPr>
              <a:t> TPID </a:t>
            </a:r>
            <a:r>
              <a:rPr lang="en-US" sz="2800" dirty="0" err="1" smtClean="0">
                <a:solidFill>
                  <a:schemeClr val="tx1">
                    <a:lumMod val="95000"/>
                    <a:lumOff val="5000"/>
                  </a:schemeClr>
                </a:solidFill>
                <a:latin typeface="Agency FB" pitchFamily="34" charset="0"/>
              </a:rPr>
              <a:t>dengan</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Pokjanas</a:t>
            </a:r>
            <a:r>
              <a:rPr lang="en-US" sz="2800" dirty="0" smtClean="0">
                <a:solidFill>
                  <a:schemeClr val="tx1">
                    <a:lumMod val="95000"/>
                    <a:lumOff val="5000"/>
                  </a:schemeClr>
                </a:solidFill>
                <a:latin typeface="Agency FB" pitchFamily="34" charset="0"/>
              </a:rPr>
              <a:t> TPID</a:t>
            </a:r>
          </a:p>
          <a:p>
            <a:pPr marL="457200" indent="-457200" algn="just">
              <a:buFont typeface="Arial" pitchFamily="34" charset="0"/>
              <a:buChar char="•"/>
            </a:pPr>
            <a:endParaRPr lang="en-US" sz="1600" b="1" dirty="0">
              <a:solidFill>
                <a:schemeClr val="tx1">
                  <a:lumMod val="95000"/>
                  <a:lumOff val="5000"/>
                </a:schemeClr>
              </a:solidFill>
              <a:latin typeface="Agency FB" pitchFamily="34" charset="0"/>
            </a:endParaRPr>
          </a:p>
          <a:p>
            <a:pPr algn="just"/>
            <a:r>
              <a:rPr lang="en-US" sz="2800" b="1" dirty="0" smtClean="0">
                <a:solidFill>
                  <a:schemeClr val="tx1">
                    <a:lumMod val="95000"/>
                    <a:lumOff val="5000"/>
                  </a:schemeClr>
                </a:solidFill>
                <a:latin typeface="Agency FB" pitchFamily="34" charset="0"/>
              </a:rPr>
              <a:t>5. PENGOPERASIAN SEKRETARIAT POKJANAS TPID</a:t>
            </a:r>
          </a:p>
          <a:p>
            <a:pPr marL="977900" indent="-457200" algn="just">
              <a:buFont typeface="Arial" pitchFamily="34" charset="0"/>
              <a:buChar char="•"/>
            </a:pPr>
            <a:r>
              <a:rPr lang="en-US" sz="2800" dirty="0" err="1" smtClean="0">
                <a:solidFill>
                  <a:schemeClr val="tx1">
                    <a:lumMod val="95000"/>
                    <a:lumOff val="5000"/>
                  </a:schemeClr>
                </a:solidFill>
                <a:latin typeface="Agency FB" pitchFamily="34" charset="0"/>
              </a:rPr>
              <a:t>Ruangan</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sekretariat</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sudah</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mulai</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beroperasi</a:t>
            </a:r>
            <a:r>
              <a:rPr lang="en-US" sz="2800" dirty="0" smtClean="0">
                <a:solidFill>
                  <a:schemeClr val="tx1">
                    <a:lumMod val="95000"/>
                    <a:lumOff val="5000"/>
                  </a:schemeClr>
                </a:solidFill>
                <a:latin typeface="Agency FB" pitchFamily="34" charset="0"/>
              </a:rPr>
              <a:t> di Kantor </a:t>
            </a:r>
            <a:r>
              <a:rPr lang="en-US" sz="2800" dirty="0" err="1" smtClean="0">
                <a:solidFill>
                  <a:schemeClr val="tx1">
                    <a:lumMod val="95000"/>
                    <a:lumOff val="5000"/>
                  </a:schemeClr>
                </a:solidFill>
                <a:latin typeface="Agency FB" pitchFamily="34" charset="0"/>
              </a:rPr>
              <a:t>Kementerian</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Koordinator</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Bidang</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Perekonomian</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Jalan</a:t>
            </a:r>
            <a:r>
              <a:rPr lang="en-US" sz="2800" dirty="0" smtClean="0">
                <a:solidFill>
                  <a:schemeClr val="tx1">
                    <a:lumMod val="95000"/>
                    <a:lumOff val="5000"/>
                  </a:schemeClr>
                </a:solidFill>
                <a:latin typeface="Agency FB" pitchFamily="34" charset="0"/>
              </a:rPr>
              <a:t> Medan </a:t>
            </a:r>
            <a:r>
              <a:rPr lang="en-US" sz="2800" dirty="0" err="1" smtClean="0">
                <a:solidFill>
                  <a:schemeClr val="tx1">
                    <a:lumMod val="95000"/>
                    <a:lumOff val="5000"/>
                  </a:schemeClr>
                </a:solidFill>
                <a:latin typeface="Agency FB" pitchFamily="34" charset="0"/>
              </a:rPr>
              <a:t>Merdeka</a:t>
            </a:r>
            <a:r>
              <a:rPr lang="en-US" sz="2800" dirty="0" smtClean="0">
                <a:solidFill>
                  <a:schemeClr val="tx1">
                    <a:lumMod val="95000"/>
                    <a:lumOff val="5000"/>
                  </a:schemeClr>
                </a:solidFill>
                <a:latin typeface="Agency FB" pitchFamily="34" charset="0"/>
              </a:rPr>
              <a:t> Barat No. 7 </a:t>
            </a:r>
            <a:r>
              <a:rPr lang="en-US" sz="2800" dirty="0" err="1" smtClean="0">
                <a:solidFill>
                  <a:schemeClr val="tx1">
                    <a:lumMod val="95000"/>
                    <a:lumOff val="5000"/>
                  </a:schemeClr>
                </a:solidFill>
                <a:latin typeface="Agency FB" pitchFamily="34" charset="0"/>
              </a:rPr>
              <a:t>Lantai</a:t>
            </a:r>
            <a:r>
              <a:rPr lang="en-US" sz="2800" dirty="0" smtClean="0">
                <a:solidFill>
                  <a:schemeClr val="tx1">
                    <a:lumMod val="95000"/>
                    <a:lumOff val="5000"/>
                  </a:schemeClr>
                </a:solidFill>
                <a:latin typeface="Agency FB" pitchFamily="34" charset="0"/>
              </a:rPr>
              <a:t> 1, Jakarta </a:t>
            </a:r>
            <a:r>
              <a:rPr lang="en-US" sz="2800" dirty="0" err="1" smtClean="0">
                <a:solidFill>
                  <a:schemeClr val="tx1">
                    <a:lumMod val="95000"/>
                    <a:lumOff val="5000"/>
                  </a:schemeClr>
                </a:solidFill>
                <a:latin typeface="Agency FB" pitchFamily="34" charset="0"/>
              </a:rPr>
              <a:t>Pusat</a:t>
            </a:r>
            <a:endParaRPr lang="en-US" sz="2800" dirty="0" smtClean="0">
              <a:solidFill>
                <a:schemeClr val="tx1">
                  <a:lumMod val="95000"/>
                  <a:lumOff val="5000"/>
                </a:schemeClr>
              </a:solidFill>
              <a:latin typeface="Agency FB" pitchFamily="34" charset="0"/>
            </a:endParaRPr>
          </a:p>
          <a:p>
            <a:pPr marL="977900" indent="-457200" algn="just">
              <a:buFont typeface="Arial" pitchFamily="34" charset="0"/>
              <a:buChar char="•"/>
            </a:pPr>
            <a:r>
              <a:rPr lang="en-US" sz="2800" dirty="0" err="1" smtClean="0">
                <a:solidFill>
                  <a:schemeClr val="tx1">
                    <a:lumMod val="95000"/>
                    <a:lumOff val="5000"/>
                  </a:schemeClr>
                </a:solidFill>
                <a:latin typeface="Agency FB" pitchFamily="34" charset="0"/>
              </a:rPr>
              <a:t>Sekretariat</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dilengkapi</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dengan</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sistem</a:t>
            </a:r>
            <a:r>
              <a:rPr lang="en-US" sz="2800" dirty="0" smtClean="0">
                <a:solidFill>
                  <a:schemeClr val="tx1">
                    <a:lumMod val="95000"/>
                    <a:lumOff val="5000"/>
                  </a:schemeClr>
                </a:solidFill>
                <a:latin typeface="Agency FB" pitchFamily="34" charset="0"/>
              </a:rPr>
              <a:t> </a:t>
            </a:r>
            <a:r>
              <a:rPr lang="en-US" sz="2800" dirty="0" err="1" smtClean="0">
                <a:solidFill>
                  <a:schemeClr val="tx1">
                    <a:lumMod val="95000"/>
                    <a:lumOff val="5000"/>
                  </a:schemeClr>
                </a:solidFill>
                <a:latin typeface="Agency FB" pitchFamily="34" charset="0"/>
              </a:rPr>
              <a:t>komunikasi</a:t>
            </a:r>
            <a:r>
              <a:rPr lang="en-US" sz="2800" dirty="0" smtClean="0">
                <a:solidFill>
                  <a:schemeClr val="tx1">
                    <a:lumMod val="95000"/>
                    <a:lumOff val="5000"/>
                  </a:schemeClr>
                </a:solidFill>
                <a:latin typeface="Agency FB" pitchFamily="34" charset="0"/>
              </a:rPr>
              <a:t> </a:t>
            </a:r>
            <a:r>
              <a:rPr lang="en-US" sz="2800" i="1" dirty="0" smtClean="0">
                <a:solidFill>
                  <a:schemeClr val="tx1">
                    <a:lumMod val="95000"/>
                    <a:lumOff val="5000"/>
                  </a:schemeClr>
                </a:solidFill>
                <a:latin typeface="Agency FB" pitchFamily="34" charset="0"/>
              </a:rPr>
              <a:t>video conference </a:t>
            </a:r>
            <a:r>
              <a:rPr lang="en-US" sz="2800" dirty="0" err="1" smtClean="0">
                <a:solidFill>
                  <a:schemeClr val="tx1">
                    <a:lumMod val="95000"/>
                    <a:lumOff val="5000"/>
                  </a:schemeClr>
                </a:solidFill>
                <a:latin typeface="Agency FB" pitchFamily="34" charset="0"/>
              </a:rPr>
              <a:t>berbasis</a:t>
            </a:r>
            <a:r>
              <a:rPr lang="en-US" sz="2800" dirty="0" smtClean="0">
                <a:solidFill>
                  <a:schemeClr val="tx1">
                    <a:lumMod val="95000"/>
                    <a:lumOff val="5000"/>
                  </a:schemeClr>
                </a:solidFill>
                <a:latin typeface="Agency FB" pitchFamily="34" charset="0"/>
              </a:rPr>
              <a:t> </a:t>
            </a:r>
            <a:r>
              <a:rPr lang="en-US" sz="2800" i="1" dirty="0" smtClean="0">
                <a:solidFill>
                  <a:schemeClr val="tx1">
                    <a:lumMod val="95000"/>
                    <a:lumOff val="5000"/>
                  </a:schemeClr>
                </a:solidFill>
                <a:latin typeface="Agency FB" pitchFamily="34" charset="0"/>
              </a:rPr>
              <a:t>web interface</a:t>
            </a:r>
            <a:r>
              <a:rPr lang="en-US" sz="2800" dirty="0" smtClean="0">
                <a:solidFill>
                  <a:schemeClr val="tx1">
                    <a:lumMod val="95000"/>
                    <a:lumOff val="5000"/>
                  </a:schemeClr>
                </a:solidFill>
                <a:latin typeface="Agency FB" pitchFamily="34" charset="0"/>
              </a:rPr>
              <a:t> </a:t>
            </a:r>
          </a:p>
        </p:txBody>
      </p:sp>
      <p:sp>
        <p:nvSpPr>
          <p:cNvPr id="4" name="Slide Number Placeholder 3"/>
          <p:cNvSpPr>
            <a:spLocks noGrp="1"/>
          </p:cNvSpPr>
          <p:nvPr>
            <p:ph type="sldNum" sz="quarter" idx="12"/>
          </p:nvPr>
        </p:nvSpPr>
        <p:spPr/>
        <p:txBody>
          <a:bodyPr/>
          <a:lstStyle/>
          <a:p>
            <a:fld id="{7D08530B-D843-4B68-A89E-667FFE5D1D6F}" type="slidenum">
              <a:rPr lang="en-US" smtClean="0"/>
              <a:t>32</a:t>
            </a:fld>
            <a:endParaRPr lang="en-US"/>
          </a:p>
        </p:txBody>
      </p:sp>
    </p:spTree>
    <p:extLst>
      <p:ext uri="{BB962C8B-B14F-4D97-AF65-F5344CB8AC3E}">
        <p14:creationId xmlns:p14="http://schemas.microsoft.com/office/powerpoint/2010/main" val="13549258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956"/>
            <a:ext cx="8229600" cy="563563"/>
          </a:xfrm>
        </p:spPr>
        <p:txBody>
          <a:bodyPr>
            <a:normAutofit fontScale="90000"/>
          </a:bodyPr>
          <a:lstStyle/>
          <a:p>
            <a:pPr algn="l"/>
            <a:r>
              <a:rPr lang="en-US" sz="3600" b="1" dirty="0" smtClean="0">
                <a:solidFill>
                  <a:srgbClr val="002060"/>
                </a:solidFill>
                <a:latin typeface="Agency FB" pitchFamily="34" charset="0"/>
              </a:rPr>
              <a:t>METODE PENILAIAN TPID TERBAIK DAN TPID BERPRESTASI</a:t>
            </a:r>
            <a:endParaRPr lang="en-US" sz="3600" b="1" dirty="0">
              <a:solidFill>
                <a:srgbClr val="002060"/>
              </a:solidFill>
              <a:latin typeface="Agency FB" pitchFamily="34" charset="0"/>
            </a:endParaRPr>
          </a:p>
        </p:txBody>
      </p:sp>
      <p:sp>
        <p:nvSpPr>
          <p:cNvPr id="3" name="Title 1"/>
          <p:cNvSpPr txBox="1">
            <a:spLocks/>
          </p:cNvSpPr>
          <p:nvPr/>
        </p:nvSpPr>
        <p:spPr>
          <a:xfrm>
            <a:off x="152400" y="594519"/>
            <a:ext cx="1920766" cy="563563"/>
          </a:xfrm>
          <a:prstGeom prst="rect">
            <a:avLst/>
          </a:prstGeom>
        </p:spPr>
        <p:txBody>
          <a:bodyPr vert="horz" lIns="91438" tIns="45719" rIns="91438" bIns="45719" rtlCol="0" anchor="ctr">
            <a:normAutofit fontScale="97500"/>
          </a:bodyPr>
          <a:lstStyle>
            <a:lvl1pPr algn="ctr" defTabSz="914377"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solidFill>
                  <a:schemeClr val="tx1">
                    <a:lumMod val="95000"/>
                    <a:lumOff val="5000"/>
                  </a:schemeClr>
                </a:solidFill>
                <a:latin typeface="Agency FB" pitchFamily="34" charset="0"/>
              </a:rPr>
              <a:t>METODE SAAT INI</a:t>
            </a:r>
            <a:endParaRPr lang="en-US" sz="2400" b="1" dirty="0">
              <a:solidFill>
                <a:schemeClr val="tx1">
                  <a:lumMod val="95000"/>
                  <a:lumOff val="5000"/>
                </a:schemeClr>
              </a:solidFill>
              <a:latin typeface="Agency FB" pitchFamily="34" charset="0"/>
            </a:endParaRPr>
          </a:p>
        </p:txBody>
      </p:sp>
      <p:sp>
        <p:nvSpPr>
          <p:cNvPr id="4" name="Content Placeholder 2"/>
          <p:cNvSpPr>
            <a:spLocks noGrp="1"/>
          </p:cNvSpPr>
          <p:nvPr>
            <p:ph idx="1"/>
          </p:nvPr>
        </p:nvSpPr>
        <p:spPr>
          <a:xfrm>
            <a:off x="152400" y="1158081"/>
            <a:ext cx="11734800" cy="5563399"/>
          </a:xfrm>
        </p:spPr>
        <p:txBody>
          <a:bodyPr>
            <a:noAutofit/>
          </a:bodyPr>
          <a:lstStyle/>
          <a:p>
            <a:pPr marL="0" indent="0">
              <a:spcBef>
                <a:spcPts val="0"/>
              </a:spcBef>
              <a:buNone/>
              <a:defRPr/>
            </a:pPr>
            <a:r>
              <a:rPr lang="en-US" sz="2000" b="1" dirty="0" smtClean="0">
                <a:latin typeface="Arial Narrow" pitchFamily="34" charset="0"/>
              </a:rPr>
              <a:t>1. KATEGORI PENILAIAN</a:t>
            </a:r>
          </a:p>
          <a:p>
            <a:pPr marL="449263" indent="-177800" algn="just">
              <a:spcBef>
                <a:spcPts val="0"/>
              </a:spcBef>
              <a:buFont typeface="Arial" pitchFamily="34" charset="0"/>
              <a:buChar char="•"/>
              <a:defRPr/>
            </a:pPr>
            <a:r>
              <a:rPr lang="en-US" sz="2000" b="1" dirty="0" smtClean="0">
                <a:latin typeface="Arial Narrow" pitchFamily="34" charset="0"/>
              </a:rPr>
              <a:t>TPID TERBAIK: TPID PROVINSI DAN TPID KAB/KOTA SAMPEL SBH (TELAH DILAKSANAKAN SEJAK TAHUN 2012 UNTUK MENILAI KINERJA TPID TAHUN 2011)</a:t>
            </a:r>
          </a:p>
          <a:p>
            <a:pPr marL="449263" indent="-177800" algn="just">
              <a:spcBef>
                <a:spcPts val="0"/>
              </a:spcBef>
              <a:buFont typeface="Arial" pitchFamily="34" charset="0"/>
              <a:buChar char="•"/>
              <a:defRPr/>
            </a:pPr>
            <a:r>
              <a:rPr lang="en-US" sz="2000" b="1" dirty="0" smtClean="0">
                <a:latin typeface="Arial Narrow" pitchFamily="34" charset="0"/>
              </a:rPr>
              <a:t>TPID BERPRESTASI: TPID KAB/KOTA NON SAMPEL SBH (DIMULAI SEJAK TAHUN 2014)</a:t>
            </a:r>
          </a:p>
          <a:p>
            <a:pPr marL="53975" indent="0" algn="just">
              <a:spcBef>
                <a:spcPts val="0"/>
              </a:spcBef>
              <a:buNone/>
              <a:defRPr/>
            </a:pPr>
            <a:endParaRPr lang="en-US" sz="1000" b="1" dirty="0" smtClean="0">
              <a:latin typeface="Arial Narrow" pitchFamily="34" charset="0"/>
            </a:endParaRPr>
          </a:p>
          <a:p>
            <a:pPr marL="0" indent="0">
              <a:spcBef>
                <a:spcPts val="0"/>
              </a:spcBef>
              <a:buNone/>
              <a:defRPr/>
            </a:pPr>
            <a:r>
              <a:rPr lang="en-US" sz="2000" b="1" dirty="0" smtClean="0">
                <a:latin typeface="Arial Narrow" pitchFamily="34" charset="0"/>
              </a:rPr>
              <a:t>2. PEMBAGIAN AREA PENILAIAN</a:t>
            </a:r>
          </a:p>
          <a:p>
            <a:pPr marL="449263" indent="-177800" algn="just">
              <a:spcBef>
                <a:spcPts val="0"/>
              </a:spcBef>
              <a:buFont typeface="Arial" pitchFamily="34" charset="0"/>
              <a:buChar char="•"/>
              <a:defRPr/>
            </a:pPr>
            <a:r>
              <a:rPr lang="en-US" sz="2000" b="1" dirty="0" smtClean="0">
                <a:latin typeface="Arial Narrow" pitchFamily="34" charset="0"/>
              </a:rPr>
              <a:t>KAWASAN SUMATERA</a:t>
            </a:r>
          </a:p>
          <a:p>
            <a:pPr marL="449263" indent="-177800" algn="just">
              <a:spcBef>
                <a:spcPts val="0"/>
              </a:spcBef>
              <a:buFont typeface="Arial" pitchFamily="34" charset="0"/>
              <a:buChar char="•"/>
              <a:defRPr/>
            </a:pPr>
            <a:r>
              <a:rPr lang="en-US" sz="2000" b="1" dirty="0" smtClean="0">
                <a:latin typeface="Arial Narrow" pitchFamily="34" charset="0"/>
              </a:rPr>
              <a:t>KAWASAN JAWA</a:t>
            </a:r>
          </a:p>
          <a:p>
            <a:pPr marL="449263" indent="-177800" algn="just">
              <a:spcBef>
                <a:spcPts val="0"/>
              </a:spcBef>
              <a:buFont typeface="Arial" pitchFamily="34" charset="0"/>
              <a:buChar char="•"/>
              <a:defRPr/>
            </a:pPr>
            <a:r>
              <a:rPr lang="en-US" sz="2000" b="1" dirty="0" smtClean="0">
                <a:latin typeface="Arial Narrow" pitchFamily="34" charset="0"/>
              </a:rPr>
              <a:t>KAWASAN TIMUR INDONESIA (KALIMANTAN, SULAWESI, BALI NUSA TENGGARA, DAN MALUKU PAPUA)</a:t>
            </a:r>
          </a:p>
          <a:p>
            <a:pPr marL="53975" indent="0" algn="just">
              <a:spcBef>
                <a:spcPts val="0"/>
              </a:spcBef>
              <a:buNone/>
              <a:defRPr/>
            </a:pPr>
            <a:endParaRPr lang="en-US" sz="1000" b="1" dirty="0" smtClean="0">
              <a:latin typeface="Arial Narrow" pitchFamily="34" charset="0"/>
            </a:endParaRPr>
          </a:p>
          <a:p>
            <a:pPr marL="173038" indent="-173038" fontAlgn="base">
              <a:spcBef>
                <a:spcPts val="0"/>
              </a:spcBef>
              <a:buSzPct val="115000"/>
              <a:buNone/>
              <a:defRPr/>
            </a:pPr>
            <a:r>
              <a:rPr lang="en-US" sz="2000" b="1" dirty="0" smtClean="0">
                <a:latin typeface="Arial Narrow" pitchFamily="34" charset="0"/>
              </a:rPr>
              <a:t>3. </a:t>
            </a:r>
            <a:r>
              <a:rPr lang="id-ID" sz="2000" b="1" dirty="0" smtClean="0">
                <a:latin typeface="Arial Narrow" pitchFamily="34" charset="0"/>
              </a:rPr>
              <a:t>SECARA UMUM, </a:t>
            </a:r>
            <a:r>
              <a:rPr lang="en-US" sz="2000" b="1" dirty="0" smtClean="0">
                <a:latin typeface="Arial Narrow" pitchFamily="34" charset="0"/>
              </a:rPr>
              <a:t>PENGUKURAN KINERJA DIDASARKAN ATAS PEMBOBOTAN DARI DUA ASPEK PENILAIAN, YAKNI ASPEK PROSES DAN ASPEK KELUARAN.</a:t>
            </a:r>
          </a:p>
          <a:p>
            <a:pPr marL="173038" indent="-173038" fontAlgn="base">
              <a:spcBef>
                <a:spcPts val="0"/>
              </a:spcBef>
              <a:buSzPct val="115000"/>
              <a:buNone/>
              <a:defRPr/>
            </a:pPr>
            <a:endParaRPr lang="en-US" sz="1000" b="1" dirty="0" smtClean="0">
              <a:latin typeface="Arial Narrow" pitchFamily="34" charset="0"/>
            </a:endParaRPr>
          </a:p>
          <a:p>
            <a:pPr marL="173038" indent="-173038" fontAlgn="base">
              <a:spcBef>
                <a:spcPts val="0"/>
              </a:spcBef>
              <a:buSzPct val="115000"/>
              <a:buNone/>
              <a:defRPr/>
            </a:pPr>
            <a:r>
              <a:rPr lang="en-US" sz="2000" b="1" dirty="0" smtClean="0">
                <a:latin typeface="Arial Narrow" pitchFamily="34" charset="0"/>
              </a:rPr>
              <a:t>4. PENILAIAN ASPEK PROSES MEMPERHITUNGKAN BAIK SISI INTENSITAS (KUANTITAS) DAN SISI KUALITAS KEGIATAN TPID YANG DILAKUKAN SEPANJANG TAHUN PENILAIAN DENGAN BOBOT MASING-MASING UNTUK KESELURUHAN PENILAIAN KINERJA KOORDINASI TPID. </a:t>
            </a:r>
          </a:p>
          <a:p>
            <a:pPr marL="173038" indent="-173038" fontAlgn="base">
              <a:spcBef>
                <a:spcPts val="0"/>
              </a:spcBef>
              <a:buSzPct val="115000"/>
              <a:buNone/>
              <a:defRPr/>
            </a:pPr>
            <a:endParaRPr lang="en-US" sz="1000" b="1" dirty="0" smtClean="0">
              <a:latin typeface="Arial Narrow" pitchFamily="34" charset="0"/>
            </a:endParaRPr>
          </a:p>
          <a:p>
            <a:pPr marL="173038" indent="-173038" fontAlgn="base">
              <a:spcBef>
                <a:spcPts val="0"/>
              </a:spcBef>
              <a:buSzPct val="115000"/>
              <a:buNone/>
              <a:defRPr/>
            </a:pPr>
            <a:r>
              <a:rPr lang="en-US" sz="2000" b="1" dirty="0" smtClean="0">
                <a:latin typeface="Arial Narrow" pitchFamily="34" charset="0"/>
              </a:rPr>
              <a:t>5. ASPEK KELUARAN MENGUKUR ANGKA REALISASI INFLASI DAN VOLATILTAS INFLASI TAHUN PENILAIAN YANG MENCERMINKAN HASIL DARI UPAYA YANG DITEMPUH OLEH TPID DALAM MENJAGA STABILITAS INFLASI. </a:t>
            </a:r>
          </a:p>
          <a:p>
            <a:pPr marL="231775" indent="-177800" algn="just">
              <a:spcBef>
                <a:spcPts val="0"/>
              </a:spcBef>
              <a:buFont typeface="Arial" pitchFamily="34" charset="0"/>
              <a:buChar char="•"/>
              <a:defRPr/>
            </a:pPr>
            <a:endParaRPr lang="en-US" sz="2000" b="1" dirty="0" smtClean="0">
              <a:latin typeface="Arial Narrow" pitchFamily="34" charset="0"/>
            </a:endParaRPr>
          </a:p>
          <a:p>
            <a:pPr marL="53975" indent="0" algn="just">
              <a:spcBef>
                <a:spcPts val="0"/>
              </a:spcBef>
              <a:buNone/>
              <a:defRPr/>
            </a:pPr>
            <a:endParaRPr lang="en-US" sz="2000" b="1" dirty="0" smtClean="0">
              <a:latin typeface="Arial Narrow" pitchFamily="34" charset="0"/>
            </a:endParaRPr>
          </a:p>
          <a:p>
            <a:pPr marL="53975" indent="0" algn="just">
              <a:spcBef>
                <a:spcPts val="0"/>
              </a:spcBef>
              <a:defRPr/>
            </a:pPr>
            <a:endParaRPr lang="en-US" sz="2000" b="1" dirty="0" smtClean="0">
              <a:latin typeface="Arial Narrow" pitchFamily="34" charset="0"/>
            </a:endParaRPr>
          </a:p>
          <a:p>
            <a:pPr marL="53975" indent="0" algn="just">
              <a:spcBef>
                <a:spcPts val="0"/>
              </a:spcBef>
              <a:defRPr/>
            </a:pPr>
            <a:endParaRPr lang="en-US" sz="2000" b="1" dirty="0" smtClean="0">
              <a:latin typeface="Arial Narrow" pitchFamily="34" charset="0"/>
            </a:endParaRPr>
          </a:p>
          <a:p>
            <a:pPr marL="53975" indent="0" algn="just">
              <a:spcBef>
                <a:spcPts val="0"/>
              </a:spcBef>
              <a:defRPr/>
            </a:pPr>
            <a:endParaRPr lang="en-US" sz="2000" b="1" dirty="0" smtClean="0">
              <a:latin typeface="Arial Narrow" pitchFamily="34" charset="0"/>
            </a:endParaRPr>
          </a:p>
          <a:p>
            <a:pPr marL="53975" indent="0" algn="just">
              <a:spcBef>
                <a:spcPts val="0"/>
              </a:spcBef>
              <a:defRPr/>
            </a:pPr>
            <a:endParaRPr lang="en-US" sz="2000" b="1" dirty="0" smtClean="0">
              <a:latin typeface="Arial Narrow" pitchFamily="34" charset="0"/>
            </a:endParaRPr>
          </a:p>
          <a:p>
            <a:pPr marL="53975" indent="0" algn="just">
              <a:spcBef>
                <a:spcPts val="0"/>
              </a:spcBef>
              <a:defRPr/>
            </a:pPr>
            <a:endParaRPr lang="en-US" sz="2000" b="1" dirty="0" smtClean="0">
              <a:latin typeface="Arial Narrow" pitchFamily="34" charset="0"/>
            </a:endParaRPr>
          </a:p>
          <a:p>
            <a:pPr marL="53975" indent="0" algn="just">
              <a:spcBef>
                <a:spcPts val="0"/>
              </a:spcBef>
              <a:defRPr/>
            </a:pPr>
            <a:endParaRPr lang="en-US" sz="2000" b="1" dirty="0" smtClean="0">
              <a:latin typeface="Arial Narrow" pitchFamily="34" charset="0"/>
            </a:endParaRPr>
          </a:p>
          <a:p>
            <a:pPr marL="53975" indent="0" algn="just">
              <a:spcBef>
                <a:spcPts val="0"/>
              </a:spcBef>
              <a:defRPr/>
            </a:pPr>
            <a:endParaRPr lang="en-US" sz="2000" b="1" dirty="0" smtClean="0">
              <a:latin typeface="Arial Narrow" pitchFamily="34" charset="0"/>
            </a:endParaRPr>
          </a:p>
          <a:p>
            <a:pPr marL="53975" indent="0" algn="just">
              <a:spcBef>
                <a:spcPts val="0"/>
              </a:spcBef>
              <a:defRPr/>
            </a:pPr>
            <a:endParaRPr lang="en-US" sz="2000" b="1" dirty="0" smtClean="0">
              <a:latin typeface="Arial Narrow" pitchFamily="34" charset="0"/>
            </a:endParaRPr>
          </a:p>
          <a:p>
            <a:pPr marL="53975" indent="0" algn="just">
              <a:spcBef>
                <a:spcPts val="0"/>
              </a:spcBef>
              <a:defRPr/>
            </a:pPr>
            <a:endParaRPr lang="en-US" sz="2000" b="1" dirty="0" smtClean="0">
              <a:latin typeface="Arial Narrow" pitchFamily="34" charset="0"/>
            </a:endParaRPr>
          </a:p>
          <a:p>
            <a:pPr marL="53975" indent="0" algn="just">
              <a:spcBef>
                <a:spcPts val="0"/>
              </a:spcBef>
              <a:defRPr/>
            </a:pPr>
            <a:endParaRPr lang="en-US" sz="2000" b="1" i="1" dirty="0" smtClean="0">
              <a:latin typeface="Arial Narrow" pitchFamily="34" charset="0"/>
            </a:endParaRPr>
          </a:p>
          <a:p>
            <a:pPr marL="53975" indent="-53975" algn="just">
              <a:spcBef>
                <a:spcPts val="0"/>
              </a:spcBef>
              <a:defRPr/>
            </a:pPr>
            <a:endParaRPr lang="en-US" sz="2000" b="1" dirty="0" smtClean="0">
              <a:latin typeface="Arial Narrow" pitchFamily="34" charset="0"/>
            </a:endParaRPr>
          </a:p>
          <a:p>
            <a:pPr marL="0" indent="0">
              <a:spcBef>
                <a:spcPts val="0"/>
              </a:spcBef>
              <a:defRPr/>
            </a:pPr>
            <a:endParaRPr lang="en-US" sz="2000" b="1" dirty="0" smtClean="0">
              <a:latin typeface="Arial Narrow" pitchFamily="34" charset="0"/>
            </a:endParaRPr>
          </a:p>
        </p:txBody>
      </p:sp>
      <p:sp>
        <p:nvSpPr>
          <p:cNvPr id="5" name="Slide Number Placeholder 4"/>
          <p:cNvSpPr>
            <a:spLocks noGrp="1"/>
          </p:cNvSpPr>
          <p:nvPr>
            <p:ph type="sldNum" sz="quarter" idx="12"/>
          </p:nvPr>
        </p:nvSpPr>
        <p:spPr/>
        <p:txBody>
          <a:bodyPr/>
          <a:lstStyle/>
          <a:p>
            <a:fld id="{7D08530B-D843-4B68-A89E-667FFE5D1D6F}" type="slidenum">
              <a:rPr lang="en-US" smtClean="0"/>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35481" y="6308725"/>
            <a:ext cx="2844800" cy="320675"/>
          </a:xfrm>
        </p:spPr>
        <p:txBody>
          <a:bodyPr/>
          <a:lstStyle/>
          <a:p>
            <a:fld id="{EF15C901-2314-4F0B-9D2E-522E055B4585}" type="slidenum">
              <a:rPr lang="en-US" smtClean="0">
                <a:solidFill>
                  <a:srgbClr val="000000"/>
                </a:solidFill>
              </a:rPr>
              <a:pPr/>
              <a:t>34</a:t>
            </a:fld>
            <a:endParaRPr lang="en-US">
              <a:solidFill>
                <a:srgbClr val="000000"/>
              </a:solidFill>
            </a:endParaRPr>
          </a:p>
        </p:txBody>
      </p:sp>
      <p:sp>
        <p:nvSpPr>
          <p:cNvPr id="5" name="Rounded Rectangle 4"/>
          <p:cNvSpPr/>
          <p:nvPr/>
        </p:nvSpPr>
        <p:spPr>
          <a:xfrm>
            <a:off x="5535084" y="1355719"/>
            <a:ext cx="1608667" cy="1171575"/>
          </a:xfrm>
          <a:prstGeom prst="roundRect">
            <a:avLst>
              <a:gd name="adj" fmla="val 9524"/>
            </a:avLst>
          </a:prstGeom>
          <a:solidFill>
            <a:srgbClr val="C0504D">
              <a:lumMod val="60000"/>
              <a:lumOff val="40000"/>
            </a:srgbClr>
          </a:solidFill>
          <a:ln w="31750" cap="flat" cmpd="sng" algn="ctr">
            <a:solidFill>
              <a:sysClr val="window" lastClr="FFFFFF"/>
            </a:solidFill>
            <a:prstDash val="solid"/>
          </a:ln>
          <a:effectLst>
            <a:outerShdw blurRad="50800" dist="38100" dir="10800000" algn="r" rotWithShape="0">
              <a:prstClr val="black">
                <a:alpha val="40000"/>
              </a:prstClr>
            </a:outerShdw>
          </a:effectLst>
        </p:spPr>
        <p:txBody>
          <a:bodyPr anchor="ctr"/>
          <a:lstStyle/>
          <a:p>
            <a:pPr algn="ctr" defTabSz="914400">
              <a:defRPr/>
            </a:pPr>
            <a:r>
              <a:rPr lang="en-US" sz="1200" b="1" kern="0" dirty="0">
                <a:solidFill>
                  <a:srgbClr val="000000"/>
                </a:solidFill>
                <a:latin typeface="Calibri"/>
                <a:cs typeface="Calibri" pitchFamily="34" charset="0"/>
              </a:rPr>
              <a:t>One Page Summary</a:t>
            </a:r>
          </a:p>
          <a:p>
            <a:pPr algn="ctr" defTabSz="914400">
              <a:defRPr/>
            </a:pPr>
            <a:r>
              <a:rPr lang="en-US" sz="1200" b="1" kern="0" dirty="0" err="1">
                <a:solidFill>
                  <a:srgbClr val="000000"/>
                </a:solidFill>
                <a:latin typeface="Calibri"/>
                <a:cs typeface="Calibri" pitchFamily="34" charset="0"/>
              </a:rPr>
              <a:t>Kualitas</a:t>
            </a:r>
            <a:r>
              <a:rPr lang="en-US" sz="1200" b="1" kern="0" dirty="0">
                <a:solidFill>
                  <a:srgbClr val="000000"/>
                </a:solidFill>
                <a:latin typeface="Calibri"/>
                <a:cs typeface="Calibri" pitchFamily="34" charset="0"/>
              </a:rPr>
              <a:t> Program </a:t>
            </a:r>
            <a:r>
              <a:rPr lang="en-US" sz="1200" b="1" kern="0" dirty="0" err="1">
                <a:solidFill>
                  <a:srgbClr val="000000"/>
                </a:solidFill>
                <a:latin typeface="Calibri"/>
                <a:cs typeface="Calibri" pitchFamily="34" charset="0"/>
              </a:rPr>
              <a:t>Kerja</a:t>
            </a:r>
            <a:r>
              <a:rPr lang="en-US" sz="1200" b="1" kern="0" dirty="0">
                <a:solidFill>
                  <a:srgbClr val="000000"/>
                </a:solidFill>
                <a:latin typeface="Calibri"/>
                <a:cs typeface="Calibri" pitchFamily="34" charset="0"/>
              </a:rPr>
              <a:t> </a:t>
            </a:r>
            <a:r>
              <a:rPr lang="en-US" sz="1200" b="1" kern="0" dirty="0" err="1">
                <a:solidFill>
                  <a:srgbClr val="000000"/>
                </a:solidFill>
                <a:latin typeface="Calibri"/>
                <a:cs typeface="Calibri" pitchFamily="34" charset="0"/>
              </a:rPr>
              <a:t>Unggulan</a:t>
            </a:r>
            <a:endParaRPr lang="en-US" sz="1200" b="1" kern="0" dirty="0">
              <a:solidFill>
                <a:srgbClr val="000000"/>
              </a:solidFill>
              <a:latin typeface="Calibri"/>
              <a:cs typeface="Calibri" pitchFamily="34" charset="0"/>
            </a:endParaRPr>
          </a:p>
        </p:txBody>
      </p:sp>
      <p:sp>
        <p:nvSpPr>
          <p:cNvPr id="6" name="Rounded Rectangle 5"/>
          <p:cNvSpPr/>
          <p:nvPr/>
        </p:nvSpPr>
        <p:spPr>
          <a:xfrm>
            <a:off x="5687481" y="3260724"/>
            <a:ext cx="1219200" cy="1216025"/>
          </a:xfrm>
          <a:prstGeom prst="roundRect">
            <a:avLst>
              <a:gd name="adj" fmla="val 9524"/>
            </a:avLst>
          </a:prstGeom>
          <a:solidFill>
            <a:srgbClr val="C0504D">
              <a:lumMod val="60000"/>
              <a:lumOff val="40000"/>
            </a:srgbClr>
          </a:solidFill>
          <a:ln w="31750" cap="flat" cmpd="sng" algn="ctr">
            <a:solidFill>
              <a:sysClr val="window" lastClr="FFFFFF"/>
            </a:solidFill>
            <a:prstDash val="solid"/>
          </a:ln>
          <a:effectLst>
            <a:outerShdw blurRad="50800" dist="38100" dir="10800000" algn="r" rotWithShape="0">
              <a:prstClr val="black">
                <a:alpha val="40000"/>
              </a:prstClr>
            </a:outerShdw>
          </a:effectLst>
        </p:spPr>
        <p:txBody>
          <a:bodyPr anchor="ctr"/>
          <a:lstStyle/>
          <a:p>
            <a:pPr algn="ctr" defTabSz="914400">
              <a:defRPr/>
            </a:pPr>
            <a:r>
              <a:rPr lang="en-US" sz="1200" b="1" kern="0" dirty="0">
                <a:solidFill>
                  <a:srgbClr val="000000"/>
                </a:solidFill>
                <a:latin typeface="Calibri"/>
                <a:cs typeface="Calibri" pitchFamily="34" charset="0"/>
              </a:rPr>
              <a:t>Review </a:t>
            </a:r>
            <a:r>
              <a:rPr lang="en-US" sz="1200" b="1" kern="0" dirty="0" err="1">
                <a:solidFill>
                  <a:srgbClr val="000000"/>
                </a:solidFill>
                <a:latin typeface="Calibri"/>
                <a:cs typeface="Calibri" pitchFamily="34" charset="0"/>
              </a:rPr>
              <a:t>Laporan</a:t>
            </a:r>
            <a:r>
              <a:rPr lang="en-US" sz="1200" b="1" kern="0" dirty="0">
                <a:solidFill>
                  <a:srgbClr val="000000"/>
                </a:solidFill>
                <a:latin typeface="Calibri"/>
                <a:cs typeface="Calibri" pitchFamily="34" charset="0"/>
              </a:rPr>
              <a:t> </a:t>
            </a:r>
            <a:r>
              <a:rPr lang="en-US" sz="1200" b="1" kern="0" dirty="0" err="1">
                <a:solidFill>
                  <a:srgbClr val="000000"/>
                </a:solidFill>
                <a:latin typeface="Calibri"/>
                <a:cs typeface="Calibri" pitchFamily="34" charset="0"/>
              </a:rPr>
              <a:t>Kegiatan</a:t>
            </a:r>
            <a:r>
              <a:rPr lang="en-US" sz="1200" b="1" kern="0" dirty="0">
                <a:solidFill>
                  <a:srgbClr val="000000"/>
                </a:solidFill>
                <a:latin typeface="Calibri"/>
                <a:cs typeface="Calibri" pitchFamily="34" charset="0"/>
              </a:rPr>
              <a:t>/</a:t>
            </a:r>
          </a:p>
          <a:p>
            <a:pPr algn="ctr" defTabSz="914400">
              <a:defRPr/>
            </a:pPr>
            <a:r>
              <a:rPr lang="en-US" sz="1200" b="1" kern="0" dirty="0" err="1">
                <a:solidFill>
                  <a:srgbClr val="000000"/>
                </a:solidFill>
                <a:latin typeface="Calibri"/>
                <a:cs typeface="Calibri" pitchFamily="34" charset="0"/>
              </a:rPr>
              <a:t>seleksi</a:t>
            </a:r>
            <a:r>
              <a:rPr lang="en-US" sz="1200" b="1" kern="0" dirty="0">
                <a:solidFill>
                  <a:srgbClr val="000000"/>
                </a:solidFill>
                <a:latin typeface="Calibri"/>
                <a:cs typeface="Calibri" pitchFamily="34" charset="0"/>
              </a:rPr>
              <a:t> </a:t>
            </a:r>
            <a:r>
              <a:rPr lang="en-US" sz="1200" b="1" kern="0" dirty="0" err="1">
                <a:solidFill>
                  <a:srgbClr val="000000"/>
                </a:solidFill>
                <a:latin typeface="Calibri"/>
                <a:cs typeface="Calibri" pitchFamily="34" charset="0"/>
              </a:rPr>
              <a:t>dokumen</a:t>
            </a:r>
            <a:endParaRPr lang="en-US" sz="1200" b="1" kern="0" dirty="0">
              <a:solidFill>
                <a:srgbClr val="000000"/>
              </a:solidFill>
              <a:latin typeface="Calibri"/>
              <a:cs typeface="Calibri" pitchFamily="34" charset="0"/>
            </a:endParaRPr>
          </a:p>
        </p:txBody>
      </p:sp>
      <p:sp>
        <p:nvSpPr>
          <p:cNvPr id="7" name="Rectangle 2"/>
          <p:cNvSpPr>
            <a:spLocks noChangeArrowheads="1"/>
          </p:cNvSpPr>
          <p:nvPr/>
        </p:nvSpPr>
        <p:spPr bwMode="auto">
          <a:xfrm>
            <a:off x="4874681" y="2489200"/>
            <a:ext cx="28448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spcBef>
                <a:spcPct val="0"/>
              </a:spcBef>
              <a:spcAft>
                <a:spcPct val="0"/>
              </a:spcAft>
            </a:pPr>
            <a:r>
              <a:rPr lang="en-US" altLang="en-US" sz="1400" b="1" i="1">
                <a:solidFill>
                  <a:srgbClr val="000000"/>
                </a:solidFill>
                <a:latin typeface="Calibri" pitchFamily="34" charset="0"/>
                <a:ea typeface="Calibri" pitchFamily="34" charset="0"/>
                <a:cs typeface="Calibri" pitchFamily="34" charset="0"/>
              </a:rPr>
              <a:t>Expert Panel </a:t>
            </a:r>
          </a:p>
        </p:txBody>
      </p:sp>
      <p:sp>
        <p:nvSpPr>
          <p:cNvPr id="8" name="Rectangle 2"/>
          <p:cNvSpPr>
            <a:spLocks noChangeArrowheads="1"/>
          </p:cNvSpPr>
          <p:nvPr/>
        </p:nvSpPr>
        <p:spPr bwMode="auto">
          <a:xfrm>
            <a:off x="5145614" y="4479918"/>
            <a:ext cx="22690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spcBef>
                <a:spcPct val="0"/>
              </a:spcBef>
              <a:spcAft>
                <a:spcPct val="0"/>
              </a:spcAft>
            </a:pPr>
            <a:r>
              <a:rPr lang="en-US" altLang="en-US" sz="1400" b="1" i="1">
                <a:solidFill>
                  <a:srgbClr val="000000"/>
                </a:solidFill>
                <a:latin typeface="Calibri" pitchFamily="34" charset="0"/>
                <a:ea typeface="Calibri" pitchFamily="34" charset="0"/>
                <a:cs typeface="Calibri" pitchFamily="34" charset="0"/>
              </a:rPr>
              <a:t>Sekretariat Pokjanas</a:t>
            </a:r>
          </a:p>
        </p:txBody>
      </p:sp>
      <p:sp>
        <p:nvSpPr>
          <p:cNvPr id="9" name="Rounded Rectangle 8"/>
          <p:cNvSpPr/>
          <p:nvPr/>
        </p:nvSpPr>
        <p:spPr>
          <a:xfrm>
            <a:off x="6675967" y="5113338"/>
            <a:ext cx="1551516" cy="661987"/>
          </a:xfrm>
          <a:prstGeom prst="roundRect">
            <a:avLst>
              <a:gd name="adj" fmla="val 9524"/>
            </a:avLst>
          </a:prstGeom>
          <a:solidFill>
            <a:srgbClr val="C0504D">
              <a:lumMod val="60000"/>
              <a:lumOff val="40000"/>
            </a:srgbClr>
          </a:solidFill>
          <a:ln w="31750" cap="flat" cmpd="sng" algn="ctr">
            <a:solidFill>
              <a:sysClr val="window" lastClr="FFFFFF"/>
            </a:solidFill>
            <a:prstDash val="solid"/>
          </a:ln>
          <a:effectLst>
            <a:outerShdw blurRad="50800" dist="38100" dir="10800000" algn="r" rotWithShape="0">
              <a:prstClr val="black">
                <a:alpha val="40000"/>
              </a:prstClr>
            </a:outerShdw>
          </a:effectLst>
        </p:spPr>
        <p:txBody>
          <a:bodyPr anchor="ctr"/>
          <a:lstStyle/>
          <a:p>
            <a:pPr algn="ctr" defTabSz="914400">
              <a:defRPr/>
            </a:pPr>
            <a:r>
              <a:rPr lang="en-US" sz="1200" b="1" kern="0" dirty="0" err="1">
                <a:solidFill>
                  <a:srgbClr val="000000"/>
                </a:solidFill>
                <a:latin typeface="Calibri"/>
                <a:cs typeface="Calibri" pitchFamily="34" charset="0"/>
              </a:rPr>
              <a:t>Perhitungan</a:t>
            </a:r>
            <a:r>
              <a:rPr lang="en-US" sz="1200" b="1" kern="0" dirty="0">
                <a:solidFill>
                  <a:srgbClr val="000000"/>
                </a:solidFill>
                <a:latin typeface="Calibri"/>
                <a:cs typeface="Calibri" pitchFamily="34" charset="0"/>
              </a:rPr>
              <a:t>  Total </a:t>
            </a:r>
            <a:r>
              <a:rPr lang="en-US" sz="1200" b="1" kern="0" dirty="0" err="1">
                <a:solidFill>
                  <a:srgbClr val="000000"/>
                </a:solidFill>
                <a:latin typeface="Calibri"/>
                <a:cs typeface="Calibri" pitchFamily="34" charset="0"/>
              </a:rPr>
              <a:t>Nilai</a:t>
            </a:r>
            <a:endParaRPr lang="en-US" sz="1200" b="1" kern="0" dirty="0">
              <a:solidFill>
                <a:srgbClr val="000000"/>
              </a:solidFill>
              <a:latin typeface="Calibri"/>
              <a:cs typeface="Calibri" pitchFamily="34" charset="0"/>
            </a:endParaRPr>
          </a:p>
        </p:txBody>
      </p:sp>
      <p:sp>
        <p:nvSpPr>
          <p:cNvPr id="10" name="Rectangle 2"/>
          <p:cNvSpPr>
            <a:spLocks noChangeArrowheads="1"/>
          </p:cNvSpPr>
          <p:nvPr/>
        </p:nvSpPr>
        <p:spPr bwMode="auto">
          <a:xfrm>
            <a:off x="6297081" y="5775318"/>
            <a:ext cx="223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spcBef>
                <a:spcPct val="0"/>
              </a:spcBef>
              <a:spcAft>
                <a:spcPct val="0"/>
              </a:spcAft>
            </a:pPr>
            <a:r>
              <a:rPr lang="en-US" altLang="en-US" sz="1400" b="1" i="1" dirty="0" err="1">
                <a:solidFill>
                  <a:srgbClr val="000000"/>
                </a:solidFill>
                <a:latin typeface="Calibri" pitchFamily="34" charset="0"/>
                <a:ea typeface="Calibri" pitchFamily="34" charset="0"/>
                <a:cs typeface="Calibri" pitchFamily="34" charset="0"/>
              </a:rPr>
              <a:t>Sekretariat</a:t>
            </a:r>
            <a:r>
              <a:rPr lang="en-US" altLang="en-US" sz="1400" b="1" i="1" dirty="0">
                <a:solidFill>
                  <a:srgbClr val="000000"/>
                </a:solidFill>
                <a:latin typeface="Calibri" pitchFamily="34" charset="0"/>
                <a:ea typeface="Calibri" pitchFamily="34" charset="0"/>
                <a:cs typeface="Calibri" pitchFamily="34" charset="0"/>
              </a:rPr>
              <a:t> </a:t>
            </a:r>
            <a:r>
              <a:rPr lang="en-US" altLang="en-US" sz="1400" b="1" i="1" dirty="0" err="1">
                <a:solidFill>
                  <a:srgbClr val="000000"/>
                </a:solidFill>
                <a:latin typeface="Calibri" pitchFamily="34" charset="0"/>
                <a:ea typeface="Calibri" pitchFamily="34" charset="0"/>
                <a:cs typeface="Calibri" pitchFamily="34" charset="0"/>
              </a:rPr>
              <a:t>Pokjanas</a:t>
            </a:r>
            <a:endParaRPr lang="en-US" altLang="en-US" sz="1400" b="1" i="1" dirty="0">
              <a:solidFill>
                <a:srgbClr val="000000"/>
              </a:solidFill>
              <a:latin typeface="Calibri" pitchFamily="34" charset="0"/>
              <a:ea typeface="Calibri" pitchFamily="34" charset="0"/>
              <a:cs typeface="Calibri" pitchFamily="34" charset="0"/>
            </a:endParaRPr>
          </a:p>
          <a:p>
            <a:pPr algn="ctr" defTabSz="914400" fontAlgn="base">
              <a:spcBef>
                <a:spcPct val="0"/>
              </a:spcBef>
              <a:spcAft>
                <a:spcPct val="0"/>
              </a:spcAft>
            </a:pPr>
            <a:endParaRPr lang="en-US" altLang="en-US" sz="1400" b="1" i="1" dirty="0">
              <a:solidFill>
                <a:srgbClr val="000000"/>
              </a:solidFill>
              <a:latin typeface="Calibri" pitchFamily="34" charset="0"/>
              <a:ea typeface="Calibri" pitchFamily="34" charset="0"/>
              <a:cs typeface="Calibri" pitchFamily="34" charset="0"/>
            </a:endParaRPr>
          </a:p>
          <a:p>
            <a:pPr algn="ctr" defTabSz="914400" fontAlgn="base">
              <a:spcBef>
                <a:spcPct val="0"/>
              </a:spcBef>
              <a:spcAft>
                <a:spcPct val="0"/>
              </a:spcAft>
            </a:pPr>
            <a:endParaRPr lang="en-US" altLang="en-US" sz="1400" b="1" i="1" dirty="0">
              <a:solidFill>
                <a:srgbClr val="000000"/>
              </a:solidFill>
              <a:latin typeface="Calibri" pitchFamily="34" charset="0"/>
              <a:ea typeface="Calibri" pitchFamily="34" charset="0"/>
              <a:cs typeface="Calibri" pitchFamily="34" charset="0"/>
            </a:endParaRPr>
          </a:p>
        </p:txBody>
      </p:sp>
      <p:grpSp>
        <p:nvGrpSpPr>
          <p:cNvPr id="11" name="Group 18"/>
          <p:cNvGrpSpPr>
            <a:grpSpLocks/>
          </p:cNvGrpSpPr>
          <p:nvPr/>
        </p:nvGrpSpPr>
        <p:grpSpPr bwMode="auto">
          <a:xfrm>
            <a:off x="2615139" y="3002750"/>
            <a:ext cx="1040345" cy="2646362"/>
            <a:chOff x="1962942" y="3094832"/>
            <a:chExt cx="780259" cy="2646362"/>
          </a:xfrm>
        </p:grpSpPr>
        <p:cxnSp>
          <p:nvCxnSpPr>
            <p:cNvPr id="12" name="Shape 22"/>
            <p:cNvCxnSpPr>
              <a:stCxn id="39" idx="0"/>
              <a:endCxn id="49" idx="1"/>
            </p:cNvCxnSpPr>
            <p:nvPr/>
          </p:nvCxnSpPr>
          <p:spPr>
            <a:xfrm rot="5400000" flipH="1" flipV="1">
              <a:off x="2033587" y="3024187"/>
              <a:ext cx="638968" cy="780258"/>
            </a:xfrm>
            <a:prstGeom prst="bentConnector2">
              <a:avLst/>
            </a:prstGeom>
            <a:noFill/>
            <a:ln w="25400" cap="flat" cmpd="sng" algn="ctr">
              <a:solidFill>
                <a:schemeClr val="accent1"/>
              </a:solidFill>
              <a:prstDash val="solid"/>
              <a:tailEnd type="arrow"/>
            </a:ln>
            <a:effectLst/>
          </p:spPr>
        </p:cxnSp>
        <p:cxnSp>
          <p:nvCxnSpPr>
            <p:cNvPr id="13" name="Shape 25"/>
            <p:cNvCxnSpPr>
              <a:stCxn id="39" idx="2"/>
              <a:endCxn id="48" idx="1"/>
            </p:cNvCxnSpPr>
            <p:nvPr/>
          </p:nvCxnSpPr>
          <p:spPr>
            <a:xfrm rot="16200000" flipH="1">
              <a:off x="1844675" y="4842668"/>
              <a:ext cx="1016794" cy="780258"/>
            </a:xfrm>
            <a:prstGeom prst="bentConnector2">
              <a:avLst/>
            </a:prstGeom>
            <a:noFill/>
            <a:ln w="25400" cap="flat" cmpd="sng" algn="ctr">
              <a:solidFill>
                <a:schemeClr val="accent1"/>
              </a:solidFill>
              <a:prstDash val="solid"/>
              <a:tailEnd type="arrow"/>
            </a:ln>
            <a:effectLst/>
          </p:spPr>
        </p:cxnSp>
      </p:grpSp>
      <p:grpSp>
        <p:nvGrpSpPr>
          <p:cNvPr id="14" name="Group 13"/>
          <p:cNvGrpSpPr>
            <a:grpSpLocks/>
          </p:cNvGrpSpPr>
          <p:nvPr/>
        </p:nvGrpSpPr>
        <p:grpSpPr bwMode="auto">
          <a:xfrm>
            <a:off x="4493681" y="1941507"/>
            <a:ext cx="1193799" cy="1927228"/>
            <a:chOff x="3371852" y="2033589"/>
            <a:chExt cx="895350" cy="1927228"/>
          </a:xfrm>
        </p:grpSpPr>
        <p:cxnSp>
          <p:nvCxnSpPr>
            <p:cNvPr id="15" name="Shape 18"/>
            <p:cNvCxnSpPr>
              <a:stCxn id="49" idx="0"/>
              <a:endCxn id="5" idx="1"/>
            </p:cNvCxnSpPr>
            <p:nvPr/>
          </p:nvCxnSpPr>
          <p:spPr>
            <a:xfrm rot="5400000" flipH="1" flipV="1">
              <a:off x="3475040" y="1930401"/>
              <a:ext cx="574674" cy="781050"/>
            </a:xfrm>
            <a:prstGeom prst="bentConnector2">
              <a:avLst/>
            </a:prstGeom>
            <a:noFill/>
            <a:ln w="25400" cap="flat" cmpd="sng" algn="ctr">
              <a:solidFill>
                <a:schemeClr val="accent1"/>
              </a:solidFill>
              <a:prstDash val="solid"/>
              <a:tailEnd type="arrow"/>
            </a:ln>
            <a:effectLst/>
          </p:spPr>
        </p:cxnSp>
        <p:cxnSp>
          <p:nvCxnSpPr>
            <p:cNvPr id="16" name="Shape 19"/>
            <p:cNvCxnSpPr>
              <a:stCxn id="49" idx="2"/>
              <a:endCxn id="6" idx="1"/>
            </p:cNvCxnSpPr>
            <p:nvPr/>
          </p:nvCxnSpPr>
          <p:spPr>
            <a:xfrm rot="16200000" flipH="1">
              <a:off x="3629818" y="3323434"/>
              <a:ext cx="379419" cy="895348"/>
            </a:xfrm>
            <a:prstGeom prst="bentConnector2">
              <a:avLst/>
            </a:prstGeom>
            <a:noFill/>
            <a:ln w="25400" cap="flat" cmpd="sng" algn="ctr">
              <a:solidFill>
                <a:schemeClr val="accent1"/>
              </a:solidFill>
              <a:prstDash val="solid"/>
              <a:tailEnd type="arrow"/>
            </a:ln>
            <a:effectLst/>
          </p:spPr>
        </p:cxnSp>
      </p:grpSp>
      <p:cxnSp>
        <p:nvCxnSpPr>
          <p:cNvPr id="17" name="Shape 29"/>
          <p:cNvCxnSpPr>
            <a:stCxn id="48" idx="3"/>
            <a:endCxn id="9" idx="1"/>
          </p:cNvCxnSpPr>
          <p:nvPr/>
        </p:nvCxnSpPr>
        <p:spPr>
          <a:xfrm flipV="1">
            <a:off x="5179483" y="5443538"/>
            <a:ext cx="1496484" cy="206375"/>
          </a:xfrm>
          <a:prstGeom prst="bentConnector3">
            <a:avLst>
              <a:gd name="adj1" fmla="val 50000"/>
            </a:avLst>
          </a:prstGeom>
          <a:noFill/>
          <a:ln w="25400" cap="flat" cmpd="sng" algn="ctr">
            <a:solidFill>
              <a:schemeClr val="accent1"/>
            </a:solidFill>
            <a:prstDash val="solid"/>
            <a:tailEnd type="arrow"/>
          </a:ln>
          <a:effectLst/>
        </p:spPr>
      </p:cxnSp>
      <p:cxnSp>
        <p:nvCxnSpPr>
          <p:cNvPr id="18" name="Shape 29"/>
          <p:cNvCxnSpPr>
            <a:stCxn id="6" idx="3"/>
            <a:endCxn id="9" idx="0"/>
          </p:cNvCxnSpPr>
          <p:nvPr/>
        </p:nvCxnSpPr>
        <p:spPr>
          <a:xfrm>
            <a:off x="6906684" y="3868731"/>
            <a:ext cx="546101" cy="1244600"/>
          </a:xfrm>
          <a:prstGeom prst="bentConnector2">
            <a:avLst/>
          </a:prstGeom>
          <a:noFill/>
          <a:ln w="25400" cap="flat" cmpd="sng" algn="ctr">
            <a:solidFill>
              <a:schemeClr val="accent1"/>
            </a:solidFill>
            <a:prstDash val="solid"/>
            <a:tailEnd type="arrow"/>
          </a:ln>
          <a:effectLst/>
        </p:spPr>
      </p:cxnSp>
      <p:cxnSp>
        <p:nvCxnSpPr>
          <p:cNvPr id="19" name="Shape 29"/>
          <p:cNvCxnSpPr>
            <a:stCxn id="5" idx="3"/>
            <a:endCxn id="9" idx="0"/>
          </p:cNvCxnSpPr>
          <p:nvPr/>
        </p:nvCxnSpPr>
        <p:spPr>
          <a:xfrm>
            <a:off x="7143752" y="1941513"/>
            <a:ext cx="309033" cy="3171825"/>
          </a:xfrm>
          <a:prstGeom prst="bentConnector2">
            <a:avLst/>
          </a:prstGeom>
          <a:noFill/>
          <a:ln w="25400" cap="flat" cmpd="sng" algn="ctr">
            <a:solidFill>
              <a:schemeClr val="accent1"/>
            </a:solidFill>
            <a:prstDash val="solid"/>
            <a:tailEnd type="arrow"/>
          </a:ln>
          <a:effectLst/>
        </p:spPr>
      </p:cxnSp>
      <p:sp>
        <p:nvSpPr>
          <p:cNvPr id="20" name="Rounded Rectangle 19"/>
          <p:cNvSpPr/>
          <p:nvPr/>
        </p:nvSpPr>
        <p:spPr>
          <a:xfrm>
            <a:off x="8735484" y="4098918"/>
            <a:ext cx="1358901" cy="1265238"/>
          </a:xfrm>
          <a:prstGeom prst="roundRect">
            <a:avLst>
              <a:gd name="adj" fmla="val 9524"/>
            </a:avLst>
          </a:prstGeom>
          <a:solidFill>
            <a:srgbClr val="C0504D">
              <a:lumMod val="60000"/>
              <a:lumOff val="40000"/>
            </a:srgbClr>
          </a:solidFill>
          <a:ln w="31750" cap="flat" cmpd="sng" algn="ctr">
            <a:solidFill>
              <a:sysClr val="window" lastClr="FFFFFF"/>
            </a:solidFill>
            <a:prstDash val="solid"/>
          </a:ln>
          <a:effectLst>
            <a:outerShdw blurRad="50800" dist="38100" dir="10800000" algn="r" rotWithShape="0">
              <a:prstClr val="black">
                <a:alpha val="40000"/>
              </a:prstClr>
            </a:outerShdw>
          </a:effectLst>
        </p:spPr>
        <p:txBody>
          <a:bodyPr anchor="ctr"/>
          <a:lstStyle/>
          <a:p>
            <a:pPr algn="ctr" defTabSz="914400">
              <a:defRPr/>
            </a:pPr>
            <a:r>
              <a:rPr lang="en-US" sz="1200" b="1" kern="0" dirty="0" err="1">
                <a:solidFill>
                  <a:srgbClr val="000000"/>
                </a:solidFill>
                <a:latin typeface="Calibri"/>
                <a:cs typeface="Calibri" pitchFamily="34" charset="0"/>
              </a:rPr>
              <a:t>Sidang</a:t>
            </a:r>
            <a:r>
              <a:rPr lang="en-US" sz="1200" b="1" kern="0" dirty="0">
                <a:solidFill>
                  <a:srgbClr val="000000"/>
                </a:solidFill>
                <a:latin typeface="Calibri"/>
                <a:cs typeface="Calibri" pitchFamily="34" charset="0"/>
              </a:rPr>
              <a:t> </a:t>
            </a:r>
            <a:r>
              <a:rPr lang="en-US" sz="1200" b="1" kern="0" dirty="0" err="1">
                <a:solidFill>
                  <a:srgbClr val="000000"/>
                </a:solidFill>
                <a:latin typeface="Calibri"/>
                <a:cs typeface="Calibri" pitchFamily="34" charset="0"/>
              </a:rPr>
              <a:t>Penentuan</a:t>
            </a:r>
            <a:r>
              <a:rPr lang="en-US" sz="1200" b="1" kern="0" dirty="0">
                <a:solidFill>
                  <a:srgbClr val="000000"/>
                </a:solidFill>
                <a:latin typeface="Calibri"/>
                <a:cs typeface="Calibri" pitchFamily="34" charset="0"/>
              </a:rPr>
              <a:t> </a:t>
            </a:r>
            <a:r>
              <a:rPr lang="en-US" sz="1200" b="1" kern="0" dirty="0" err="1">
                <a:solidFill>
                  <a:srgbClr val="000000"/>
                </a:solidFill>
                <a:latin typeface="Calibri"/>
                <a:cs typeface="Calibri" pitchFamily="34" charset="0"/>
              </a:rPr>
              <a:t>Nominasi</a:t>
            </a:r>
            <a:r>
              <a:rPr lang="en-US" sz="1200" b="1" kern="0" dirty="0">
                <a:solidFill>
                  <a:srgbClr val="000000"/>
                </a:solidFill>
                <a:latin typeface="Calibri"/>
                <a:cs typeface="Calibri" pitchFamily="34" charset="0"/>
              </a:rPr>
              <a:t> </a:t>
            </a:r>
            <a:r>
              <a:rPr lang="en-US" sz="1200" b="1" kern="0" dirty="0" err="1">
                <a:solidFill>
                  <a:srgbClr val="000000"/>
                </a:solidFill>
                <a:latin typeface="Calibri"/>
                <a:cs typeface="Calibri" pitchFamily="34" charset="0"/>
              </a:rPr>
              <a:t>dan</a:t>
            </a:r>
            <a:r>
              <a:rPr lang="en-US" sz="1200" b="1" kern="0" dirty="0">
                <a:solidFill>
                  <a:srgbClr val="000000"/>
                </a:solidFill>
                <a:latin typeface="Calibri"/>
                <a:cs typeface="Calibri" pitchFamily="34" charset="0"/>
              </a:rPr>
              <a:t> </a:t>
            </a:r>
            <a:r>
              <a:rPr lang="en-US" sz="1200" b="1" kern="0" dirty="0" err="1">
                <a:solidFill>
                  <a:srgbClr val="000000"/>
                </a:solidFill>
                <a:latin typeface="Calibri"/>
                <a:cs typeface="Calibri" pitchFamily="34" charset="0"/>
              </a:rPr>
              <a:t>lokasi</a:t>
            </a:r>
            <a:r>
              <a:rPr lang="en-US" sz="1200" b="1" kern="0" dirty="0">
                <a:solidFill>
                  <a:srgbClr val="000000"/>
                </a:solidFill>
                <a:latin typeface="Calibri"/>
                <a:cs typeface="Calibri" pitchFamily="34" charset="0"/>
              </a:rPr>
              <a:t> </a:t>
            </a:r>
            <a:r>
              <a:rPr lang="en-US" sz="1200" b="1" kern="0" dirty="0" err="1">
                <a:solidFill>
                  <a:srgbClr val="000000"/>
                </a:solidFill>
                <a:latin typeface="Calibri"/>
                <a:cs typeface="Calibri" pitchFamily="34" charset="0"/>
              </a:rPr>
              <a:t>verifikasi</a:t>
            </a:r>
            <a:endParaRPr lang="en-US" sz="1200" b="1" kern="0" dirty="0">
              <a:solidFill>
                <a:srgbClr val="000000"/>
              </a:solidFill>
              <a:latin typeface="Calibri"/>
              <a:cs typeface="Calibri" pitchFamily="34" charset="0"/>
            </a:endParaRPr>
          </a:p>
        </p:txBody>
      </p:sp>
      <p:sp>
        <p:nvSpPr>
          <p:cNvPr id="21" name="Rectangle 2"/>
          <p:cNvSpPr>
            <a:spLocks noChangeArrowheads="1"/>
          </p:cNvSpPr>
          <p:nvPr/>
        </p:nvSpPr>
        <p:spPr bwMode="auto">
          <a:xfrm>
            <a:off x="8430681" y="5470518"/>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spcBef>
                <a:spcPct val="0"/>
              </a:spcBef>
              <a:spcAft>
                <a:spcPct val="0"/>
              </a:spcAft>
            </a:pPr>
            <a:r>
              <a:rPr lang="en-US" altLang="en-US" sz="1400" b="1" i="1">
                <a:solidFill>
                  <a:srgbClr val="000000"/>
                </a:solidFill>
                <a:latin typeface="Calibri" pitchFamily="34" charset="0"/>
                <a:ea typeface="Calibri" pitchFamily="34" charset="0"/>
                <a:cs typeface="Calibri" pitchFamily="34" charset="0"/>
              </a:rPr>
              <a:t>Pokjanas &amp; Expert Panel</a:t>
            </a:r>
          </a:p>
          <a:p>
            <a:pPr algn="ctr" defTabSz="914400" fontAlgn="base">
              <a:spcBef>
                <a:spcPct val="0"/>
              </a:spcBef>
              <a:spcAft>
                <a:spcPct val="0"/>
              </a:spcAft>
            </a:pPr>
            <a:endParaRPr lang="en-US" altLang="en-US" sz="1400" b="1" i="1">
              <a:solidFill>
                <a:srgbClr val="000000"/>
              </a:solidFill>
              <a:latin typeface="Calibri" pitchFamily="34" charset="0"/>
              <a:ea typeface="Calibri" pitchFamily="34" charset="0"/>
              <a:cs typeface="Calibri" pitchFamily="34" charset="0"/>
            </a:endParaRPr>
          </a:p>
        </p:txBody>
      </p:sp>
      <p:cxnSp>
        <p:nvCxnSpPr>
          <p:cNvPr id="22" name="Shape 29"/>
          <p:cNvCxnSpPr>
            <a:stCxn id="9" idx="3"/>
            <a:endCxn id="20" idx="1"/>
          </p:cNvCxnSpPr>
          <p:nvPr/>
        </p:nvCxnSpPr>
        <p:spPr>
          <a:xfrm flipV="1">
            <a:off x="8227481" y="4732331"/>
            <a:ext cx="508000" cy="711200"/>
          </a:xfrm>
          <a:prstGeom prst="bentConnector3">
            <a:avLst>
              <a:gd name="adj1" fmla="val 50000"/>
            </a:avLst>
          </a:prstGeom>
          <a:noFill/>
          <a:ln w="25400" cap="flat" cmpd="sng" algn="ctr">
            <a:solidFill>
              <a:schemeClr val="accent1"/>
            </a:solidFill>
            <a:prstDash val="solid"/>
            <a:tailEnd type="arrow"/>
          </a:ln>
          <a:effectLst/>
        </p:spPr>
      </p:cxnSp>
      <p:sp>
        <p:nvSpPr>
          <p:cNvPr id="23" name="Rounded Rectangle 22"/>
          <p:cNvSpPr/>
          <p:nvPr/>
        </p:nvSpPr>
        <p:spPr>
          <a:xfrm>
            <a:off x="8430681" y="2803518"/>
            <a:ext cx="1422400" cy="685800"/>
          </a:xfrm>
          <a:prstGeom prst="roundRect">
            <a:avLst>
              <a:gd name="adj" fmla="val 9524"/>
            </a:avLst>
          </a:prstGeom>
          <a:solidFill>
            <a:srgbClr val="C0504D">
              <a:lumMod val="60000"/>
              <a:lumOff val="40000"/>
            </a:srgbClr>
          </a:solidFill>
          <a:ln w="31750" cap="flat" cmpd="sng" algn="ctr">
            <a:solidFill>
              <a:sysClr val="window" lastClr="FFFFFF"/>
            </a:solidFill>
            <a:prstDash val="solid"/>
          </a:ln>
          <a:effectLst>
            <a:outerShdw blurRad="50800" dist="38100" dir="10800000" algn="r" rotWithShape="0">
              <a:prstClr val="black">
                <a:alpha val="40000"/>
              </a:prstClr>
            </a:outerShdw>
          </a:effectLst>
        </p:spPr>
        <p:txBody>
          <a:bodyPr anchor="ctr"/>
          <a:lstStyle/>
          <a:p>
            <a:pPr algn="ctr" defTabSz="914400">
              <a:defRPr/>
            </a:pPr>
            <a:r>
              <a:rPr lang="en-US" sz="1200" b="1" kern="0" dirty="0" err="1">
                <a:solidFill>
                  <a:srgbClr val="000000"/>
                </a:solidFill>
                <a:latin typeface="Calibri"/>
                <a:cs typeface="Calibri" pitchFamily="34" charset="0"/>
              </a:rPr>
              <a:t>Verifikasi</a:t>
            </a:r>
            <a:r>
              <a:rPr lang="en-US" sz="1200" b="1" kern="0" dirty="0">
                <a:solidFill>
                  <a:srgbClr val="000000"/>
                </a:solidFill>
                <a:latin typeface="Calibri"/>
                <a:cs typeface="Calibri" pitchFamily="34" charset="0"/>
              </a:rPr>
              <a:t> </a:t>
            </a:r>
            <a:r>
              <a:rPr lang="en-US" sz="1200" b="1" kern="0" dirty="0" err="1">
                <a:solidFill>
                  <a:srgbClr val="000000"/>
                </a:solidFill>
                <a:latin typeface="Calibri"/>
                <a:cs typeface="Calibri" pitchFamily="34" charset="0"/>
              </a:rPr>
              <a:t>Lapangan</a:t>
            </a:r>
            <a:endParaRPr lang="en-US" sz="1200" b="1" kern="0" dirty="0">
              <a:solidFill>
                <a:srgbClr val="000000"/>
              </a:solidFill>
              <a:latin typeface="Calibri"/>
              <a:cs typeface="Calibri" pitchFamily="34" charset="0"/>
            </a:endParaRPr>
          </a:p>
        </p:txBody>
      </p:sp>
      <p:sp>
        <p:nvSpPr>
          <p:cNvPr id="24" name="Rectangle 2"/>
          <p:cNvSpPr>
            <a:spLocks noChangeArrowheads="1"/>
          </p:cNvSpPr>
          <p:nvPr/>
        </p:nvSpPr>
        <p:spPr bwMode="auto">
          <a:xfrm>
            <a:off x="8024281" y="3565518"/>
            <a:ext cx="223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spcBef>
                <a:spcPct val="0"/>
              </a:spcBef>
              <a:spcAft>
                <a:spcPct val="0"/>
              </a:spcAft>
            </a:pPr>
            <a:r>
              <a:rPr lang="en-US" altLang="en-US" sz="1200" b="1" i="1">
                <a:solidFill>
                  <a:srgbClr val="000000"/>
                </a:solidFill>
                <a:latin typeface="Calibri" pitchFamily="34" charset="0"/>
                <a:ea typeface="Calibri" pitchFamily="34" charset="0"/>
                <a:cs typeface="Calibri" pitchFamily="34" charset="0"/>
              </a:rPr>
              <a:t>Sekretariat Pokjanas &amp; Expert Panel</a:t>
            </a:r>
          </a:p>
        </p:txBody>
      </p:sp>
      <p:cxnSp>
        <p:nvCxnSpPr>
          <p:cNvPr id="25" name="Shape 29"/>
          <p:cNvCxnSpPr>
            <a:stCxn id="20" idx="0"/>
            <a:endCxn id="23" idx="2"/>
          </p:cNvCxnSpPr>
          <p:nvPr/>
        </p:nvCxnSpPr>
        <p:spPr>
          <a:xfrm rot="16200000" flipV="1">
            <a:off x="8973606" y="3657598"/>
            <a:ext cx="609600" cy="273051"/>
          </a:xfrm>
          <a:prstGeom prst="bentConnector3">
            <a:avLst>
              <a:gd name="adj1" fmla="val 50000"/>
            </a:avLst>
          </a:prstGeom>
          <a:noFill/>
          <a:ln w="25400" cap="flat" cmpd="sng" algn="ctr">
            <a:solidFill>
              <a:schemeClr val="accent1"/>
            </a:solidFill>
            <a:prstDash val="solid"/>
            <a:tailEnd type="arrow"/>
          </a:ln>
          <a:effectLst/>
        </p:spPr>
      </p:cxnSp>
      <p:sp>
        <p:nvSpPr>
          <p:cNvPr id="26" name="Rounded Rectangle 25"/>
          <p:cNvSpPr/>
          <p:nvPr/>
        </p:nvSpPr>
        <p:spPr>
          <a:xfrm>
            <a:off x="10462681" y="1614481"/>
            <a:ext cx="1422400" cy="808037"/>
          </a:xfrm>
          <a:prstGeom prst="roundRect">
            <a:avLst>
              <a:gd name="adj" fmla="val 9524"/>
            </a:avLst>
          </a:prstGeom>
          <a:solidFill>
            <a:srgbClr val="F79646">
              <a:lumMod val="75000"/>
              <a:alpha val="62000"/>
            </a:srgbClr>
          </a:solidFill>
          <a:ln w="31750" cap="flat" cmpd="sng" algn="ctr">
            <a:solidFill>
              <a:sysClr val="window" lastClr="FFFFFF"/>
            </a:solidFill>
            <a:prstDash val="solid"/>
          </a:ln>
          <a:effectLst>
            <a:outerShdw blurRad="50800" dist="38100" dir="10800000" algn="r" rotWithShape="0">
              <a:prstClr val="black">
                <a:alpha val="40000"/>
              </a:prstClr>
            </a:outerShdw>
          </a:effectLst>
        </p:spPr>
        <p:txBody>
          <a:bodyPr anchor="ctr"/>
          <a:lstStyle/>
          <a:p>
            <a:pPr algn="ctr" defTabSz="914400">
              <a:defRPr/>
            </a:pPr>
            <a:r>
              <a:rPr lang="en-US" sz="1300" b="1" kern="0" dirty="0" err="1">
                <a:solidFill>
                  <a:srgbClr val="000000"/>
                </a:solidFill>
                <a:latin typeface="Calibri"/>
                <a:cs typeface="Calibri" pitchFamily="34" charset="0"/>
              </a:rPr>
              <a:t>Pleno</a:t>
            </a:r>
            <a:r>
              <a:rPr lang="en-US" sz="1300" b="1" kern="0" dirty="0">
                <a:solidFill>
                  <a:srgbClr val="000000"/>
                </a:solidFill>
                <a:latin typeface="Calibri"/>
                <a:cs typeface="Calibri" pitchFamily="34" charset="0"/>
              </a:rPr>
              <a:t> </a:t>
            </a:r>
            <a:r>
              <a:rPr lang="en-US" sz="1300" b="1" kern="0" dirty="0" err="1">
                <a:solidFill>
                  <a:srgbClr val="000000"/>
                </a:solidFill>
                <a:latin typeface="Calibri"/>
                <a:cs typeface="Calibri" pitchFamily="34" charset="0"/>
              </a:rPr>
              <a:t>Penentuan</a:t>
            </a:r>
            <a:r>
              <a:rPr lang="en-US" sz="1300" b="1" kern="0" dirty="0">
                <a:solidFill>
                  <a:srgbClr val="000000"/>
                </a:solidFill>
                <a:latin typeface="Calibri"/>
                <a:cs typeface="Calibri" pitchFamily="34" charset="0"/>
              </a:rPr>
              <a:t> </a:t>
            </a:r>
            <a:r>
              <a:rPr lang="en-US" sz="1300" b="1" kern="0" dirty="0" err="1">
                <a:solidFill>
                  <a:srgbClr val="000000"/>
                </a:solidFill>
                <a:latin typeface="Calibri"/>
                <a:cs typeface="Calibri" pitchFamily="34" charset="0"/>
              </a:rPr>
              <a:t>Pemenang</a:t>
            </a:r>
            <a:endParaRPr lang="en-US" sz="1300" b="1" kern="0" dirty="0">
              <a:solidFill>
                <a:srgbClr val="000000"/>
              </a:solidFill>
              <a:latin typeface="Calibri"/>
              <a:cs typeface="Calibri" pitchFamily="34" charset="0"/>
            </a:endParaRPr>
          </a:p>
        </p:txBody>
      </p:sp>
      <p:sp>
        <p:nvSpPr>
          <p:cNvPr id="27" name="Rectangle 2"/>
          <p:cNvSpPr>
            <a:spLocks noChangeArrowheads="1"/>
          </p:cNvSpPr>
          <p:nvPr/>
        </p:nvSpPr>
        <p:spPr bwMode="auto">
          <a:xfrm>
            <a:off x="10297584" y="2463800"/>
            <a:ext cx="1790701"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spcBef>
                <a:spcPct val="0"/>
              </a:spcBef>
              <a:spcAft>
                <a:spcPct val="0"/>
              </a:spcAft>
            </a:pPr>
            <a:r>
              <a:rPr lang="en-US" altLang="en-US" sz="1400" b="1" i="1">
                <a:solidFill>
                  <a:srgbClr val="000000"/>
                </a:solidFill>
                <a:latin typeface="Calibri" pitchFamily="34" charset="0"/>
                <a:ea typeface="Calibri" pitchFamily="34" charset="0"/>
                <a:cs typeface="Calibri" pitchFamily="34" charset="0"/>
              </a:rPr>
              <a:t>Pokjanas TPID</a:t>
            </a:r>
          </a:p>
        </p:txBody>
      </p:sp>
      <p:cxnSp>
        <p:nvCxnSpPr>
          <p:cNvPr id="28" name="Shape 29"/>
          <p:cNvCxnSpPr>
            <a:stCxn id="23" idx="1"/>
            <a:endCxn id="26" idx="1"/>
          </p:cNvCxnSpPr>
          <p:nvPr/>
        </p:nvCxnSpPr>
        <p:spPr>
          <a:xfrm rot="10800000" flipH="1">
            <a:off x="8430681" y="2019300"/>
            <a:ext cx="2032000" cy="1127125"/>
          </a:xfrm>
          <a:prstGeom prst="bentConnector3">
            <a:avLst>
              <a:gd name="adj1" fmla="val -15000"/>
            </a:avLst>
          </a:prstGeom>
          <a:noFill/>
          <a:ln w="25400" cap="flat" cmpd="sng" algn="ctr">
            <a:solidFill>
              <a:schemeClr val="accent1"/>
            </a:solidFill>
            <a:prstDash val="solid"/>
            <a:tailEnd type="arrow"/>
          </a:ln>
          <a:effectLst/>
        </p:spPr>
      </p:cxnSp>
      <p:sp>
        <p:nvSpPr>
          <p:cNvPr id="29" name="Oval 28"/>
          <p:cNvSpPr/>
          <p:nvPr/>
        </p:nvSpPr>
        <p:spPr>
          <a:xfrm>
            <a:off x="9681633" y="3944931"/>
            <a:ext cx="444501" cy="38100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nchor="ctr"/>
          <a:lstStyle/>
          <a:p>
            <a:pPr algn="ctr" defTabSz="914400">
              <a:defRPr/>
            </a:pPr>
            <a:r>
              <a:rPr lang="en-US" sz="1400" b="1" kern="0" dirty="0">
                <a:solidFill>
                  <a:srgbClr val="000000"/>
                </a:solidFill>
                <a:latin typeface="Calibri"/>
              </a:rPr>
              <a:t>8</a:t>
            </a:r>
          </a:p>
        </p:txBody>
      </p:sp>
      <p:sp>
        <p:nvSpPr>
          <p:cNvPr id="30" name="Oval 29"/>
          <p:cNvSpPr/>
          <p:nvPr/>
        </p:nvSpPr>
        <p:spPr>
          <a:xfrm>
            <a:off x="7821081" y="4899018"/>
            <a:ext cx="501651" cy="34290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nchor="ctr"/>
          <a:lstStyle/>
          <a:p>
            <a:pPr algn="ctr" defTabSz="914400">
              <a:defRPr/>
            </a:pPr>
            <a:r>
              <a:rPr lang="en-US" sz="1400" b="1" kern="0" dirty="0">
                <a:solidFill>
                  <a:srgbClr val="000000"/>
                </a:solidFill>
                <a:latin typeface="Calibri"/>
              </a:rPr>
              <a:t>7</a:t>
            </a:r>
          </a:p>
        </p:txBody>
      </p:sp>
      <p:sp>
        <p:nvSpPr>
          <p:cNvPr id="31" name="Oval 30"/>
          <p:cNvSpPr/>
          <p:nvPr/>
        </p:nvSpPr>
        <p:spPr>
          <a:xfrm>
            <a:off x="6601884" y="3108318"/>
            <a:ext cx="541867" cy="38100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nchor="ctr"/>
          <a:lstStyle/>
          <a:p>
            <a:pPr algn="ctr" defTabSz="914400">
              <a:defRPr/>
            </a:pPr>
            <a:r>
              <a:rPr lang="en-US" sz="1400" b="1" kern="0" dirty="0">
                <a:solidFill>
                  <a:srgbClr val="000000"/>
                </a:solidFill>
                <a:latin typeface="Calibri"/>
              </a:rPr>
              <a:t>5</a:t>
            </a:r>
          </a:p>
        </p:txBody>
      </p:sp>
      <p:sp>
        <p:nvSpPr>
          <p:cNvPr id="32" name="Oval 31"/>
          <p:cNvSpPr/>
          <p:nvPr/>
        </p:nvSpPr>
        <p:spPr>
          <a:xfrm>
            <a:off x="6754281" y="1203318"/>
            <a:ext cx="558800" cy="38100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nchor="ctr"/>
          <a:lstStyle/>
          <a:p>
            <a:pPr algn="ctr" defTabSz="914400">
              <a:defRPr/>
            </a:pPr>
            <a:r>
              <a:rPr lang="en-US" sz="1400" b="1" kern="0" dirty="0">
                <a:solidFill>
                  <a:srgbClr val="000000"/>
                </a:solidFill>
                <a:latin typeface="Calibri"/>
              </a:rPr>
              <a:t>6</a:t>
            </a:r>
          </a:p>
        </p:txBody>
      </p:sp>
      <p:sp>
        <p:nvSpPr>
          <p:cNvPr id="33" name="Oval 32"/>
          <p:cNvSpPr/>
          <p:nvPr/>
        </p:nvSpPr>
        <p:spPr>
          <a:xfrm>
            <a:off x="9345083" y="2555868"/>
            <a:ext cx="533400" cy="36988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nchor="ctr"/>
          <a:lstStyle/>
          <a:p>
            <a:pPr algn="ctr" defTabSz="914400">
              <a:defRPr/>
            </a:pPr>
            <a:r>
              <a:rPr lang="en-US" sz="1400" b="1" kern="0" dirty="0">
                <a:solidFill>
                  <a:srgbClr val="000000"/>
                </a:solidFill>
                <a:latin typeface="Calibri"/>
              </a:rPr>
              <a:t>9</a:t>
            </a:r>
          </a:p>
        </p:txBody>
      </p:sp>
      <p:sp>
        <p:nvSpPr>
          <p:cNvPr id="34" name="Oval 33"/>
          <p:cNvSpPr/>
          <p:nvPr/>
        </p:nvSpPr>
        <p:spPr>
          <a:xfrm>
            <a:off x="11353801" y="1355718"/>
            <a:ext cx="734483" cy="38100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nchor="ctr"/>
          <a:lstStyle/>
          <a:p>
            <a:pPr algn="ctr" defTabSz="914400">
              <a:defRPr/>
            </a:pPr>
            <a:r>
              <a:rPr lang="en-US" sz="1600" b="1" kern="0" dirty="0">
                <a:solidFill>
                  <a:srgbClr val="000000"/>
                </a:solidFill>
                <a:latin typeface="Calibri"/>
              </a:rPr>
              <a:t>10</a:t>
            </a:r>
          </a:p>
        </p:txBody>
      </p:sp>
      <p:grpSp>
        <p:nvGrpSpPr>
          <p:cNvPr id="35" name="Group 3"/>
          <p:cNvGrpSpPr>
            <a:grpSpLocks/>
          </p:cNvGrpSpPr>
          <p:nvPr/>
        </p:nvGrpSpPr>
        <p:grpSpPr bwMode="auto">
          <a:xfrm>
            <a:off x="97369" y="2193918"/>
            <a:ext cx="1526116" cy="1409700"/>
            <a:chOff x="74613" y="2286000"/>
            <a:chExt cx="1144587" cy="1409700"/>
          </a:xfrm>
        </p:grpSpPr>
        <p:sp>
          <p:nvSpPr>
            <p:cNvPr id="36" name="Rounded Rectangle 35"/>
            <p:cNvSpPr/>
            <p:nvPr/>
          </p:nvSpPr>
          <p:spPr>
            <a:xfrm>
              <a:off x="74613" y="2503488"/>
              <a:ext cx="1103312" cy="1192212"/>
            </a:xfrm>
            <a:prstGeom prst="roundRect">
              <a:avLst>
                <a:gd name="adj" fmla="val 9524"/>
              </a:avLst>
            </a:prstGeom>
            <a:solidFill>
              <a:srgbClr val="4F81BD">
                <a:lumMod val="60000"/>
                <a:lumOff val="40000"/>
              </a:srgbClr>
            </a:solidFill>
            <a:ln w="31750" cap="flat" cmpd="sng" algn="ctr">
              <a:solidFill>
                <a:sysClr val="window" lastClr="FFFFFF"/>
              </a:solidFill>
              <a:prstDash val="solid"/>
            </a:ln>
            <a:effectLst>
              <a:outerShdw blurRad="50800" dist="38100" dir="10800000" algn="r" rotWithShape="0">
                <a:prstClr val="black">
                  <a:alpha val="40000"/>
                </a:prstClr>
              </a:outerShdw>
            </a:effectLst>
          </p:spPr>
          <p:txBody>
            <a:bodyPr anchor="ctr"/>
            <a:lstStyle/>
            <a:p>
              <a:pPr algn="ctr" defTabSz="914400">
                <a:defRPr/>
              </a:pPr>
              <a:r>
                <a:rPr lang="en-US" sz="1200" b="1" kern="0" dirty="0" err="1">
                  <a:solidFill>
                    <a:srgbClr val="000000"/>
                  </a:solidFill>
                  <a:latin typeface="Calibri"/>
                  <a:cs typeface="Calibri" pitchFamily="34" charset="0"/>
                </a:rPr>
                <a:t>Pengiriman</a:t>
              </a:r>
              <a:r>
                <a:rPr lang="en-US" sz="1200" b="1" kern="0" dirty="0">
                  <a:solidFill>
                    <a:srgbClr val="000000"/>
                  </a:solidFill>
                  <a:latin typeface="Calibri"/>
                  <a:cs typeface="Calibri" pitchFamily="34" charset="0"/>
                </a:rPr>
                <a:t> </a:t>
              </a:r>
              <a:r>
                <a:rPr lang="en-US" sz="1200" b="1" kern="0" dirty="0" err="1">
                  <a:solidFill>
                    <a:srgbClr val="000000"/>
                  </a:solidFill>
                  <a:latin typeface="Calibri"/>
                  <a:cs typeface="Calibri" pitchFamily="34" charset="0"/>
                </a:rPr>
                <a:t>Surat</a:t>
              </a:r>
              <a:r>
                <a:rPr lang="en-US" sz="1200" b="1" kern="0" dirty="0">
                  <a:solidFill>
                    <a:srgbClr val="000000"/>
                  </a:solidFill>
                  <a:latin typeface="Calibri"/>
                  <a:cs typeface="Calibri" pitchFamily="34" charset="0"/>
                </a:rPr>
                <a:t> </a:t>
              </a:r>
              <a:r>
                <a:rPr lang="en-US" sz="1200" b="1" kern="0" dirty="0" err="1">
                  <a:solidFill>
                    <a:srgbClr val="000000"/>
                  </a:solidFill>
                  <a:latin typeface="Calibri"/>
                  <a:cs typeface="Calibri" pitchFamily="34" charset="0"/>
                </a:rPr>
                <a:t>Permintaan</a:t>
              </a:r>
              <a:r>
                <a:rPr lang="en-US" sz="1200" b="1" kern="0" dirty="0">
                  <a:solidFill>
                    <a:srgbClr val="000000"/>
                  </a:solidFill>
                  <a:latin typeface="Calibri"/>
                  <a:cs typeface="Calibri" pitchFamily="34" charset="0"/>
                </a:rPr>
                <a:t> </a:t>
              </a:r>
              <a:r>
                <a:rPr lang="en-US" sz="1200" b="1" kern="0" dirty="0" err="1">
                  <a:solidFill>
                    <a:srgbClr val="000000"/>
                  </a:solidFill>
                  <a:latin typeface="Calibri"/>
                  <a:cs typeface="Calibri" pitchFamily="34" charset="0"/>
                </a:rPr>
                <a:t>Dokumen</a:t>
              </a:r>
              <a:r>
                <a:rPr lang="en-US" sz="1200" b="1" kern="0" dirty="0">
                  <a:solidFill>
                    <a:srgbClr val="000000"/>
                  </a:solidFill>
                  <a:latin typeface="Calibri"/>
                  <a:cs typeface="Calibri" pitchFamily="34" charset="0"/>
                </a:rPr>
                <a:t> </a:t>
              </a:r>
              <a:r>
                <a:rPr lang="en-US" sz="1200" b="1" kern="0" dirty="0" err="1">
                  <a:solidFill>
                    <a:srgbClr val="000000"/>
                  </a:solidFill>
                  <a:latin typeface="Calibri"/>
                  <a:cs typeface="Calibri" pitchFamily="34" charset="0"/>
                </a:rPr>
                <a:t>Penilaian</a:t>
              </a:r>
              <a:r>
                <a:rPr lang="en-US" sz="1200" b="1" kern="0" dirty="0">
                  <a:solidFill>
                    <a:srgbClr val="000000"/>
                  </a:solidFill>
                  <a:latin typeface="Calibri"/>
                  <a:cs typeface="Calibri" pitchFamily="34" charset="0"/>
                </a:rPr>
                <a:t>*</a:t>
              </a:r>
            </a:p>
          </p:txBody>
        </p:sp>
        <p:sp>
          <p:nvSpPr>
            <p:cNvPr id="37" name="Oval 36"/>
            <p:cNvSpPr/>
            <p:nvPr/>
          </p:nvSpPr>
          <p:spPr>
            <a:xfrm>
              <a:off x="849313" y="2286000"/>
              <a:ext cx="369887" cy="38893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nchor="ctr"/>
            <a:lstStyle/>
            <a:p>
              <a:pPr algn="ctr" defTabSz="914400">
                <a:defRPr/>
              </a:pPr>
              <a:r>
                <a:rPr lang="en-US" sz="1400" b="1" kern="0" dirty="0">
                  <a:solidFill>
                    <a:srgbClr val="000000"/>
                  </a:solidFill>
                  <a:latin typeface="Calibri"/>
                </a:rPr>
                <a:t>1</a:t>
              </a:r>
            </a:p>
          </p:txBody>
        </p:sp>
      </p:grpSp>
      <p:grpSp>
        <p:nvGrpSpPr>
          <p:cNvPr id="38" name="Group 9"/>
          <p:cNvGrpSpPr>
            <a:grpSpLocks/>
          </p:cNvGrpSpPr>
          <p:nvPr/>
        </p:nvGrpSpPr>
        <p:grpSpPr bwMode="auto">
          <a:xfrm>
            <a:off x="1826681" y="3489318"/>
            <a:ext cx="1625600" cy="1600200"/>
            <a:chOff x="1371600" y="3581400"/>
            <a:chExt cx="1219200" cy="1600200"/>
          </a:xfrm>
        </p:grpSpPr>
        <p:sp>
          <p:nvSpPr>
            <p:cNvPr id="39" name="Rounded Rectangle 38"/>
            <p:cNvSpPr/>
            <p:nvPr/>
          </p:nvSpPr>
          <p:spPr>
            <a:xfrm>
              <a:off x="1411288" y="3733800"/>
              <a:ext cx="1103312" cy="990600"/>
            </a:xfrm>
            <a:prstGeom prst="roundRect">
              <a:avLst>
                <a:gd name="adj" fmla="val 9524"/>
              </a:avLst>
            </a:prstGeom>
            <a:solidFill>
              <a:srgbClr val="9BBB59">
                <a:lumMod val="75000"/>
              </a:srgbClr>
            </a:solidFill>
            <a:ln w="31750" cap="flat" cmpd="sng" algn="ctr">
              <a:solidFill>
                <a:sysClr val="window" lastClr="FFFFFF"/>
              </a:solidFill>
              <a:prstDash val="solid"/>
            </a:ln>
            <a:effectLst>
              <a:outerShdw blurRad="50800" dist="38100" dir="10800000" algn="r" rotWithShape="0">
                <a:prstClr val="black">
                  <a:alpha val="40000"/>
                </a:prstClr>
              </a:outerShdw>
            </a:effectLst>
          </p:spPr>
          <p:txBody>
            <a:bodyPr anchor="ctr"/>
            <a:lstStyle/>
            <a:p>
              <a:pPr algn="ctr" defTabSz="914400">
                <a:defRPr/>
              </a:pPr>
              <a:r>
                <a:rPr lang="en-US" sz="1200" b="1" kern="0" dirty="0" err="1">
                  <a:solidFill>
                    <a:srgbClr val="000000"/>
                  </a:solidFill>
                  <a:latin typeface="Calibri"/>
                  <a:cs typeface="Calibri" pitchFamily="34" charset="0"/>
                </a:rPr>
                <a:t>Penyampaian</a:t>
              </a:r>
              <a:r>
                <a:rPr lang="en-US" sz="1200" b="1" kern="0" dirty="0">
                  <a:solidFill>
                    <a:srgbClr val="000000"/>
                  </a:solidFill>
                  <a:latin typeface="Calibri"/>
                  <a:cs typeface="Calibri" pitchFamily="34" charset="0"/>
                </a:rPr>
                <a:t> </a:t>
              </a:r>
              <a:r>
                <a:rPr lang="en-US" sz="1200" b="1" kern="0" dirty="0" err="1">
                  <a:solidFill>
                    <a:srgbClr val="000000"/>
                  </a:solidFill>
                  <a:latin typeface="Calibri"/>
                  <a:cs typeface="Calibri" pitchFamily="34" charset="0"/>
                </a:rPr>
                <a:t>Dokumen</a:t>
              </a:r>
              <a:r>
                <a:rPr lang="en-US" sz="1200" b="1" kern="0" dirty="0">
                  <a:solidFill>
                    <a:srgbClr val="000000"/>
                  </a:solidFill>
                  <a:latin typeface="Calibri"/>
                  <a:cs typeface="Calibri" pitchFamily="34" charset="0"/>
                </a:rPr>
                <a:t> </a:t>
              </a:r>
              <a:r>
                <a:rPr lang="en-US" sz="1200" b="1" kern="0" dirty="0" err="1">
                  <a:solidFill>
                    <a:srgbClr val="000000"/>
                  </a:solidFill>
                  <a:latin typeface="Calibri"/>
                  <a:cs typeface="Calibri" pitchFamily="34" charset="0"/>
                </a:rPr>
                <a:t>oleh</a:t>
              </a:r>
              <a:r>
                <a:rPr lang="en-US" sz="1200" b="1" kern="0" dirty="0">
                  <a:solidFill>
                    <a:srgbClr val="000000"/>
                  </a:solidFill>
                  <a:latin typeface="Calibri"/>
                  <a:cs typeface="Calibri" pitchFamily="34" charset="0"/>
                </a:rPr>
                <a:t> TPID</a:t>
              </a:r>
            </a:p>
          </p:txBody>
        </p:sp>
        <p:sp>
          <p:nvSpPr>
            <p:cNvPr id="40" name="Rectangle 2"/>
            <p:cNvSpPr>
              <a:spLocks noChangeArrowheads="1"/>
            </p:cNvSpPr>
            <p:nvPr/>
          </p:nvSpPr>
          <p:spPr bwMode="auto">
            <a:xfrm>
              <a:off x="1371600" y="47244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defRPr/>
              </a:pPr>
              <a:r>
                <a:rPr lang="en-US" altLang="en-US" sz="1400" b="1" i="1" kern="0" dirty="0" err="1" smtClean="0">
                  <a:solidFill>
                    <a:srgbClr val="000000"/>
                  </a:solidFill>
                  <a:latin typeface="Calibri" pitchFamily="34" charset="0"/>
                  <a:ea typeface="Calibri" pitchFamily="34" charset="0"/>
                  <a:cs typeface="Calibri" pitchFamily="34" charset="0"/>
                </a:rPr>
                <a:t>Sekretariat</a:t>
              </a:r>
              <a:r>
                <a:rPr lang="en-US" altLang="en-US" sz="1400" b="1" i="1" kern="0" dirty="0" smtClean="0">
                  <a:solidFill>
                    <a:srgbClr val="000000"/>
                  </a:solidFill>
                  <a:latin typeface="Calibri" pitchFamily="34" charset="0"/>
                  <a:ea typeface="Calibri" pitchFamily="34" charset="0"/>
                  <a:cs typeface="Calibri" pitchFamily="34" charset="0"/>
                </a:rPr>
                <a:t> </a:t>
              </a:r>
            </a:p>
            <a:p>
              <a:pPr algn="ctr" defTabSz="914400">
                <a:defRPr/>
              </a:pPr>
              <a:r>
                <a:rPr lang="en-US" altLang="en-US" sz="1400" b="1" i="1" kern="0" dirty="0" err="1" smtClean="0">
                  <a:solidFill>
                    <a:srgbClr val="000000"/>
                  </a:solidFill>
                  <a:latin typeface="Calibri" pitchFamily="34" charset="0"/>
                  <a:ea typeface="Calibri" pitchFamily="34" charset="0"/>
                  <a:cs typeface="Calibri" pitchFamily="34" charset="0"/>
                </a:rPr>
                <a:t>Pokjanas</a:t>
              </a:r>
              <a:endParaRPr lang="en-US" altLang="en-US" sz="1400" b="1" i="1" kern="0" dirty="0" smtClean="0">
                <a:solidFill>
                  <a:srgbClr val="000000"/>
                </a:solidFill>
                <a:latin typeface="Calibri" pitchFamily="34" charset="0"/>
                <a:ea typeface="Calibri" pitchFamily="34" charset="0"/>
                <a:cs typeface="Calibri" pitchFamily="34" charset="0"/>
              </a:endParaRPr>
            </a:p>
            <a:p>
              <a:pPr algn="ctr" defTabSz="914400">
                <a:defRPr/>
              </a:pPr>
              <a:endParaRPr lang="en-US" altLang="en-US" sz="1400" b="1" i="1" kern="0" dirty="0" smtClean="0">
                <a:solidFill>
                  <a:srgbClr val="000000"/>
                </a:solidFill>
                <a:latin typeface="Calibri" pitchFamily="34" charset="0"/>
                <a:ea typeface="Calibri" pitchFamily="34" charset="0"/>
                <a:cs typeface="Calibri" pitchFamily="34" charset="0"/>
              </a:endParaRPr>
            </a:p>
            <a:p>
              <a:pPr algn="ctr" defTabSz="914400">
                <a:defRPr/>
              </a:pPr>
              <a:endParaRPr lang="en-US" altLang="en-US" sz="1400" b="1" i="1" kern="0" dirty="0" smtClean="0">
                <a:solidFill>
                  <a:srgbClr val="000000"/>
                </a:solidFill>
                <a:latin typeface="Calibri" pitchFamily="34" charset="0"/>
                <a:ea typeface="Calibri" pitchFamily="34" charset="0"/>
                <a:cs typeface="Calibri" pitchFamily="34" charset="0"/>
              </a:endParaRPr>
            </a:p>
          </p:txBody>
        </p:sp>
        <p:sp>
          <p:nvSpPr>
            <p:cNvPr id="41" name="Oval 40"/>
            <p:cNvSpPr/>
            <p:nvPr/>
          </p:nvSpPr>
          <p:spPr>
            <a:xfrm>
              <a:off x="2214563" y="3581400"/>
              <a:ext cx="376237" cy="301625"/>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nchor="ctr"/>
            <a:lstStyle/>
            <a:p>
              <a:pPr algn="ctr" defTabSz="914400">
                <a:defRPr/>
              </a:pPr>
              <a:r>
                <a:rPr lang="en-US" sz="1400" b="1" kern="0" dirty="0">
                  <a:solidFill>
                    <a:srgbClr val="000000"/>
                  </a:solidFill>
                  <a:latin typeface="Calibri"/>
                </a:rPr>
                <a:t>2</a:t>
              </a:r>
            </a:p>
          </p:txBody>
        </p:sp>
      </p:grpSp>
      <p:cxnSp>
        <p:nvCxnSpPr>
          <p:cNvPr id="42" name="Shape 22"/>
          <p:cNvCxnSpPr>
            <a:stCxn id="36" idx="2"/>
            <a:endCxn id="39" idx="1"/>
          </p:cNvCxnSpPr>
          <p:nvPr/>
        </p:nvCxnSpPr>
        <p:spPr>
          <a:xfrm rot="16200000" flipH="1">
            <a:off x="1089024" y="3346445"/>
            <a:ext cx="533400" cy="1047751"/>
          </a:xfrm>
          <a:prstGeom prst="bentConnector2">
            <a:avLst/>
          </a:prstGeom>
          <a:noFill/>
          <a:ln w="25400" cap="flat" cmpd="sng" algn="ctr">
            <a:solidFill>
              <a:srgbClr val="002060"/>
            </a:solidFill>
            <a:prstDash val="solid"/>
            <a:tailEnd type="arrow"/>
          </a:ln>
          <a:effectLst/>
        </p:spPr>
      </p:cxnSp>
      <p:sp>
        <p:nvSpPr>
          <p:cNvPr id="43" name="Rectangle 2"/>
          <p:cNvSpPr>
            <a:spLocks noChangeArrowheads="1"/>
          </p:cNvSpPr>
          <p:nvPr/>
        </p:nvSpPr>
        <p:spPr bwMode="auto">
          <a:xfrm>
            <a:off x="-1232959" y="6381749"/>
            <a:ext cx="894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spcBef>
                <a:spcPct val="0"/>
              </a:spcBef>
              <a:spcAft>
                <a:spcPct val="0"/>
              </a:spcAft>
            </a:pPr>
            <a:r>
              <a:rPr lang="en-US" altLang="en-US" sz="1400" b="1" i="1" dirty="0" err="1">
                <a:solidFill>
                  <a:srgbClr val="000000"/>
                </a:solidFill>
                <a:latin typeface="Calibri" pitchFamily="34" charset="0"/>
                <a:ea typeface="Calibri" pitchFamily="34" charset="0"/>
                <a:cs typeface="Calibri" pitchFamily="34" charset="0"/>
              </a:rPr>
              <a:t>Ket</a:t>
            </a:r>
            <a:r>
              <a:rPr lang="en-US" altLang="en-US" sz="1400" b="1" i="1" dirty="0">
                <a:solidFill>
                  <a:srgbClr val="000000"/>
                </a:solidFill>
                <a:latin typeface="Calibri" pitchFamily="34" charset="0"/>
                <a:ea typeface="Calibri" pitchFamily="34" charset="0"/>
                <a:cs typeface="Calibri" pitchFamily="34" charset="0"/>
              </a:rPr>
              <a:t>: *) </a:t>
            </a:r>
            <a:r>
              <a:rPr lang="en-US" altLang="en-US" sz="1400" b="1" i="1" dirty="0" err="1">
                <a:solidFill>
                  <a:srgbClr val="000000"/>
                </a:solidFill>
                <a:latin typeface="Calibri" pitchFamily="34" charset="0"/>
                <a:ea typeface="Calibri" pitchFamily="34" charset="0"/>
                <a:cs typeface="Calibri" pitchFamily="34" charset="0"/>
              </a:rPr>
              <a:t>Dilampirkan</a:t>
            </a:r>
            <a:r>
              <a:rPr lang="en-US" altLang="en-US" sz="1400" b="1" i="1" dirty="0">
                <a:solidFill>
                  <a:srgbClr val="000000"/>
                </a:solidFill>
                <a:latin typeface="Calibri" pitchFamily="34" charset="0"/>
                <a:ea typeface="Calibri" pitchFamily="34" charset="0"/>
                <a:cs typeface="Calibri" pitchFamily="34" charset="0"/>
              </a:rPr>
              <a:t> </a:t>
            </a:r>
            <a:r>
              <a:rPr lang="en-US" altLang="en-US" sz="1400" b="1" i="1" dirty="0" err="1">
                <a:solidFill>
                  <a:srgbClr val="000000"/>
                </a:solidFill>
                <a:latin typeface="Calibri" pitchFamily="34" charset="0"/>
                <a:ea typeface="Calibri" pitchFamily="34" charset="0"/>
                <a:cs typeface="Calibri" pitchFamily="34" charset="0"/>
              </a:rPr>
              <a:t>dengan</a:t>
            </a:r>
            <a:r>
              <a:rPr lang="en-US" altLang="en-US" sz="1400" b="1" i="1" dirty="0">
                <a:solidFill>
                  <a:srgbClr val="000000"/>
                </a:solidFill>
                <a:latin typeface="Calibri" pitchFamily="34" charset="0"/>
                <a:ea typeface="Calibri" pitchFamily="34" charset="0"/>
                <a:cs typeface="Calibri" pitchFamily="34" charset="0"/>
              </a:rPr>
              <a:t> </a:t>
            </a:r>
            <a:r>
              <a:rPr lang="en-US" altLang="en-US" sz="1400" b="1" i="1" dirty="0" err="1">
                <a:solidFill>
                  <a:srgbClr val="000000"/>
                </a:solidFill>
                <a:latin typeface="Calibri" pitchFamily="34" charset="0"/>
                <a:ea typeface="Calibri" pitchFamily="34" charset="0"/>
                <a:cs typeface="Calibri" pitchFamily="34" charset="0"/>
              </a:rPr>
              <a:t>panduan</a:t>
            </a:r>
            <a:r>
              <a:rPr lang="en-US" altLang="en-US" sz="1400" b="1" i="1" dirty="0">
                <a:solidFill>
                  <a:srgbClr val="000000"/>
                </a:solidFill>
                <a:latin typeface="Calibri" pitchFamily="34" charset="0"/>
                <a:ea typeface="Calibri" pitchFamily="34" charset="0"/>
                <a:cs typeface="Calibri" pitchFamily="34" charset="0"/>
              </a:rPr>
              <a:t> </a:t>
            </a:r>
            <a:r>
              <a:rPr lang="en-US" altLang="en-US" sz="1400" b="1" i="1" dirty="0" err="1">
                <a:solidFill>
                  <a:srgbClr val="000000"/>
                </a:solidFill>
                <a:latin typeface="Calibri" pitchFamily="34" charset="0"/>
                <a:ea typeface="Calibri" pitchFamily="34" charset="0"/>
                <a:cs typeface="Calibri" pitchFamily="34" charset="0"/>
              </a:rPr>
              <a:t>metode</a:t>
            </a:r>
            <a:r>
              <a:rPr lang="en-US" altLang="en-US" sz="1400" b="1" i="1" dirty="0">
                <a:solidFill>
                  <a:srgbClr val="000000"/>
                </a:solidFill>
                <a:latin typeface="Calibri" pitchFamily="34" charset="0"/>
                <a:ea typeface="Calibri" pitchFamily="34" charset="0"/>
                <a:cs typeface="Calibri" pitchFamily="34" charset="0"/>
              </a:rPr>
              <a:t> </a:t>
            </a:r>
            <a:r>
              <a:rPr lang="en-US" altLang="en-US" sz="1400" b="1" i="1" dirty="0" err="1">
                <a:solidFill>
                  <a:srgbClr val="000000"/>
                </a:solidFill>
                <a:latin typeface="Calibri" pitchFamily="34" charset="0"/>
                <a:ea typeface="Calibri" pitchFamily="34" charset="0"/>
                <a:cs typeface="Calibri" pitchFamily="34" charset="0"/>
              </a:rPr>
              <a:t>penilaian</a:t>
            </a:r>
            <a:r>
              <a:rPr lang="en-US" altLang="en-US" sz="1400" b="1" i="1" dirty="0">
                <a:solidFill>
                  <a:srgbClr val="000000"/>
                </a:solidFill>
                <a:latin typeface="Calibri" pitchFamily="34" charset="0"/>
                <a:ea typeface="Calibri" pitchFamily="34" charset="0"/>
                <a:cs typeface="Calibri" pitchFamily="34" charset="0"/>
              </a:rPr>
              <a:t> </a:t>
            </a:r>
            <a:r>
              <a:rPr lang="en-US" altLang="en-US" sz="1400" b="1" i="1" dirty="0" err="1">
                <a:solidFill>
                  <a:srgbClr val="000000"/>
                </a:solidFill>
                <a:latin typeface="Calibri" pitchFamily="34" charset="0"/>
                <a:ea typeface="Calibri" pitchFamily="34" charset="0"/>
                <a:cs typeface="Calibri" pitchFamily="34" charset="0"/>
              </a:rPr>
              <a:t>kinerja</a:t>
            </a:r>
            <a:r>
              <a:rPr lang="en-US" altLang="en-US" sz="1400" b="1" i="1" dirty="0">
                <a:solidFill>
                  <a:srgbClr val="000000"/>
                </a:solidFill>
                <a:latin typeface="Calibri" pitchFamily="34" charset="0"/>
                <a:ea typeface="Calibri" pitchFamily="34" charset="0"/>
                <a:cs typeface="Calibri" pitchFamily="34" charset="0"/>
              </a:rPr>
              <a:t> TPID</a:t>
            </a:r>
          </a:p>
        </p:txBody>
      </p:sp>
      <p:cxnSp>
        <p:nvCxnSpPr>
          <p:cNvPr id="44" name="Straight Connector 43"/>
          <p:cNvCxnSpPr/>
          <p:nvPr/>
        </p:nvCxnSpPr>
        <p:spPr>
          <a:xfrm>
            <a:off x="1623481" y="1203318"/>
            <a:ext cx="0" cy="5257800"/>
          </a:xfrm>
          <a:prstGeom prst="line">
            <a:avLst/>
          </a:prstGeom>
          <a:noFill/>
          <a:ln w="25400" cap="flat" cmpd="sng" algn="ctr">
            <a:solidFill>
              <a:srgbClr val="C00000"/>
            </a:solidFill>
            <a:prstDash val="dash"/>
          </a:ln>
          <a:effectLst/>
        </p:spPr>
      </p:cxnSp>
      <p:cxnSp>
        <p:nvCxnSpPr>
          <p:cNvPr id="45" name="Straight Connector 44"/>
          <p:cNvCxnSpPr/>
          <p:nvPr/>
        </p:nvCxnSpPr>
        <p:spPr>
          <a:xfrm>
            <a:off x="3452281" y="1203318"/>
            <a:ext cx="0" cy="5257800"/>
          </a:xfrm>
          <a:prstGeom prst="line">
            <a:avLst/>
          </a:prstGeom>
          <a:noFill/>
          <a:ln w="25400" cap="flat" cmpd="sng" algn="ctr">
            <a:solidFill>
              <a:srgbClr val="C00000"/>
            </a:solidFill>
            <a:prstDash val="dash"/>
          </a:ln>
          <a:effectLst/>
        </p:spPr>
      </p:cxnSp>
      <p:cxnSp>
        <p:nvCxnSpPr>
          <p:cNvPr id="46" name="Straight Connector 45"/>
          <p:cNvCxnSpPr/>
          <p:nvPr/>
        </p:nvCxnSpPr>
        <p:spPr>
          <a:xfrm>
            <a:off x="10157881" y="1279518"/>
            <a:ext cx="0" cy="5257800"/>
          </a:xfrm>
          <a:prstGeom prst="line">
            <a:avLst/>
          </a:prstGeom>
          <a:noFill/>
          <a:ln w="25400" cap="flat" cmpd="sng" algn="ctr">
            <a:solidFill>
              <a:srgbClr val="C00000"/>
            </a:solidFill>
            <a:prstDash val="dash"/>
          </a:ln>
          <a:effectLst/>
        </p:spPr>
      </p:cxnSp>
      <p:grpSp>
        <p:nvGrpSpPr>
          <p:cNvPr id="47" name="Group 10"/>
          <p:cNvGrpSpPr>
            <a:grpSpLocks/>
          </p:cNvGrpSpPr>
          <p:nvPr/>
        </p:nvGrpSpPr>
        <p:grpSpPr bwMode="auto">
          <a:xfrm>
            <a:off x="3249084" y="2290756"/>
            <a:ext cx="2269067" cy="4170362"/>
            <a:chOff x="2438400" y="2382838"/>
            <a:chExt cx="1701800" cy="4170362"/>
          </a:xfrm>
        </p:grpSpPr>
        <p:sp>
          <p:nvSpPr>
            <p:cNvPr id="48" name="Rounded Rectangle 47"/>
            <p:cNvSpPr/>
            <p:nvPr/>
          </p:nvSpPr>
          <p:spPr>
            <a:xfrm>
              <a:off x="2743200" y="5334000"/>
              <a:ext cx="1143000" cy="814388"/>
            </a:xfrm>
            <a:prstGeom prst="roundRect">
              <a:avLst>
                <a:gd name="adj" fmla="val 9524"/>
              </a:avLst>
            </a:prstGeom>
            <a:solidFill>
              <a:srgbClr val="C0504D">
                <a:lumMod val="60000"/>
                <a:lumOff val="40000"/>
              </a:srgbClr>
            </a:solidFill>
            <a:ln w="31750" cap="flat" cmpd="sng" algn="ctr">
              <a:solidFill>
                <a:sysClr val="window" lastClr="FFFFFF"/>
              </a:solidFill>
              <a:prstDash val="solid"/>
            </a:ln>
            <a:effectLst>
              <a:outerShdw blurRad="50800" dist="38100" dir="10800000" algn="r" rotWithShape="0">
                <a:prstClr val="black">
                  <a:alpha val="40000"/>
                </a:prstClr>
              </a:outerShdw>
            </a:effectLst>
          </p:spPr>
          <p:txBody>
            <a:bodyPr anchor="ctr"/>
            <a:lstStyle/>
            <a:p>
              <a:pPr algn="ctr" defTabSz="914400">
                <a:defRPr/>
              </a:pPr>
              <a:r>
                <a:rPr lang="en-US" sz="1200" b="1" kern="0" dirty="0" err="1">
                  <a:solidFill>
                    <a:srgbClr val="000000"/>
                  </a:solidFill>
                  <a:latin typeface="Calibri"/>
                  <a:cs typeface="Calibri" pitchFamily="34" charset="0"/>
                </a:rPr>
                <a:t>Perhitungan</a:t>
              </a:r>
              <a:r>
                <a:rPr lang="en-US" sz="1200" b="1" kern="0" dirty="0">
                  <a:solidFill>
                    <a:srgbClr val="000000"/>
                  </a:solidFill>
                  <a:latin typeface="Calibri"/>
                  <a:cs typeface="Calibri" pitchFamily="34" charset="0"/>
                </a:rPr>
                <a:t>  </a:t>
              </a:r>
              <a:r>
                <a:rPr lang="en-US" sz="1200" b="1" kern="0" dirty="0" err="1">
                  <a:solidFill>
                    <a:srgbClr val="000000"/>
                  </a:solidFill>
                  <a:latin typeface="Calibri"/>
                  <a:cs typeface="Calibri" pitchFamily="34" charset="0"/>
                </a:rPr>
                <a:t>Aspek</a:t>
              </a:r>
              <a:r>
                <a:rPr lang="en-US" sz="1200" b="1" kern="0" dirty="0">
                  <a:solidFill>
                    <a:srgbClr val="000000"/>
                  </a:solidFill>
                  <a:latin typeface="Calibri"/>
                  <a:cs typeface="Calibri" pitchFamily="34" charset="0"/>
                </a:rPr>
                <a:t> </a:t>
              </a:r>
              <a:r>
                <a:rPr lang="en-US" sz="1200" b="1" kern="0" dirty="0" err="1">
                  <a:solidFill>
                    <a:srgbClr val="000000"/>
                  </a:solidFill>
                  <a:latin typeface="Calibri"/>
                  <a:cs typeface="Calibri" pitchFamily="34" charset="0"/>
                </a:rPr>
                <a:t>Keluaran</a:t>
              </a:r>
              <a:endParaRPr lang="en-US" sz="1200" b="1" kern="0" dirty="0">
                <a:solidFill>
                  <a:srgbClr val="000000"/>
                </a:solidFill>
                <a:latin typeface="Calibri"/>
                <a:cs typeface="Calibri" pitchFamily="34" charset="0"/>
              </a:endParaRPr>
            </a:p>
          </p:txBody>
        </p:sp>
        <p:sp>
          <p:nvSpPr>
            <p:cNvPr id="49" name="Rounded Rectangle 48"/>
            <p:cNvSpPr/>
            <p:nvPr/>
          </p:nvSpPr>
          <p:spPr>
            <a:xfrm>
              <a:off x="2743200" y="2608263"/>
              <a:ext cx="1257300" cy="973137"/>
            </a:xfrm>
            <a:prstGeom prst="roundRect">
              <a:avLst>
                <a:gd name="adj" fmla="val 9524"/>
              </a:avLst>
            </a:prstGeom>
            <a:solidFill>
              <a:srgbClr val="C0504D">
                <a:lumMod val="60000"/>
                <a:lumOff val="40000"/>
              </a:srgbClr>
            </a:solidFill>
            <a:ln w="31750" cap="flat" cmpd="sng" algn="ctr">
              <a:solidFill>
                <a:sysClr val="window" lastClr="FFFFFF"/>
              </a:solidFill>
              <a:prstDash val="solid"/>
            </a:ln>
            <a:effectLst>
              <a:outerShdw blurRad="50800" dist="38100" dir="10800000" algn="r" rotWithShape="0">
                <a:prstClr val="black">
                  <a:alpha val="40000"/>
                </a:prstClr>
              </a:outerShdw>
            </a:effectLst>
          </p:spPr>
          <p:txBody>
            <a:bodyPr anchor="ctr"/>
            <a:lstStyle/>
            <a:p>
              <a:pPr algn="ctr" defTabSz="914400">
                <a:defRPr/>
              </a:pPr>
              <a:r>
                <a:rPr lang="en-US" sz="1400" b="1" kern="0" dirty="0" err="1">
                  <a:solidFill>
                    <a:srgbClr val="000000"/>
                  </a:solidFill>
                  <a:latin typeface="Calibri"/>
                  <a:cs typeface="Calibri" pitchFamily="34" charset="0"/>
                </a:rPr>
                <a:t>Perhitungan</a:t>
              </a:r>
              <a:r>
                <a:rPr lang="en-US" sz="1400" b="1" kern="0" dirty="0">
                  <a:solidFill>
                    <a:srgbClr val="000000"/>
                  </a:solidFill>
                  <a:latin typeface="Calibri"/>
                  <a:cs typeface="Calibri" pitchFamily="34" charset="0"/>
                </a:rPr>
                <a:t>  </a:t>
              </a:r>
              <a:r>
                <a:rPr lang="en-US" sz="1400" b="1" kern="0" dirty="0" err="1">
                  <a:solidFill>
                    <a:srgbClr val="000000"/>
                  </a:solidFill>
                  <a:latin typeface="Calibri"/>
                  <a:cs typeface="Calibri" pitchFamily="34" charset="0"/>
                </a:rPr>
                <a:t>Aspek</a:t>
              </a:r>
              <a:r>
                <a:rPr lang="en-US" sz="1400" b="1" kern="0" dirty="0">
                  <a:solidFill>
                    <a:srgbClr val="000000"/>
                  </a:solidFill>
                  <a:latin typeface="Calibri"/>
                  <a:cs typeface="Calibri" pitchFamily="34" charset="0"/>
                </a:rPr>
                <a:t> Proses</a:t>
              </a:r>
            </a:p>
          </p:txBody>
        </p:sp>
        <p:sp>
          <p:nvSpPr>
            <p:cNvPr id="50" name="Rectangle 2"/>
            <p:cNvSpPr>
              <a:spLocks noChangeArrowheads="1"/>
            </p:cNvSpPr>
            <p:nvPr/>
          </p:nvSpPr>
          <p:spPr bwMode="auto">
            <a:xfrm>
              <a:off x="2590800" y="6096000"/>
              <a:ext cx="1409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defRPr/>
              </a:pPr>
              <a:r>
                <a:rPr lang="en-US" altLang="en-US" sz="1400" b="1" i="1" kern="0" dirty="0" err="1" smtClean="0">
                  <a:solidFill>
                    <a:srgbClr val="000000"/>
                  </a:solidFill>
                  <a:latin typeface="Calibri" pitchFamily="34" charset="0"/>
                  <a:ea typeface="Calibri" pitchFamily="34" charset="0"/>
                  <a:cs typeface="Calibri" pitchFamily="34" charset="0"/>
                </a:rPr>
                <a:t>Sekretariat</a:t>
              </a:r>
              <a:r>
                <a:rPr lang="en-US" altLang="en-US" sz="1400" b="1" i="1" kern="0" dirty="0" smtClean="0">
                  <a:solidFill>
                    <a:srgbClr val="000000"/>
                  </a:solidFill>
                  <a:latin typeface="Calibri" pitchFamily="34" charset="0"/>
                  <a:ea typeface="Calibri" pitchFamily="34" charset="0"/>
                  <a:cs typeface="Calibri" pitchFamily="34" charset="0"/>
                </a:rPr>
                <a:t> </a:t>
              </a:r>
              <a:r>
                <a:rPr lang="en-US" altLang="en-US" sz="1400" b="1" i="1" kern="0" dirty="0" err="1" smtClean="0">
                  <a:solidFill>
                    <a:srgbClr val="000000"/>
                  </a:solidFill>
                  <a:latin typeface="Calibri" pitchFamily="34" charset="0"/>
                  <a:ea typeface="Calibri" pitchFamily="34" charset="0"/>
                  <a:cs typeface="Calibri" pitchFamily="34" charset="0"/>
                </a:rPr>
                <a:t>Pokjanas</a:t>
              </a:r>
              <a:endParaRPr lang="en-US" altLang="en-US" sz="1400" b="1" i="1" kern="0" dirty="0" smtClean="0">
                <a:solidFill>
                  <a:srgbClr val="000000"/>
                </a:solidFill>
                <a:latin typeface="Calibri" pitchFamily="34" charset="0"/>
                <a:ea typeface="Calibri" pitchFamily="34" charset="0"/>
                <a:cs typeface="Calibri" pitchFamily="34" charset="0"/>
              </a:endParaRPr>
            </a:p>
            <a:p>
              <a:pPr algn="ctr" defTabSz="914400">
                <a:defRPr/>
              </a:pPr>
              <a:endParaRPr lang="en-US" altLang="en-US" sz="1400" b="1" i="1" kern="0" dirty="0" smtClean="0">
                <a:solidFill>
                  <a:srgbClr val="000000"/>
                </a:solidFill>
                <a:latin typeface="Calibri" pitchFamily="34" charset="0"/>
                <a:ea typeface="Calibri" pitchFamily="34" charset="0"/>
                <a:cs typeface="Calibri" pitchFamily="34" charset="0"/>
              </a:endParaRPr>
            </a:p>
          </p:txBody>
        </p:sp>
        <p:sp>
          <p:nvSpPr>
            <p:cNvPr id="51" name="Oval 50"/>
            <p:cNvSpPr/>
            <p:nvPr/>
          </p:nvSpPr>
          <p:spPr>
            <a:xfrm>
              <a:off x="3733800" y="5205413"/>
              <a:ext cx="376238" cy="357187"/>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nchor="ctr"/>
            <a:lstStyle/>
            <a:p>
              <a:pPr algn="ctr" defTabSz="914400">
                <a:defRPr/>
              </a:pPr>
              <a:r>
                <a:rPr lang="en-US" sz="1400" b="1" kern="0" dirty="0">
                  <a:solidFill>
                    <a:srgbClr val="000000"/>
                  </a:solidFill>
                  <a:latin typeface="Calibri"/>
                </a:rPr>
                <a:t>3</a:t>
              </a:r>
            </a:p>
          </p:txBody>
        </p:sp>
        <p:sp>
          <p:nvSpPr>
            <p:cNvPr id="52" name="Oval 51"/>
            <p:cNvSpPr/>
            <p:nvPr/>
          </p:nvSpPr>
          <p:spPr>
            <a:xfrm>
              <a:off x="3586163" y="2382838"/>
              <a:ext cx="376237" cy="360362"/>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nchor="ctr"/>
            <a:lstStyle/>
            <a:p>
              <a:pPr algn="ctr" defTabSz="914400">
                <a:defRPr/>
              </a:pPr>
              <a:r>
                <a:rPr lang="en-US" sz="1400" b="1" kern="0" dirty="0">
                  <a:solidFill>
                    <a:srgbClr val="000000"/>
                  </a:solidFill>
                  <a:latin typeface="Calibri"/>
                </a:rPr>
                <a:t>4</a:t>
              </a:r>
            </a:p>
          </p:txBody>
        </p:sp>
        <p:sp>
          <p:nvSpPr>
            <p:cNvPr id="53" name="Rectangle 2"/>
            <p:cNvSpPr>
              <a:spLocks noChangeArrowheads="1"/>
            </p:cNvSpPr>
            <p:nvPr/>
          </p:nvSpPr>
          <p:spPr bwMode="auto">
            <a:xfrm>
              <a:off x="2438400" y="3657600"/>
              <a:ext cx="170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defRPr/>
              </a:pPr>
              <a:r>
                <a:rPr lang="en-US" altLang="en-US" sz="1400" b="1" i="1" kern="0" dirty="0" err="1" smtClean="0">
                  <a:solidFill>
                    <a:srgbClr val="000000"/>
                  </a:solidFill>
                  <a:latin typeface="Calibri" pitchFamily="34" charset="0"/>
                  <a:ea typeface="Calibri" pitchFamily="34" charset="0"/>
                  <a:cs typeface="Calibri" pitchFamily="34" charset="0"/>
                </a:rPr>
                <a:t>Sekretariat</a:t>
              </a:r>
              <a:r>
                <a:rPr lang="en-US" altLang="en-US" sz="1400" b="1" i="1" kern="0" dirty="0" smtClean="0">
                  <a:solidFill>
                    <a:srgbClr val="000000"/>
                  </a:solidFill>
                  <a:latin typeface="Calibri" pitchFamily="34" charset="0"/>
                  <a:ea typeface="Calibri" pitchFamily="34" charset="0"/>
                  <a:cs typeface="Calibri" pitchFamily="34" charset="0"/>
                </a:rPr>
                <a:t> </a:t>
              </a:r>
              <a:r>
                <a:rPr lang="en-US" altLang="en-US" sz="1400" b="1" i="1" kern="0" dirty="0" err="1" smtClean="0">
                  <a:solidFill>
                    <a:srgbClr val="000000"/>
                  </a:solidFill>
                  <a:latin typeface="Calibri" pitchFamily="34" charset="0"/>
                  <a:ea typeface="Calibri" pitchFamily="34" charset="0"/>
                  <a:cs typeface="Calibri" pitchFamily="34" charset="0"/>
                </a:rPr>
                <a:t>Pokjanas</a:t>
              </a:r>
              <a:endParaRPr lang="en-US" altLang="en-US" sz="1400" b="1" i="1" kern="0" dirty="0" smtClean="0">
                <a:solidFill>
                  <a:srgbClr val="000000"/>
                </a:solidFill>
                <a:latin typeface="Calibri" pitchFamily="34" charset="0"/>
                <a:ea typeface="Calibri" pitchFamily="34" charset="0"/>
                <a:cs typeface="Calibri" pitchFamily="34" charset="0"/>
              </a:endParaRPr>
            </a:p>
          </p:txBody>
        </p:sp>
      </p:grpSp>
      <p:sp>
        <p:nvSpPr>
          <p:cNvPr id="54" name="Rounded Rectangle 53"/>
          <p:cNvSpPr/>
          <p:nvPr/>
        </p:nvSpPr>
        <p:spPr>
          <a:xfrm>
            <a:off x="10361081" y="3062288"/>
            <a:ext cx="1524000" cy="808037"/>
          </a:xfrm>
          <a:prstGeom prst="roundRect">
            <a:avLst>
              <a:gd name="adj" fmla="val 9524"/>
            </a:avLst>
          </a:prstGeom>
          <a:solidFill>
            <a:srgbClr val="F79646">
              <a:lumMod val="75000"/>
              <a:alpha val="61000"/>
            </a:srgbClr>
          </a:solidFill>
          <a:ln w="31750" cap="flat" cmpd="sng" algn="ctr">
            <a:solidFill>
              <a:sysClr val="window" lastClr="FFFFFF"/>
            </a:solidFill>
            <a:prstDash val="solid"/>
          </a:ln>
          <a:effectLst>
            <a:outerShdw blurRad="50800" dist="38100" dir="10800000" algn="r" rotWithShape="0">
              <a:prstClr val="black">
                <a:alpha val="40000"/>
              </a:prstClr>
            </a:outerShdw>
          </a:effectLst>
        </p:spPr>
        <p:txBody>
          <a:bodyPr anchor="ctr"/>
          <a:lstStyle/>
          <a:p>
            <a:pPr algn="ctr" defTabSz="914400">
              <a:defRPr/>
            </a:pPr>
            <a:r>
              <a:rPr lang="en-US" sz="1200" b="1" kern="0" dirty="0" err="1">
                <a:solidFill>
                  <a:srgbClr val="000000"/>
                </a:solidFill>
                <a:latin typeface="Calibri"/>
                <a:cs typeface="Calibri" pitchFamily="34" charset="0"/>
              </a:rPr>
              <a:t>Pengumuman</a:t>
            </a:r>
            <a:r>
              <a:rPr lang="en-US" sz="1200" b="1" kern="0" dirty="0">
                <a:solidFill>
                  <a:srgbClr val="000000"/>
                </a:solidFill>
                <a:latin typeface="Calibri"/>
                <a:cs typeface="Calibri" pitchFamily="34" charset="0"/>
              </a:rPr>
              <a:t> </a:t>
            </a:r>
            <a:r>
              <a:rPr lang="en-US" sz="1200" b="1" kern="0" dirty="0" err="1">
                <a:solidFill>
                  <a:srgbClr val="000000"/>
                </a:solidFill>
                <a:latin typeface="Calibri"/>
                <a:cs typeface="Calibri" pitchFamily="34" charset="0"/>
              </a:rPr>
              <a:t>Pemenang</a:t>
            </a:r>
            <a:r>
              <a:rPr lang="en-US" sz="1200" b="1" kern="0" dirty="0">
                <a:solidFill>
                  <a:srgbClr val="000000"/>
                </a:solidFill>
                <a:latin typeface="Calibri"/>
                <a:cs typeface="Calibri" pitchFamily="34" charset="0"/>
              </a:rPr>
              <a:t> </a:t>
            </a:r>
            <a:r>
              <a:rPr lang="en-US" sz="1200" b="1" kern="0" dirty="0" err="1">
                <a:solidFill>
                  <a:srgbClr val="000000"/>
                </a:solidFill>
                <a:latin typeface="Calibri"/>
                <a:cs typeface="Calibri" pitchFamily="34" charset="0"/>
              </a:rPr>
              <a:t>saat</a:t>
            </a:r>
            <a:r>
              <a:rPr lang="en-US" sz="1200" b="1" kern="0" dirty="0">
                <a:solidFill>
                  <a:srgbClr val="000000"/>
                </a:solidFill>
                <a:latin typeface="Calibri"/>
                <a:cs typeface="Calibri" pitchFamily="34" charset="0"/>
              </a:rPr>
              <a:t> </a:t>
            </a:r>
            <a:r>
              <a:rPr lang="en-US" sz="1200" b="1" kern="0" dirty="0" err="1">
                <a:solidFill>
                  <a:srgbClr val="000000"/>
                </a:solidFill>
                <a:latin typeface="Calibri"/>
                <a:cs typeface="Calibri" pitchFamily="34" charset="0"/>
              </a:rPr>
              <a:t>Rakornas</a:t>
            </a:r>
            <a:r>
              <a:rPr lang="en-US" sz="1200" b="1" kern="0" dirty="0">
                <a:solidFill>
                  <a:srgbClr val="000000"/>
                </a:solidFill>
                <a:latin typeface="Calibri"/>
                <a:cs typeface="Calibri" pitchFamily="34" charset="0"/>
              </a:rPr>
              <a:t> TPID </a:t>
            </a:r>
          </a:p>
        </p:txBody>
      </p:sp>
      <p:sp>
        <p:nvSpPr>
          <p:cNvPr id="55" name="Oval 54"/>
          <p:cNvSpPr/>
          <p:nvPr/>
        </p:nvSpPr>
        <p:spPr>
          <a:xfrm>
            <a:off x="11275484" y="2727318"/>
            <a:ext cx="749301" cy="38100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nchor="ctr"/>
          <a:lstStyle/>
          <a:p>
            <a:pPr algn="ctr" defTabSz="914400">
              <a:defRPr/>
            </a:pPr>
            <a:r>
              <a:rPr lang="en-US" sz="1600" b="1" kern="0" dirty="0">
                <a:solidFill>
                  <a:srgbClr val="000000"/>
                </a:solidFill>
                <a:latin typeface="Calibri"/>
              </a:rPr>
              <a:t>11</a:t>
            </a:r>
          </a:p>
        </p:txBody>
      </p:sp>
      <p:grpSp>
        <p:nvGrpSpPr>
          <p:cNvPr id="56" name="Group 1"/>
          <p:cNvGrpSpPr>
            <a:grpSpLocks/>
          </p:cNvGrpSpPr>
          <p:nvPr/>
        </p:nvGrpSpPr>
        <p:grpSpPr bwMode="auto">
          <a:xfrm>
            <a:off x="19049" y="822318"/>
            <a:ext cx="12134851" cy="381000"/>
            <a:chOff x="15875" y="914400"/>
            <a:chExt cx="9101138" cy="381000"/>
          </a:xfrm>
        </p:grpSpPr>
        <p:sp>
          <p:nvSpPr>
            <p:cNvPr id="57" name="Pentagon 56"/>
            <p:cNvSpPr/>
            <p:nvPr/>
          </p:nvSpPr>
          <p:spPr>
            <a:xfrm>
              <a:off x="7607300" y="914400"/>
              <a:ext cx="1509713" cy="381000"/>
            </a:xfrm>
            <a:prstGeom prst="homePlate">
              <a:avLst>
                <a:gd name="adj" fmla="val 35672"/>
              </a:avLst>
            </a:prstGeom>
            <a:solidFill>
              <a:srgbClr val="F79646">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defTabSz="914400">
                <a:defRPr/>
              </a:pPr>
              <a:r>
                <a:rPr lang="en-US" sz="1800" b="1" kern="0" dirty="0">
                  <a:solidFill>
                    <a:srgbClr val="FFFF00"/>
                  </a:solidFill>
                  <a:effectLst>
                    <a:outerShdw blurRad="38100" dist="38100" dir="2700000" algn="tl">
                      <a:srgbClr val="000000">
                        <a:alpha val="43137"/>
                      </a:srgbClr>
                    </a:outerShdw>
                  </a:effectLst>
                  <a:latin typeface="Calibri"/>
                </a:rPr>
                <a:t>Mei</a:t>
              </a:r>
            </a:p>
          </p:txBody>
        </p:sp>
        <p:sp>
          <p:nvSpPr>
            <p:cNvPr id="58" name="Pentagon 57"/>
            <p:cNvSpPr/>
            <p:nvPr/>
          </p:nvSpPr>
          <p:spPr>
            <a:xfrm>
              <a:off x="2590800" y="914400"/>
              <a:ext cx="5181600" cy="381000"/>
            </a:xfrm>
            <a:prstGeom prst="homePlate">
              <a:avLst>
                <a:gd name="adj" fmla="val 35672"/>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defTabSz="914400">
                <a:defRPr/>
              </a:pPr>
              <a:r>
                <a:rPr lang="en-US" sz="1800" b="1" kern="0" dirty="0">
                  <a:solidFill>
                    <a:srgbClr val="FFFF00"/>
                  </a:solidFill>
                  <a:effectLst>
                    <a:outerShdw blurRad="38100" dist="38100" dir="2700000" algn="tl">
                      <a:srgbClr val="000000">
                        <a:alpha val="43137"/>
                      </a:srgbClr>
                    </a:outerShdw>
                  </a:effectLst>
                  <a:latin typeface="Calibri"/>
                </a:rPr>
                <a:t>April</a:t>
              </a:r>
            </a:p>
          </p:txBody>
        </p:sp>
        <p:sp>
          <p:nvSpPr>
            <p:cNvPr id="59" name="Pentagon 58"/>
            <p:cNvSpPr/>
            <p:nvPr/>
          </p:nvSpPr>
          <p:spPr>
            <a:xfrm>
              <a:off x="1235075" y="914400"/>
              <a:ext cx="1508125" cy="381000"/>
            </a:xfrm>
            <a:prstGeom prst="homePlate">
              <a:avLst>
                <a:gd name="adj" fmla="val 35672"/>
              </a:avLst>
            </a:prstGeom>
            <a:solidFill>
              <a:srgbClr val="9BBB59">
                <a:lumMod val="5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defTabSz="914400">
                <a:defRPr/>
              </a:pPr>
              <a:r>
                <a:rPr lang="en-US" sz="1800" b="1" kern="0" dirty="0" err="1">
                  <a:solidFill>
                    <a:srgbClr val="FFFF00"/>
                  </a:solidFill>
                  <a:effectLst>
                    <a:outerShdw blurRad="38100" dist="38100" dir="2700000" algn="tl">
                      <a:srgbClr val="000000">
                        <a:alpha val="43137"/>
                      </a:srgbClr>
                    </a:outerShdw>
                  </a:effectLst>
                  <a:latin typeface="Calibri"/>
                </a:rPr>
                <a:t>Maret</a:t>
              </a:r>
              <a:endParaRPr lang="en-US" sz="1800" b="1" kern="0" dirty="0">
                <a:solidFill>
                  <a:srgbClr val="FFFF00"/>
                </a:solidFill>
                <a:effectLst>
                  <a:outerShdw blurRad="38100" dist="38100" dir="2700000" algn="tl">
                    <a:srgbClr val="000000">
                      <a:alpha val="43137"/>
                    </a:srgbClr>
                  </a:outerShdw>
                </a:effectLst>
                <a:latin typeface="Calibri"/>
              </a:endParaRPr>
            </a:p>
          </p:txBody>
        </p:sp>
        <p:sp>
          <p:nvSpPr>
            <p:cNvPr id="60" name="Pentagon 59"/>
            <p:cNvSpPr/>
            <p:nvPr/>
          </p:nvSpPr>
          <p:spPr>
            <a:xfrm>
              <a:off x="15875" y="914400"/>
              <a:ext cx="1395413" cy="381000"/>
            </a:xfrm>
            <a:prstGeom prst="homePlate">
              <a:avLst>
                <a:gd name="adj" fmla="val 35672"/>
              </a:avLst>
            </a:prstGeom>
            <a:solidFill>
              <a:srgbClr val="4F81B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defTabSz="914400">
                <a:defRPr/>
              </a:pPr>
              <a:r>
                <a:rPr lang="en-US" sz="1800" b="1" kern="0" dirty="0" err="1">
                  <a:solidFill>
                    <a:srgbClr val="FFFF00"/>
                  </a:solidFill>
                  <a:effectLst>
                    <a:outerShdw blurRad="38100" dist="38100" dir="2700000" algn="tl">
                      <a:srgbClr val="000000">
                        <a:alpha val="43137"/>
                      </a:srgbClr>
                    </a:outerShdw>
                  </a:effectLst>
                  <a:latin typeface="Calibri"/>
                </a:rPr>
                <a:t>Januari</a:t>
              </a:r>
              <a:endParaRPr lang="en-US" sz="1800" b="1" kern="0" dirty="0">
                <a:solidFill>
                  <a:srgbClr val="FFFF00"/>
                </a:solidFill>
                <a:effectLst>
                  <a:outerShdw blurRad="38100" dist="38100" dir="2700000" algn="tl">
                    <a:srgbClr val="000000">
                      <a:alpha val="43137"/>
                    </a:srgbClr>
                  </a:outerShdw>
                </a:effectLst>
                <a:latin typeface="Calibri"/>
              </a:endParaRPr>
            </a:p>
          </p:txBody>
        </p:sp>
      </p:grpSp>
      <p:sp>
        <p:nvSpPr>
          <p:cNvPr id="61" name="Title 1"/>
          <p:cNvSpPr txBox="1">
            <a:spLocks/>
          </p:cNvSpPr>
          <p:nvPr/>
        </p:nvSpPr>
        <p:spPr>
          <a:xfrm>
            <a:off x="19049" y="92848"/>
            <a:ext cx="11383264" cy="666743"/>
          </a:xfrm>
          <a:prstGeom prst="rect">
            <a:avLst/>
          </a:prstGeom>
        </p:spPr>
        <p:txBody>
          <a:bodyPr vert="horz" anchor="ctr">
            <a:normAutofit fontScale="97500"/>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fontAlgn="base">
              <a:spcAft>
                <a:spcPct val="0"/>
              </a:spcAft>
            </a:pPr>
            <a:r>
              <a:rPr lang="en-US" sz="3600" b="1" dirty="0" smtClean="0">
                <a:solidFill>
                  <a:srgbClr val="002060"/>
                </a:solidFill>
                <a:latin typeface="Agency FB" panose="020B0503020202020204" pitchFamily="34" charset="0"/>
              </a:rPr>
              <a:t>TAHAPAN PROSES PENILAIAN…</a:t>
            </a:r>
            <a:endParaRPr lang="en-US" sz="3600" b="1" dirty="0">
              <a:solidFill>
                <a:srgbClr val="002060"/>
              </a:solidFill>
              <a:latin typeface="Agency FB" panose="020B0503020202020204" pitchFamily="34" charset="0"/>
            </a:endParaRPr>
          </a:p>
        </p:txBody>
      </p:sp>
      <p:cxnSp>
        <p:nvCxnSpPr>
          <p:cNvPr id="65" name="Shape 29"/>
          <p:cNvCxnSpPr>
            <a:stCxn id="26" idx="3"/>
            <a:endCxn id="54" idx="3"/>
          </p:cNvCxnSpPr>
          <p:nvPr/>
        </p:nvCxnSpPr>
        <p:spPr>
          <a:xfrm>
            <a:off x="11885081" y="2018500"/>
            <a:ext cx="16933" cy="1447800"/>
          </a:xfrm>
          <a:prstGeom prst="bentConnector3">
            <a:avLst>
              <a:gd name="adj1" fmla="val 1370150"/>
            </a:avLst>
          </a:prstGeom>
          <a:noFill/>
          <a:ln w="25400" cap="flat" cmpd="sng" algn="ctr">
            <a:solidFill>
              <a:schemeClr val="accent1"/>
            </a:solidFill>
            <a:prstDash val="solid"/>
            <a:tailEnd type="arrow"/>
          </a:ln>
          <a:effectLst/>
        </p:spPr>
      </p:cxnSp>
    </p:spTree>
    <p:extLst>
      <p:ext uri="{BB962C8B-B14F-4D97-AF65-F5344CB8AC3E}">
        <p14:creationId xmlns:p14="http://schemas.microsoft.com/office/powerpoint/2010/main" val="7737924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 y="126338"/>
            <a:ext cx="8229600" cy="563563"/>
          </a:xfrm>
        </p:spPr>
        <p:txBody>
          <a:bodyPr>
            <a:normAutofit fontScale="90000"/>
          </a:bodyPr>
          <a:lstStyle/>
          <a:p>
            <a:pPr algn="l"/>
            <a:r>
              <a:rPr lang="en-US" sz="3600" b="1" dirty="0" smtClean="0">
                <a:solidFill>
                  <a:srgbClr val="002060"/>
                </a:solidFill>
                <a:latin typeface="Agency FB" pitchFamily="34" charset="0"/>
              </a:rPr>
              <a:t>METODE PENILAIAN TPID TERBAIK DAN TPID BERPRESTASI</a:t>
            </a:r>
            <a:endParaRPr lang="en-US" sz="3600" b="1" dirty="0">
              <a:solidFill>
                <a:srgbClr val="002060"/>
              </a:solidFill>
              <a:latin typeface="Agency FB" pitchFamily="34" charset="0"/>
            </a:endParaRPr>
          </a:p>
        </p:txBody>
      </p:sp>
      <p:sp>
        <p:nvSpPr>
          <p:cNvPr id="3" name="Title 1"/>
          <p:cNvSpPr txBox="1">
            <a:spLocks/>
          </p:cNvSpPr>
          <p:nvPr/>
        </p:nvSpPr>
        <p:spPr>
          <a:xfrm>
            <a:off x="232355" y="469300"/>
            <a:ext cx="3825766" cy="563563"/>
          </a:xfrm>
          <a:prstGeom prst="rect">
            <a:avLst/>
          </a:prstGeom>
        </p:spPr>
        <p:txBody>
          <a:bodyPr vert="horz" lIns="91438" tIns="45719" rIns="91438" bIns="45719" rtlCol="0" anchor="ctr">
            <a:normAutofit fontScale="97500"/>
          </a:bodyPr>
          <a:lstStyle>
            <a:lvl1pPr algn="ctr" defTabSz="914377" rtl="0" eaLnBrk="1" latinLnBrk="0" hangingPunct="1">
              <a:spcBef>
                <a:spcPct val="0"/>
              </a:spcBef>
              <a:buNone/>
              <a:defRPr sz="4400" kern="1200">
                <a:solidFill>
                  <a:schemeClr val="tx1"/>
                </a:solidFill>
                <a:latin typeface="+mj-lt"/>
                <a:ea typeface="+mj-ea"/>
                <a:cs typeface="+mj-cs"/>
              </a:defRPr>
            </a:lvl1pPr>
          </a:lstStyle>
          <a:p>
            <a:pPr algn="l"/>
            <a:r>
              <a:rPr lang="en-US" sz="2000" b="1" dirty="0" smtClean="0">
                <a:solidFill>
                  <a:srgbClr val="FF0000"/>
                </a:solidFill>
                <a:latin typeface="Agency FB" pitchFamily="34" charset="0"/>
              </a:rPr>
              <a:t>PENILAIAN KINERJA </a:t>
            </a:r>
            <a:endParaRPr lang="en-US" sz="2000" b="1" dirty="0">
              <a:solidFill>
                <a:srgbClr val="FF0000"/>
              </a:solidFill>
              <a:latin typeface="Agency FB" pitchFamily="34" charset="0"/>
            </a:endParaRPr>
          </a:p>
        </p:txBody>
      </p:sp>
      <p:sp>
        <p:nvSpPr>
          <p:cNvPr id="50" name="Rectangle 49"/>
          <p:cNvSpPr/>
          <p:nvPr/>
        </p:nvSpPr>
        <p:spPr>
          <a:xfrm>
            <a:off x="2912856" y="1295505"/>
            <a:ext cx="3047999" cy="650128"/>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defTabSz="914400">
              <a:defRPr/>
            </a:pPr>
            <a:endParaRPr lang="id-ID" sz="1800">
              <a:solidFill>
                <a:srgbClr val="0066CC"/>
              </a:solidFill>
              <a:latin typeface="Calibri" pitchFamily="34" charset="0"/>
            </a:endParaRPr>
          </a:p>
        </p:txBody>
      </p:sp>
      <p:sp>
        <p:nvSpPr>
          <p:cNvPr id="52" name="Rectangle 51"/>
          <p:cNvSpPr/>
          <p:nvPr/>
        </p:nvSpPr>
        <p:spPr>
          <a:xfrm>
            <a:off x="2912855" y="2948458"/>
            <a:ext cx="3047997" cy="685835"/>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defTabSz="914400">
              <a:defRPr/>
            </a:pPr>
            <a:endParaRPr lang="id-ID" sz="1800">
              <a:solidFill>
                <a:srgbClr val="0066CC"/>
              </a:solidFill>
              <a:latin typeface="Calibri" pitchFamily="34" charset="0"/>
            </a:endParaRPr>
          </a:p>
        </p:txBody>
      </p:sp>
      <p:sp>
        <p:nvSpPr>
          <p:cNvPr id="53" name="TextBox 52"/>
          <p:cNvSpPr txBox="1"/>
          <p:nvPr/>
        </p:nvSpPr>
        <p:spPr>
          <a:xfrm>
            <a:off x="2912855" y="1453127"/>
            <a:ext cx="3047999" cy="369332"/>
          </a:xfrm>
          <a:prstGeom prst="rect">
            <a:avLst/>
          </a:prstGeom>
          <a:noFill/>
        </p:spPr>
        <p:txBody>
          <a:bodyPr wrap="square">
            <a:spAutoFit/>
          </a:bodyPr>
          <a:lstStyle/>
          <a:p>
            <a:pPr defTabSz="914400">
              <a:defRPr/>
            </a:pPr>
            <a:r>
              <a:rPr lang="en-US" sz="1800" b="1" dirty="0" smtClean="0">
                <a:solidFill>
                  <a:srgbClr val="003399"/>
                </a:solidFill>
                <a:latin typeface="Calibri" pitchFamily="34" charset="0"/>
                <a:cs typeface="Arial" charset="0"/>
              </a:rPr>
              <a:t>1a.Intensitas </a:t>
            </a:r>
            <a:r>
              <a:rPr lang="en-US" sz="1800" b="1" dirty="0" err="1" smtClean="0">
                <a:solidFill>
                  <a:srgbClr val="003399"/>
                </a:solidFill>
                <a:latin typeface="Calibri" panose="020F0502020204030204" pitchFamily="34" charset="0"/>
                <a:cs typeface="Arial" charset="0"/>
              </a:rPr>
              <a:t>Kegiatan</a:t>
            </a:r>
            <a:r>
              <a:rPr lang="en-US" sz="1800" b="1" dirty="0" smtClean="0">
                <a:solidFill>
                  <a:srgbClr val="003399"/>
                </a:solidFill>
                <a:latin typeface="Calibri" panose="020F0502020204030204" pitchFamily="34" charset="0"/>
                <a:cs typeface="Arial" charset="0"/>
              </a:rPr>
              <a:t> = 20% </a:t>
            </a:r>
            <a:endParaRPr lang="en-US" sz="1800" b="1" dirty="0">
              <a:solidFill>
                <a:srgbClr val="003399"/>
              </a:solidFill>
              <a:latin typeface="Calibri" panose="020F0502020204030204" pitchFamily="34" charset="0"/>
              <a:cs typeface="Arial" charset="0"/>
            </a:endParaRPr>
          </a:p>
        </p:txBody>
      </p:sp>
      <p:sp>
        <p:nvSpPr>
          <p:cNvPr id="54" name="TextBox 53"/>
          <p:cNvSpPr txBox="1"/>
          <p:nvPr/>
        </p:nvSpPr>
        <p:spPr>
          <a:xfrm>
            <a:off x="2887234" y="3014382"/>
            <a:ext cx="3099241" cy="646331"/>
          </a:xfrm>
          <a:prstGeom prst="rect">
            <a:avLst/>
          </a:prstGeom>
          <a:noFill/>
        </p:spPr>
        <p:txBody>
          <a:bodyPr wrap="square">
            <a:spAutoFit/>
          </a:bodyPr>
          <a:lstStyle/>
          <a:p>
            <a:pPr defTabSz="914400">
              <a:defRPr/>
            </a:pPr>
            <a:r>
              <a:rPr lang="en-US" sz="1800" b="1" dirty="0" smtClean="0">
                <a:solidFill>
                  <a:srgbClr val="003399"/>
                </a:solidFill>
                <a:latin typeface="Calibri" pitchFamily="34" charset="0"/>
                <a:cs typeface="Arial" charset="0"/>
              </a:rPr>
              <a:t>1b. </a:t>
            </a:r>
            <a:r>
              <a:rPr lang="en-US" sz="1800" b="1" dirty="0" err="1" smtClean="0">
                <a:solidFill>
                  <a:srgbClr val="003399"/>
                </a:solidFill>
                <a:latin typeface="Calibri" panose="020F0502020204030204" pitchFamily="34" charset="0"/>
                <a:cs typeface="Arial" charset="0"/>
              </a:rPr>
              <a:t>Kualitas</a:t>
            </a:r>
            <a:r>
              <a:rPr lang="en-US" sz="1800" b="1" dirty="0" smtClean="0">
                <a:solidFill>
                  <a:srgbClr val="003399"/>
                </a:solidFill>
                <a:latin typeface="Calibri" panose="020F0502020204030204" pitchFamily="34" charset="0"/>
                <a:cs typeface="Arial" charset="0"/>
              </a:rPr>
              <a:t> Program </a:t>
            </a:r>
            <a:r>
              <a:rPr lang="en-US" sz="1800" b="1" dirty="0" err="1" smtClean="0">
                <a:solidFill>
                  <a:srgbClr val="003399"/>
                </a:solidFill>
                <a:latin typeface="Calibri" panose="020F0502020204030204" pitchFamily="34" charset="0"/>
                <a:cs typeface="Arial" charset="0"/>
              </a:rPr>
              <a:t>Kerja</a:t>
            </a:r>
            <a:r>
              <a:rPr lang="en-US" sz="1800" b="1" dirty="0" smtClean="0">
                <a:solidFill>
                  <a:srgbClr val="003399"/>
                </a:solidFill>
                <a:latin typeface="Calibri" panose="020F0502020204030204" pitchFamily="34" charset="0"/>
                <a:cs typeface="Arial" charset="0"/>
              </a:rPr>
              <a:t> </a:t>
            </a:r>
            <a:r>
              <a:rPr lang="en-US" sz="1800" b="1" dirty="0" err="1" smtClean="0">
                <a:solidFill>
                  <a:srgbClr val="003399"/>
                </a:solidFill>
                <a:latin typeface="Calibri" panose="020F0502020204030204" pitchFamily="34" charset="0"/>
                <a:cs typeface="Arial" charset="0"/>
              </a:rPr>
              <a:t>Unggulan</a:t>
            </a:r>
            <a:r>
              <a:rPr lang="en-US" sz="1800" b="1" dirty="0" smtClean="0">
                <a:solidFill>
                  <a:srgbClr val="003399"/>
                </a:solidFill>
                <a:latin typeface="Calibri" panose="020F0502020204030204" pitchFamily="34" charset="0"/>
                <a:cs typeface="Arial" charset="0"/>
              </a:rPr>
              <a:t> = 40%</a:t>
            </a:r>
            <a:endParaRPr lang="en-US" sz="1800" b="1" dirty="0">
              <a:solidFill>
                <a:srgbClr val="003399"/>
              </a:solidFill>
              <a:latin typeface="Calibri" panose="020F0502020204030204" pitchFamily="34" charset="0"/>
              <a:cs typeface="Arial" charset="0"/>
            </a:endParaRPr>
          </a:p>
        </p:txBody>
      </p:sp>
      <p:sp>
        <p:nvSpPr>
          <p:cNvPr id="55" name="Left Brace 54"/>
          <p:cNvSpPr>
            <a:spLocks/>
          </p:cNvSpPr>
          <p:nvPr/>
        </p:nvSpPr>
        <p:spPr bwMode="auto">
          <a:xfrm>
            <a:off x="2586420" y="1310439"/>
            <a:ext cx="253563" cy="2301873"/>
          </a:xfrm>
          <a:prstGeom prst="leftBrace">
            <a:avLst>
              <a:gd name="adj1" fmla="val 8361"/>
              <a:gd name="adj2" fmla="val 50000"/>
            </a:avLst>
          </a:prstGeom>
          <a:noFill/>
          <a:ln w="38100">
            <a:solidFill>
              <a:schemeClr val="accent2"/>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914400">
              <a:defRPr/>
            </a:pPr>
            <a:endParaRPr lang="id-ID" sz="1800">
              <a:solidFill>
                <a:srgbClr val="B1E2FB"/>
              </a:solidFill>
              <a:latin typeface="Calibri" pitchFamily="34" charset="0"/>
            </a:endParaRPr>
          </a:p>
        </p:txBody>
      </p:sp>
      <p:sp>
        <p:nvSpPr>
          <p:cNvPr id="56" name="TextBox 55"/>
          <p:cNvSpPr txBox="1"/>
          <p:nvPr/>
        </p:nvSpPr>
        <p:spPr>
          <a:xfrm>
            <a:off x="321440" y="2176189"/>
            <a:ext cx="2133600" cy="646331"/>
          </a:xfrm>
          <a:prstGeom prst="rect">
            <a:avLst/>
          </a:prstGeom>
          <a:noFill/>
        </p:spPr>
        <p:txBody>
          <a:bodyPr wrap="square">
            <a:spAutoFit/>
          </a:bodyPr>
          <a:lstStyle/>
          <a:p>
            <a:pPr algn="ctr" defTabSz="914400">
              <a:defRPr/>
            </a:pPr>
            <a:r>
              <a:rPr lang="en-US" sz="1800" b="1" dirty="0" smtClean="0">
                <a:solidFill>
                  <a:schemeClr val="tx1">
                    <a:lumMod val="95000"/>
                    <a:lumOff val="5000"/>
                  </a:schemeClr>
                </a:solidFill>
                <a:latin typeface="Calibri" pitchFamily="34" charset="0"/>
                <a:cs typeface="Arial" charset="0"/>
              </a:rPr>
              <a:t>ASPEK PROSES</a:t>
            </a:r>
          </a:p>
          <a:p>
            <a:pPr algn="ctr" defTabSz="914400">
              <a:defRPr/>
            </a:pPr>
            <a:r>
              <a:rPr lang="en-US" sz="1800" b="1" dirty="0" smtClean="0">
                <a:solidFill>
                  <a:schemeClr val="tx1">
                    <a:lumMod val="95000"/>
                    <a:lumOff val="5000"/>
                  </a:schemeClr>
                </a:solidFill>
                <a:latin typeface="Calibri" pitchFamily="34" charset="0"/>
                <a:cs typeface="Arial" charset="0"/>
              </a:rPr>
              <a:t>(</a:t>
            </a:r>
            <a:r>
              <a:rPr lang="en-US" sz="1800" b="1" dirty="0">
                <a:solidFill>
                  <a:schemeClr val="tx1">
                    <a:lumMod val="95000"/>
                    <a:lumOff val="5000"/>
                  </a:schemeClr>
                </a:solidFill>
                <a:latin typeface="Calibri" pitchFamily="34" charset="0"/>
                <a:cs typeface="Arial" charset="0"/>
              </a:rPr>
              <a:t>60%)</a:t>
            </a:r>
          </a:p>
        </p:txBody>
      </p:sp>
      <p:sp>
        <p:nvSpPr>
          <p:cNvPr id="74" name="Rectangle 73"/>
          <p:cNvSpPr/>
          <p:nvPr/>
        </p:nvSpPr>
        <p:spPr>
          <a:xfrm>
            <a:off x="2938476" y="3849676"/>
            <a:ext cx="3047999" cy="650128"/>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defTabSz="914400">
              <a:defRPr/>
            </a:pPr>
            <a:endParaRPr lang="id-ID" sz="1800">
              <a:solidFill>
                <a:srgbClr val="0066CC"/>
              </a:solidFill>
              <a:latin typeface="Calibri" pitchFamily="34" charset="0"/>
            </a:endParaRPr>
          </a:p>
        </p:txBody>
      </p:sp>
      <p:sp>
        <p:nvSpPr>
          <p:cNvPr id="57" name="TextBox 56"/>
          <p:cNvSpPr txBox="1"/>
          <p:nvPr/>
        </p:nvSpPr>
        <p:spPr>
          <a:xfrm>
            <a:off x="407274" y="4450575"/>
            <a:ext cx="2133600" cy="646331"/>
          </a:xfrm>
          <a:prstGeom prst="rect">
            <a:avLst/>
          </a:prstGeom>
          <a:noFill/>
        </p:spPr>
        <p:txBody>
          <a:bodyPr wrap="square">
            <a:spAutoFit/>
          </a:bodyPr>
          <a:lstStyle/>
          <a:p>
            <a:pPr algn="ctr" defTabSz="914400">
              <a:defRPr/>
            </a:pPr>
            <a:r>
              <a:rPr lang="en-US" sz="1800" b="1" dirty="0" smtClean="0">
                <a:solidFill>
                  <a:schemeClr val="tx1">
                    <a:lumMod val="95000"/>
                    <a:lumOff val="5000"/>
                  </a:schemeClr>
                </a:solidFill>
                <a:latin typeface="Calibri" pitchFamily="34" charset="0"/>
                <a:cs typeface="Arial" charset="0"/>
              </a:rPr>
              <a:t>ASPEK KELUARAN</a:t>
            </a:r>
          </a:p>
          <a:p>
            <a:pPr algn="ctr" defTabSz="914400">
              <a:defRPr/>
            </a:pPr>
            <a:r>
              <a:rPr lang="en-US" sz="1800" b="1" dirty="0" smtClean="0">
                <a:solidFill>
                  <a:schemeClr val="tx1">
                    <a:lumMod val="95000"/>
                    <a:lumOff val="5000"/>
                  </a:schemeClr>
                </a:solidFill>
                <a:latin typeface="Calibri" pitchFamily="34" charset="0"/>
                <a:cs typeface="Arial" charset="0"/>
              </a:rPr>
              <a:t>(40%)</a:t>
            </a:r>
            <a:endParaRPr lang="en-US" sz="1800" b="1" dirty="0">
              <a:solidFill>
                <a:schemeClr val="tx1">
                  <a:lumMod val="95000"/>
                  <a:lumOff val="5000"/>
                </a:schemeClr>
              </a:solidFill>
              <a:latin typeface="Calibri" pitchFamily="34" charset="0"/>
              <a:cs typeface="Arial" charset="0"/>
            </a:endParaRPr>
          </a:p>
        </p:txBody>
      </p:sp>
      <p:sp>
        <p:nvSpPr>
          <p:cNvPr id="75" name="Rectangle 74"/>
          <p:cNvSpPr/>
          <p:nvPr/>
        </p:nvSpPr>
        <p:spPr>
          <a:xfrm>
            <a:off x="2938478" y="5029501"/>
            <a:ext cx="3047997" cy="685835"/>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defTabSz="914400">
              <a:defRPr/>
            </a:pPr>
            <a:endParaRPr lang="id-ID" sz="1800">
              <a:solidFill>
                <a:srgbClr val="0066CC"/>
              </a:solidFill>
              <a:latin typeface="Calibri" pitchFamily="34" charset="0"/>
            </a:endParaRPr>
          </a:p>
        </p:txBody>
      </p:sp>
      <p:sp>
        <p:nvSpPr>
          <p:cNvPr id="58" name="Left Brace 57"/>
          <p:cNvSpPr>
            <a:spLocks/>
          </p:cNvSpPr>
          <p:nvPr/>
        </p:nvSpPr>
        <p:spPr bwMode="auto">
          <a:xfrm>
            <a:off x="2658241" y="3871650"/>
            <a:ext cx="254615" cy="1804182"/>
          </a:xfrm>
          <a:prstGeom prst="leftBrace">
            <a:avLst>
              <a:gd name="adj1" fmla="val 8354"/>
              <a:gd name="adj2" fmla="val 50000"/>
            </a:avLst>
          </a:prstGeom>
          <a:noFill/>
          <a:ln w="38100">
            <a:solidFill>
              <a:schemeClr val="accent2"/>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914400"/>
            <a:endParaRPr lang="id-ID" sz="1800">
              <a:solidFill>
                <a:srgbClr val="B1E2FB"/>
              </a:solidFill>
              <a:latin typeface="Calibri" pitchFamily="34" charset="0"/>
            </a:endParaRPr>
          </a:p>
        </p:txBody>
      </p:sp>
      <p:sp>
        <p:nvSpPr>
          <p:cNvPr id="62" name="TextBox 61"/>
          <p:cNvSpPr txBox="1"/>
          <p:nvPr/>
        </p:nvSpPr>
        <p:spPr>
          <a:xfrm>
            <a:off x="3064639" y="3917827"/>
            <a:ext cx="2921835" cy="369332"/>
          </a:xfrm>
          <a:prstGeom prst="rect">
            <a:avLst/>
          </a:prstGeom>
          <a:noFill/>
        </p:spPr>
        <p:txBody>
          <a:bodyPr wrap="square">
            <a:spAutoFit/>
          </a:bodyPr>
          <a:lstStyle/>
          <a:p>
            <a:pPr defTabSz="914400">
              <a:defRPr/>
            </a:pPr>
            <a:r>
              <a:rPr lang="en-US" sz="1800" b="1" dirty="0" smtClean="0">
                <a:solidFill>
                  <a:srgbClr val="003399"/>
                </a:solidFill>
                <a:latin typeface="Calibri" pitchFamily="34" charset="0"/>
                <a:cs typeface="Arial" charset="0"/>
              </a:rPr>
              <a:t>2a.Realisasi </a:t>
            </a:r>
            <a:r>
              <a:rPr lang="en-US" sz="1800" b="1" dirty="0" err="1" smtClean="0">
                <a:solidFill>
                  <a:srgbClr val="003399"/>
                </a:solidFill>
                <a:latin typeface="Calibri" panose="020F0502020204030204" pitchFamily="34" charset="0"/>
                <a:cs typeface="Arial" charset="0"/>
              </a:rPr>
              <a:t>Inflasi</a:t>
            </a:r>
            <a:r>
              <a:rPr lang="en-US" sz="1800" b="1" dirty="0">
                <a:solidFill>
                  <a:srgbClr val="003399"/>
                </a:solidFill>
                <a:latin typeface="Calibri" panose="020F0502020204030204" pitchFamily="34" charset="0"/>
                <a:cs typeface="Arial" charset="0"/>
              </a:rPr>
              <a:t> </a:t>
            </a:r>
            <a:r>
              <a:rPr lang="en-US" sz="1800" b="1" dirty="0" smtClean="0">
                <a:solidFill>
                  <a:srgbClr val="003399"/>
                </a:solidFill>
                <a:latin typeface="Calibri" panose="020F0502020204030204" pitchFamily="34" charset="0"/>
                <a:cs typeface="Arial" charset="0"/>
              </a:rPr>
              <a:t>= 20%</a:t>
            </a:r>
            <a:endParaRPr lang="en-US" sz="1800" b="1" dirty="0">
              <a:solidFill>
                <a:srgbClr val="003399"/>
              </a:solidFill>
              <a:latin typeface="Calibri" panose="020F0502020204030204" pitchFamily="34" charset="0"/>
              <a:cs typeface="Arial" charset="0"/>
            </a:endParaRPr>
          </a:p>
        </p:txBody>
      </p:sp>
      <p:sp>
        <p:nvSpPr>
          <p:cNvPr id="63" name="TextBox 62"/>
          <p:cNvSpPr txBox="1"/>
          <p:nvPr/>
        </p:nvSpPr>
        <p:spPr>
          <a:xfrm>
            <a:off x="2988745" y="5214167"/>
            <a:ext cx="2896215" cy="369332"/>
          </a:xfrm>
          <a:prstGeom prst="rect">
            <a:avLst/>
          </a:prstGeom>
          <a:noFill/>
        </p:spPr>
        <p:txBody>
          <a:bodyPr wrap="square">
            <a:spAutoFit/>
          </a:bodyPr>
          <a:lstStyle>
            <a:defPPr>
              <a:defRPr lang="en-US"/>
            </a:defPPr>
            <a:lvl1pPr fontAlgn="auto">
              <a:spcBef>
                <a:spcPts val="0"/>
              </a:spcBef>
              <a:spcAft>
                <a:spcPts val="0"/>
              </a:spcAft>
              <a:defRPr sz="2000" b="1" i="1">
                <a:solidFill>
                  <a:schemeClr val="bg1"/>
                </a:solidFill>
                <a:latin typeface="Calibri" pitchFamily="34" charset="0"/>
                <a:cs typeface="Arial" charset="0"/>
              </a:defRPr>
            </a:lvl1pPr>
          </a:lstStyle>
          <a:p>
            <a:pPr defTabSz="914400"/>
            <a:r>
              <a:rPr lang="en-US" sz="1800" i="0" dirty="0" smtClean="0">
                <a:solidFill>
                  <a:srgbClr val="003399"/>
                </a:solidFill>
              </a:rPr>
              <a:t>2b.Volatilitas </a:t>
            </a:r>
            <a:r>
              <a:rPr lang="en-US" sz="1800" i="0" dirty="0" err="1" smtClean="0">
                <a:solidFill>
                  <a:srgbClr val="003399"/>
                </a:solidFill>
              </a:rPr>
              <a:t>Inflasi</a:t>
            </a:r>
            <a:r>
              <a:rPr lang="en-US" sz="1800" i="0" dirty="0" smtClean="0">
                <a:solidFill>
                  <a:srgbClr val="003399"/>
                </a:solidFill>
              </a:rPr>
              <a:t> = 20%</a:t>
            </a:r>
            <a:endParaRPr lang="en-US" sz="1800" i="0" dirty="0">
              <a:solidFill>
                <a:srgbClr val="003399"/>
              </a:solidFill>
            </a:endParaRPr>
          </a:p>
        </p:txBody>
      </p:sp>
      <p:sp>
        <p:nvSpPr>
          <p:cNvPr id="64" name="Rectangle 63"/>
          <p:cNvSpPr/>
          <p:nvPr/>
        </p:nvSpPr>
        <p:spPr>
          <a:xfrm>
            <a:off x="7204840" y="1295505"/>
            <a:ext cx="4415367"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id-ID" sz="1800" b="1" dirty="0" smtClean="0">
                <a:solidFill>
                  <a:srgbClr val="003399"/>
                </a:solidFill>
                <a:latin typeface="Calibri" pitchFamily="34" charset="0"/>
              </a:rPr>
              <a:t>SEKRETARIAT POKJANAS TPID</a:t>
            </a:r>
          </a:p>
        </p:txBody>
      </p:sp>
      <p:sp>
        <p:nvSpPr>
          <p:cNvPr id="65" name="Rectangle 64"/>
          <p:cNvSpPr/>
          <p:nvPr/>
        </p:nvSpPr>
        <p:spPr>
          <a:xfrm>
            <a:off x="7238999" y="3002602"/>
            <a:ext cx="4415368" cy="694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id-ID" sz="1800" b="1" dirty="0" smtClean="0">
                <a:solidFill>
                  <a:srgbClr val="003399"/>
                </a:solidFill>
                <a:latin typeface="Calibri" pitchFamily="34" charset="0"/>
              </a:rPr>
              <a:t>REKOMENDASI </a:t>
            </a:r>
            <a:r>
              <a:rPr lang="en-US" sz="1800" b="1" dirty="0" smtClean="0">
                <a:solidFill>
                  <a:srgbClr val="003399"/>
                </a:solidFill>
                <a:latin typeface="Calibri" pitchFamily="34" charset="0"/>
              </a:rPr>
              <a:t>EXTERNAL REVIEWER</a:t>
            </a:r>
          </a:p>
        </p:txBody>
      </p:sp>
      <p:sp>
        <p:nvSpPr>
          <p:cNvPr id="66" name="Rectangle 65"/>
          <p:cNvSpPr/>
          <p:nvPr/>
        </p:nvSpPr>
        <p:spPr>
          <a:xfrm>
            <a:off x="7239000" y="4515455"/>
            <a:ext cx="4415367" cy="685800"/>
          </a:xfrm>
          <a:prstGeom prst="rect">
            <a:avLst/>
          </a:prstGeom>
          <a:solidFill>
            <a:schemeClr val="bg1"/>
          </a:solidFill>
        </p:spPr>
        <p:style>
          <a:lnRef idx="1">
            <a:schemeClr val="dk1"/>
          </a:lnRef>
          <a:fillRef idx="2">
            <a:schemeClr val="dk1"/>
          </a:fillRef>
          <a:effectRef idx="1">
            <a:schemeClr val="dk1"/>
          </a:effectRef>
          <a:fontRef idx="minor">
            <a:schemeClr val="dk1"/>
          </a:fontRef>
        </p:style>
        <p:txBody>
          <a:bodyPr anchor="ctr"/>
          <a:lstStyle/>
          <a:p>
            <a:pPr algn="ctr" defTabSz="914400">
              <a:defRPr/>
            </a:pPr>
            <a:r>
              <a:rPr lang="id-ID" sz="1800" b="1" dirty="0" smtClean="0">
                <a:solidFill>
                  <a:srgbClr val="003399"/>
                </a:solidFill>
                <a:latin typeface="Calibri" pitchFamily="34" charset="0"/>
              </a:rPr>
              <a:t>SEKRETARIAT POKJANAS TPID</a:t>
            </a:r>
            <a:endParaRPr lang="id-ID" sz="1800" b="1" dirty="0">
              <a:solidFill>
                <a:srgbClr val="003399"/>
              </a:solidFill>
              <a:latin typeface="Calibri" pitchFamily="34" charset="0"/>
            </a:endParaRPr>
          </a:p>
        </p:txBody>
      </p:sp>
      <p:cxnSp>
        <p:nvCxnSpPr>
          <p:cNvPr id="67" name="Elbow Connector 66"/>
          <p:cNvCxnSpPr>
            <a:cxnSpLocks noChangeShapeType="1"/>
            <a:stCxn id="74" idx="3"/>
          </p:cNvCxnSpPr>
          <p:nvPr/>
        </p:nvCxnSpPr>
        <p:spPr bwMode="auto">
          <a:xfrm>
            <a:off x="5986475" y="4174740"/>
            <a:ext cx="1097280" cy="644271"/>
          </a:xfrm>
          <a:prstGeom prst="bentConnector3">
            <a:avLst>
              <a:gd name="adj1" fmla="val 50000"/>
            </a:avLst>
          </a:prstGeom>
          <a:noFill/>
          <a:ln w="38100">
            <a:solidFill>
              <a:schemeClr val="accent2"/>
            </a:solidFill>
            <a:miter lim="800000"/>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68" name="Elbow Connector 67"/>
          <p:cNvCxnSpPr>
            <a:cxnSpLocks noChangeShapeType="1"/>
          </p:cNvCxnSpPr>
          <p:nvPr/>
        </p:nvCxnSpPr>
        <p:spPr bwMode="auto">
          <a:xfrm flipV="1">
            <a:off x="5986475" y="4819011"/>
            <a:ext cx="1097280" cy="764488"/>
          </a:xfrm>
          <a:prstGeom prst="bentConnector3">
            <a:avLst>
              <a:gd name="adj1" fmla="val 50000"/>
            </a:avLst>
          </a:prstGeom>
          <a:noFill/>
          <a:ln w="38100">
            <a:solidFill>
              <a:schemeClr val="accent2"/>
            </a:solidFill>
            <a:miter lim="800000"/>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69" name="Straight Arrow Connector 68"/>
          <p:cNvCxnSpPr/>
          <p:nvPr/>
        </p:nvCxnSpPr>
        <p:spPr>
          <a:xfrm>
            <a:off x="5986475" y="3337547"/>
            <a:ext cx="1097280" cy="0"/>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70" name="Straight Arrow Connector 69"/>
          <p:cNvCxnSpPr/>
          <p:nvPr/>
        </p:nvCxnSpPr>
        <p:spPr>
          <a:xfrm>
            <a:off x="5986475" y="1614941"/>
            <a:ext cx="1097280" cy="0"/>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71" name="Rectangle 70"/>
          <p:cNvSpPr/>
          <p:nvPr/>
        </p:nvSpPr>
        <p:spPr>
          <a:xfrm>
            <a:off x="187434" y="5952797"/>
            <a:ext cx="11988800" cy="646331"/>
          </a:xfrm>
          <a:prstGeom prst="rect">
            <a:avLst/>
          </a:prstGeom>
        </p:spPr>
        <p:txBody>
          <a:bodyPr wrap="square">
            <a:spAutoFit/>
          </a:bodyPr>
          <a:lstStyle/>
          <a:p>
            <a:pPr marL="342900" indent="-342900" defTabSz="914400" fontAlgn="base">
              <a:spcBef>
                <a:spcPct val="0"/>
              </a:spcBef>
              <a:spcAft>
                <a:spcPct val="0"/>
              </a:spcAft>
              <a:buSzPct val="115000"/>
              <a:buFont typeface="Arial" pitchFamily="34" charset="0"/>
              <a:buChar char="•"/>
            </a:pPr>
            <a:r>
              <a:rPr lang="id-ID" sz="1800" dirty="0" smtClean="0">
                <a:solidFill>
                  <a:schemeClr val="tx1">
                    <a:lumMod val="95000"/>
                    <a:lumOff val="5000"/>
                  </a:schemeClr>
                </a:solidFill>
                <a:latin typeface="Arial Narrow" pitchFamily="34" charset="0"/>
              </a:rPr>
              <a:t>Penilaian TPID provinsi dan kab/kota sampel SBH mencakup poin 1 dan 2.</a:t>
            </a:r>
          </a:p>
          <a:p>
            <a:pPr marL="342900" indent="-342900" defTabSz="914400" fontAlgn="base">
              <a:spcBef>
                <a:spcPct val="0"/>
              </a:spcBef>
              <a:spcAft>
                <a:spcPct val="0"/>
              </a:spcAft>
              <a:buSzPct val="115000"/>
              <a:buFont typeface="Arial" pitchFamily="34" charset="0"/>
              <a:buChar char="•"/>
            </a:pPr>
            <a:r>
              <a:rPr lang="id-ID" sz="1800" dirty="0" smtClean="0">
                <a:solidFill>
                  <a:schemeClr val="tx1">
                    <a:lumMod val="95000"/>
                    <a:lumOff val="5000"/>
                  </a:schemeClr>
                </a:solidFill>
                <a:latin typeface="Arial Narrow" pitchFamily="34" charset="0"/>
              </a:rPr>
              <a:t>Penilaian TPID kab/kota non sampel SBH hanya mencakup poin 1.</a:t>
            </a:r>
            <a:endParaRPr lang="en-US" sz="1800" dirty="0">
              <a:solidFill>
                <a:schemeClr val="tx1">
                  <a:lumMod val="95000"/>
                  <a:lumOff val="5000"/>
                </a:schemeClr>
              </a:solidFill>
              <a:latin typeface="Arial Narrow" pitchFamily="34" charset="0"/>
            </a:endParaRPr>
          </a:p>
        </p:txBody>
      </p:sp>
      <p:sp>
        <p:nvSpPr>
          <p:cNvPr id="6" name="Slide Number Placeholder 5"/>
          <p:cNvSpPr>
            <a:spLocks noGrp="1"/>
          </p:cNvSpPr>
          <p:nvPr>
            <p:ph type="sldNum" sz="quarter" idx="12"/>
          </p:nvPr>
        </p:nvSpPr>
        <p:spPr/>
        <p:txBody>
          <a:bodyPr/>
          <a:lstStyle/>
          <a:p>
            <a:fld id="{7D08530B-D843-4B68-A89E-667FFE5D1D6F}" type="slidenum">
              <a:rPr lang="en-US" smtClean="0"/>
              <a:t>35</a:t>
            </a:fld>
            <a:endParaRPr lang="en-US"/>
          </a:p>
        </p:txBody>
      </p:sp>
    </p:spTree>
    <p:extLst>
      <p:ext uri="{BB962C8B-B14F-4D97-AF65-F5344CB8AC3E}">
        <p14:creationId xmlns:p14="http://schemas.microsoft.com/office/powerpoint/2010/main" val="26232923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1728" y="381000"/>
            <a:ext cx="11625943" cy="563563"/>
          </a:xfrm>
        </p:spPr>
        <p:txBody>
          <a:bodyPr>
            <a:normAutofit fontScale="90000"/>
          </a:bodyPr>
          <a:lstStyle/>
          <a:p>
            <a:pPr algn="l"/>
            <a:r>
              <a:rPr lang="en-US" sz="3600" b="1" dirty="0" smtClean="0">
                <a:solidFill>
                  <a:srgbClr val="002060"/>
                </a:solidFill>
                <a:latin typeface="Agency FB" pitchFamily="34" charset="0"/>
              </a:rPr>
              <a:t>METODE PENILAIAN TPID BERPRESTASI</a:t>
            </a:r>
            <a:r>
              <a:rPr lang="id-ID" sz="3600" b="1" dirty="0" smtClean="0">
                <a:solidFill>
                  <a:srgbClr val="002060"/>
                </a:solidFill>
                <a:latin typeface="Agency FB" pitchFamily="34" charset="0"/>
              </a:rPr>
              <a:t> </a:t>
            </a:r>
            <a:r>
              <a:rPr lang="id-ID" sz="3600" b="1" dirty="0" smtClean="0">
                <a:solidFill>
                  <a:srgbClr val="FF0000"/>
                </a:solidFill>
                <a:latin typeface="Agency FB" pitchFamily="34" charset="0"/>
              </a:rPr>
              <a:t>(TPID DI KOTA/KABUPATEN </a:t>
            </a:r>
            <a:r>
              <a:rPr lang="id-ID" sz="3600" b="1" dirty="0">
                <a:solidFill>
                  <a:srgbClr val="FF0000"/>
                </a:solidFill>
                <a:latin typeface="Agency FB" pitchFamily="34" charset="0"/>
              </a:rPr>
              <a:t>NON </a:t>
            </a:r>
            <a:r>
              <a:rPr lang="id-ID" sz="3600" b="1" dirty="0" smtClean="0">
                <a:solidFill>
                  <a:srgbClr val="FF0000"/>
                </a:solidFill>
                <a:latin typeface="Agency FB" pitchFamily="34" charset="0"/>
              </a:rPr>
              <a:t>IHK)</a:t>
            </a:r>
            <a:r>
              <a:rPr lang="en-US" sz="3600" b="1" dirty="0" smtClean="0">
                <a:solidFill>
                  <a:srgbClr val="FF0000"/>
                </a:solidFill>
                <a:latin typeface="Agency FB" pitchFamily="34" charset="0"/>
              </a:rPr>
              <a:t> </a:t>
            </a:r>
            <a:r>
              <a:rPr lang="en-US" sz="3600" b="1" dirty="0">
                <a:solidFill>
                  <a:srgbClr val="FF0000"/>
                </a:solidFill>
                <a:latin typeface="Agency FB" pitchFamily="34" charset="0"/>
              </a:rPr>
              <a:t/>
            </a:r>
            <a:br>
              <a:rPr lang="en-US" sz="3600" b="1" dirty="0">
                <a:solidFill>
                  <a:srgbClr val="FF0000"/>
                </a:solidFill>
                <a:latin typeface="Agency FB" pitchFamily="34" charset="0"/>
              </a:rPr>
            </a:br>
            <a:endParaRPr lang="en-US" sz="3600" b="1" dirty="0">
              <a:solidFill>
                <a:srgbClr val="002060"/>
              </a:solidFill>
              <a:latin typeface="Agency FB" pitchFamily="34" charset="0"/>
            </a:endParaRPr>
          </a:p>
        </p:txBody>
      </p:sp>
      <p:sp>
        <p:nvSpPr>
          <p:cNvPr id="4" name="Text Box 4"/>
          <p:cNvSpPr txBox="1">
            <a:spLocks noChangeArrowheads="1"/>
          </p:cNvSpPr>
          <p:nvPr/>
        </p:nvSpPr>
        <p:spPr bwMode="auto">
          <a:xfrm>
            <a:off x="7561971" y="892923"/>
            <a:ext cx="1409413" cy="5984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smtClean="0">
                <a:ln>
                  <a:noFill/>
                </a:ln>
                <a:solidFill>
                  <a:srgbClr val="244061"/>
                </a:solidFill>
                <a:effectLst/>
                <a:latin typeface="Arial" panose="020B0604020202020204" pitchFamily="34" charset="0"/>
                <a:ea typeface="Calibri" panose="020F0502020204030204" pitchFamily="34" charset="0"/>
                <a:cs typeface="Times New Roman" panose="02020603050405020304" pitchFamily="18" charset="0"/>
              </a:rPr>
              <a:t>PENILAI</a:t>
            </a:r>
            <a:endParaRPr kumimoji="0" lang="en-US" sz="2800" b="0" i="0" u="none" strike="noStrike" cap="none" normalizeH="0" baseline="0" dirty="0" smtClean="0">
              <a:ln>
                <a:noFill/>
              </a:ln>
              <a:solidFill>
                <a:schemeClr val="tx1"/>
              </a:solidFill>
              <a:effectLst/>
              <a:latin typeface="Arial" panose="020B0604020202020204" pitchFamily="34" charset="0"/>
            </a:endParaRPr>
          </a:p>
        </p:txBody>
      </p:sp>
      <p:sp>
        <p:nvSpPr>
          <p:cNvPr id="5" name="Text Box 3"/>
          <p:cNvSpPr txBox="1">
            <a:spLocks noChangeArrowheads="1"/>
          </p:cNvSpPr>
          <p:nvPr/>
        </p:nvSpPr>
        <p:spPr bwMode="auto">
          <a:xfrm>
            <a:off x="2708042" y="881421"/>
            <a:ext cx="2607131" cy="7683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smtClean="0">
                <a:ln>
                  <a:noFill/>
                </a:ln>
                <a:solidFill>
                  <a:srgbClr val="244061"/>
                </a:solidFill>
                <a:effectLst/>
                <a:latin typeface="Arial" panose="020B0604020202020204" pitchFamily="34" charset="0"/>
                <a:ea typeface="Calibri" panose="020F0502020204030204" pitchFamily="34" charset="0"/>
                <a:cs typeface="Times New Roman" panose="02020603050405020304" pitchFamily="18" charset="0"/>
              </a:rPr>
              <a:t>ASPEK PENILAIAN</a:t>
            </a:r>
            <a:endParaRPr kumimoji="0" lang="en-US" sz="2800" b="0" i="0" u="none" strike="noStrike" cap="none" normalizeH="0" baseline="0" dirty="0" smtClean="0">
              <a:ln>
                <a:noFill/>
              </a:ln>
              <a:solidFill>
                <a:schemeClr val="tx1"/>
              </a:solidFill>
              <a:effectLst/>
              <a:latin typeface="Arial" panose="020B0604020202020204" pitchFamily="34" charset="0"/>
            </a:endParaRP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41674"/>
            <a:ext cx="8826428" cy="199786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87292" y="3543829"/>
            <a:ext cx="4641499" cy="3190104"/>
          </a:xfrm>
          <a:prstGeom prst="rect">
            <a:avLst/>
          </a:prstGeom>
        </p:spPr>
        <p:txBody>
          <a:bodyPr wrap="square">
            <a:spAutoFit/>
          </a:bodyPr>
          <a:lstStyle/>
          <a:p>
            <a:pPr algn="just">
              <a:lnSpc>
                <a:spcPct val="115000"/>
              </a:lnSpc>
              <a:spcBef>
                <a:spcPts val="600"/>
              </a:spcBef>
              <a:spcAft>
                <a:spcPts val="300"/>
              </a:spcAft>
            </a:pPr>
            <a:r>
              <a:rPr lang="en-US" sz="1800"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SISI INTENSITAS </a:t>
            </a:r>
            <a:endParaRPr lang="id-ID" sz="1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249238" algn="just">
              <a:lnSpc>
                <a:spcPct val="115000"/>
              </a:lnSpc>
              <a:spcBef>
                <a:spcPts val="300"/>
              </a:spcBef>
              <a:spcAft>
                <a:spcPts val="300"/>
              </a:spcAft>
              <a:buFont typeface="Symbol" panose="05050102010706020507" pitchFamily="18" charset="2"/>
              <a:buChar char=""/>
            </a:pPr>
            <a:r>
              <a:rPr lang="en-US" sz="1200" dirty="0" smtClean="0">
                <a:latin typeface="Arial Narrow" panose="020B0606020202030204" pitchFamily="34" charset="0"/>
                <a:ea typeface="Calibri" panose="020F0502020204030204" pitchFamily="34" charset="0"/>
                <a:cs typeface="Times New Roman" panose="02020603050405020304" pitchFamily="18" charset="0"/>
              </a:rPr>
              <a:t>SISI INTENSITAS MENGUKUR JUMLAH KEGIATAN YANG DILAPORKAN OLEH TPID DENGAN MELAMPIRKAN BUKTI/DOKUMEN PENDUKUNG SESUAI KRITERIA PADA TABEL 1</a:t>
            </a:r>
            <a:r>
              <a:rPr lang="en-US" sz="1200" b="1" dirty="0" smtClean="0">
                <a:latin typeface="Arial Narrow" panose="020B0606020202030204" pitchFamily="34" charset="0"/>
                <a:ea typeface="Calibri" panose="020F0502020204030204" pitchFamily="34" charset="0"/>
                <a:cs typeface="Times New Roman" panose="02020603050405020304" pitchFamily="18" charset="0"/>
              </a:rPr>
              <a:t>. </a:t>
            </a:r>
            <a:r>
              <a:rPr lang="en-US" sz="1200" dirty="0" smtClean="0">
                <a:latin typeface="Arial Narrow" panose="020B0606020202030204" pitchFamily="34" charset="0"/>
                <a:ea typeface="Calibri" panose="020F0502020204030204" pitchFamily="34" charset="0"/>
                <a:cs typeface="Times New Roman" panose="02020603050405020304" pitchFamily="18" charset="0"/>
              </a:rPr>
              <a:t>FORMAT</a:t>
            </a:r>
            <a:r>
              <a:rPr lang="en-US" sz="1200" b="1" dirty="0" smtClean="0">
                <a:latin typeface="Arial Narrow" panose="020B0606020202030204" pitchFamily="34" charset="0"/>
                <a:ea typeface="Calibri" panose="020F0502020204030204" pitchFamily="34" charset="0"/>
                <a:cs typeface="Times New Roman" panose="02020603050405020304" pitchFamily="18" charset="0"/>
              </a:rPr>
              <a:t> </a:t>
            </a:r>
            <a:r>
              <a:rPr lang="en-US" sz="1200" dirty="0" smtClean="0">
                <a:latin typeface="Arial Narrow" panose="020B0606020202030204" pitchFamily="34" charset="0"/>
                <a:ea typeface="Calibri" panose="020F0502020204030204" pitchFamily="34" charset="0"/>
                <a:cs typeface="Times New Roman" panose="02020603050405020304" pitchFamily="18" charset="0"/>
              </a:rPr>
              <a:t>PELAPORAN OLEH TPID MENGGUNAKAN </a:t>
            </a:r>
            <a:r>
              <a:rPr lang="en-US" sz="1200" b="1" dirty="0" smtClean="0">
                <a:latin typeface="Arial Narrow" panose="020B0606020202030204" pitchFamily="34" charset="0"/>
                <a:ea typeface="Calibri" panose="020F0502020204030204" pitchFamily="34" charset="0"/>
                <a:cs typeface="Times New Roman" panose="02020603050405020304" pitchFamily="18" charset="0"/>
              </a:rPr>
              <a:t>LAMPIRAN A</a:t>
            </a:r>
            <a:r>
              <a:rPr lang="en-US" sz="1200" dirty="0" smtClean="0">
                <a:latin typeface="Arial Narrow" panose="020B0606020202030204" pitchFamily="34" charset="0"/>
                <a:ea typeface="Calibri" panose="020F0502020204030204" pitchFamily="34" charset="0"/>
                <a:cs typeface="Times New Roman" panose="02020603050405020304" pitchFamily="18" charset="0"/>
              </a:rPr>
              <a:t>. </a:t>
            </a:r>
            <a:endParaRPr lang="id-ID" sz="11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249238" algn="just">
              <a:lnSpc>
                <a:spcPct val="115000"/>
              </a:lnSpc>
              <a:spcBef>
                <a:spcPts val="300"/>
              </a:spcBef>
              <a:spcAft>
                <a:spcPts val="300"/>
              </a:spcAft>
              <a:buFont typeface="Symbol" panose="05050102010706020507" pitchFamily="18" charset="2"/>
              <a:buChar char=""/>
            </a:pPr>
            <a:r>
              <a:rPr lang="en-US" sz="1200" dirty="0" smtClean="0">
                <a:latin typeface="Arial Narrow" panose="020B0606020202030204" pitchFamily="34" charset="0"/>
                <a:ea typeface="Calibri" panose="020F0502020204030204" pitchFamily="34" charset="0"/>
                <a:cs typeface="Times New Roman" panose="02020603050405020304" pitchFamily="18" charset="0"/>
              </a:rPr>
              <a:t>SEKRETARIAT POKJANAS TPID AKAN MELAKUKAN VERIFIKASI TERHADAP LAPORAN YANG DISAMPAIKAN BERIKUT DOKUMEN PENDUKUNG SEBAGAI BUKTI PELAKSANAAN KEGIATAN YANG DILAPORKAN.</a:t>
            </a:r>
            <a:endParaRPr lang="id-ID" sz="11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249238" algn="just">
              <a:lnSpc>
                <a:spcPct val="115000"/>
              </a:lnSpc>
              <a:spcBef>
                <a:spcPts val="300"/>
              </a:spcBef>
              <a:spcAft>
                <a:spcPts val="300"/>
              </a:spcAft>
              <a:buFont typeface="Symbol" panose="05050102010706020507" pitchFamily="18" charset="2"/>
              <a:buChar char=""/>
            </a:pPr>
            <a:r>
              <a:rPr lang="en-US" sz="1200" dirty="0" smtClean="0">
                <a:latin typeface="Arial Narrow" panose="020B0606020202030204" pitchFamily="34" charset="0"/>
                <a:ea typeface="Calibri" panose="020F0502020204030204" pitchFamily="34" charset="0"/>
                <a:cs typeface="Times New Roman" panose="02020603050405020304" pitchFamily="18" charset="0"/>
              </a:rPr>
              <a:t>DALAM HAL DIPERLUKAN KONFIRMASI ATAUPUN KLARIFIKASI MAKA SEKRETARIAT POKJANAS TPID DAPAT MENGHUBUNGI PEMERINTAH DAERAH (PEMDA) ATAU MELALUI KANTOR PERWAKILAN BI SETEMPAT. </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5368045" y="3543829"/>
            <a:ext cx="6378287" cy="3190104"/>
          </a:xfrm>
          <a:prstGeom prst="rect">
            <a:avLst/>
          </a:prstGeom>
        </p:spPr>
        <p:txBody>
          <a:bodyPr wrap="square">
            <a:spAutoFit/>
          </a:bodyPr>
          <a:lstStyle/>
          <a:p>
            <a:pPr algn="just">
              <a:lnSpc>
                <a:spcPct val="115000"/>
              </a:lnSpc>
              <a:spcBef>
                <a:spcPts val="600"/>
              </a:spcBef>
              <a:spcAft>
                <a:spcPts val="300"/>
              </a:spcAft>
            </a:pPr>
            <a:r>
              <a:rPr lang="en-US" sz="1800"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SISI KUALITAS PROGRAM </a:t>
            </a:r>
            <a:r>
              <a:rPr lang="en-US" sz="1800" b="1"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UNGGULAN</a:t>
            </a:r>
            <a:endParaRPr lang="id-ID" sz="1800" b="1" dirty="0">
              <a:solidFill>
                <a:srgbClr val="FF0000"/>
              </a:solidFill>
              <a:latin typeface="Arial Narrow" panose="020B0606020202030204" pitchFamily="34" charset="0"/>
              <a:ea typeface="Calibri" panose="020F0502020204030204" pitchFamily="34" charset="0"/>
              <a:cs typeface="Times New Roman" panose="02020603050405020304" pitchFamily="18" charset="0"/>
            </a:endParaRPr>
          </a:p>
          <a:p>
            <a:pPr marL="342900" lvl="0" indent="-249238" algn="just">
              <a:lnSpc>
                <a:spcPct val="115000"/>
              </a:lnSpc>
              <a:spcBef>
                <a:spcPts val="300"/>
              </a:spcBef>
              <a:spcAft>
                <a:spcPts val="300"/>
              </a:spcAft>
              <a:buFont typeface="Symbol" panose="05050102010706020507" pitchFamily="18" charset="2"/>
              <a:buChar char=""/>
            </a:pPr>
            <a:r>
              <a:rPr lang="en-US" sz="1200" dirty="0" smtClean="0">
                <a:latin typeface="Arial Narrow" panose="020B0606020202030204" pitchFamily="34" charset="0"/>
                <a:ea typeface="Calibri" panose="020F0502020204030204" pitchFamily="34" charset="0"/>
                <a:cs typeface="Times New Roman" panose="02020603050405020304" pitchFamily="18" charset="0"/>
              </a:rPr>
              <a:t>PENILAIAN ASPEK PROSES PADA SISI KUALITAS PROGRAM UNGGULAN TPID DILAKUKAN BERDASARKAN LAPORAN YANG DISAMPAIKAN DALAM FORMAT </a:t>
            </a:r>
            <a:r>
              <a:rPr lang="en-US" sz="1200" b="1" i="1" dirty="0" smtClean="0">
                <a:latin typeface="Arial Narrow" panose="020B0606020202030204" pitchFamily="34" charset="0"/>
                <a:ea typeface="Calibri" panose="020F0502020204030204" pitchFamily="34" charset="0"/>
                <a:cs typeface="Times New Roman" panose="02020603050405020304" pitchFamily="18" charset="0"/>
              </a:rPr>
              <a:t>ONE PAGE SUMMARY (OPS)</a:t>
            </a:r>
            <a:r>
              <a:rPr lang="en-US" sz="1200" dirty="0" smtClean="0">
                <a:latin typeface="Arial Narrow" panose="020B0606020202030204" pitchFamily="34" charset="0"/>
                <a:ea typeface="Calibri" panose="020F0502020204030204" pitchFamily="34" charset="0"/>
                <a:cs typeface="Times New Roman" panose="02020603050405020304" pitchFamily="18" charset="0"/>
              </a:rPr>
              <a:t> </a:t>
            </a:r>
            <a:r>
              <a:rPr lang="en-US" sz="1200" b="1" dirty="0" smtClean="0">
                <a:latin typeface="Arial Narrow" panose="020B0606020202030204" pitchFamily="34" charset="0"/>
                <a:ea typeface="Calibri" panose="020F0502020204030204" pitchFamily="34" charset="0"/>
                <a:cs typeface="Times New Roman" panose="02020603050405020304" pitchFamily="18" charset="0"/>
              </a:rPr>
              <a:t>SEBAGAIMANA LAMPIRAN B.</a:t>
            </a:r>
            <a:r>
              <a:rPr lang="en-US" sz="1200" dirty="0" smtClean="0">
                <a:latin typeface="Arial Narrow" panose="020B0606020202030204" pitchFamily="34" charset="0"/>
                <a:ea typeface="Calibri" panose="020F0502020204030204" pitchFamily="34" charset="0"/>
                <a:cs typeface="Times New Roman" panose="02020603050405020304" pitchFamily="18" charset="0"/>
              </a:rPr>
              <a:t> LAPORAN YANG DISAMPAIKAN DALAM OPS BERISIKAN IMPLEMENTASI PROGRAM STRATEGIS YANG MENJADI UNGGULAN TPID DALAM RANGKA </a:t>
            </a:r>
            <a:r>
              <a:rPr lang="id-ID" sz="1200" dirty="0" smtClean="0">
                <a:latin typeface="Arial Narrow" panose="020B0606020202030204" pitchFamily="34" charset="0"/>
                <a:ea typeface="Calibri" panose="020F0502020204030204" pitchFamily="34" charset="0"/>
                <a:cs typeface="Times New Roman" panose="02020603050405020304" pitchFamily="18" charset="0"/>
              </a:rPr>
              <a:t>MENCIPTAKAN STABILITAS HARGA DI DAERAH.</a:t>
            </a:r>
            <a:endParaRPr lang="id-ID"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249238" algn="just">
              <a:lnSpc>
                <a:spcPct val="115000"/>
              </a:lnSpc>
              <a:spcBef>
                <a:spcPts val="300"/>
              </a:spcBef>
              <a:spcAft>
                <a:spcPts val="300"/>
              </a:spcAft>
              <a:buFont typeface="Symbol" panose="05050102010706020507" pitchFamily="18" charset="2"/>
              <a:buChar char=""/>
            </a:pPr>
            <a:r>
              <a:rPr lang="id-ID" sz="1200" dirty="0" smtClean="0">
                <a:latin typeface="Arial Narrow" panose="020B0606020202030204" pitchFamily="34" charset="0"/>
                <a:ea typeface="Calibri" panose="020F0502020204030204" pitchFamily="34" charset="0"/>
                <a:cs typeface="Times New Roman" panose="02020603050405020304" pitchFamily="18" charset="0"/>
              </a:rPr>
              <a:t>OPS SEDAPAT MUNGKIN </a:t>
            </a:r>
            <a:r>
              <a:rPr lang="en-US" sz="1200" dirty="0" smtClean="0">
                <a:latin typeface="Arial Narrow" panose="020B0606020202030204" pitchFamily="34" charset="0"/>
                <a:ea typeface="Calibri" panose="020F0502020204030204" pitchFamily="34" charset="0"/>
                <a:cs typeface="Times New Roman" panose="02020603050405020304" pitchFamily="18" charset="0"/>
              </a:rPr>
              <a:t>MENYAJIKAN UPAYA TPID UNTUK MENINDAK LANJUTI </a:t>
            </a:r>
            <a:r>
              <a:rPr lang="id-ID" sz="1200" dirty="0" smtClean="0">
                <a:latin typeface="Arial Narrow" panose="020B0606020202030204" pitchFamily="34" charset="0"/>
                <a:ea typeface="Calibri" panose="020F0502020204030204" pitchFamily="34" charset="0"/>
                <a:cs typeface="Times New Roman" panose="02020603050405020304" pitchFamily="18" charset="0"/>
              </a:rPr>
              <a:t>KESEPAKATAN RAKORNAS TPID </a:t>
            </a:r>
            <a:r>
              <a:rPr lang="en-US" sz="1200" dirty="0" smtClean="0">
                <a:latin typeface="Arial Narrow" panose="020B0606020202030204" pitchFamily="34" charset="0"/>
                <a:ea typeface="Calibri" panose="020F0502020204030204" pitchFamily="34" charset="0"/>
                <a:cs typeface="Times New Roman" panose="02020603050405020304" pitchFamily="18" charset="0"/>
              </a:rPr>
              <a:t>SEBELUMNYA, </a:t>
            </a:r>
            <a:r>
              <a:rPr lang="id-ID" sz="1200" dirty="0" smtClean="0">
                <a:latin typeface="Arial Narrow" panose="020B0606020202030204" pitchFamily="34" charset="0"/>
                <a:ea typeface="Calibri" panose="020F0502020204030204" pitchFamily="34" charset="0"/>
                <a:cs typeface="Times New Roman" panose="02020603050405020304" pitchFamily="18" charset="0"/>
              </a:rPr>
              <a:t>YAKNI ANTARA LAIN KERJASAMA ANTAR DAERAH, PENGUATAN KETAHANAN PANGAN, PENINGKATAN TRANSPARANSI HARGA, </a:t>
            </a:r>
            <a:r>
              <a:rPr lang="en-US" sz="1200" dirty="0" smtClean="0">
                <a:latin typeface="Arial Narrow" panose="020B0606020202030204" pitchFamily="34" charset="0"/>
                <a:ea typeface="Calibri" panose="020F0502020204030204" pitchFamily="34" charset="0"/>
                <a:cs typeface="Times New Roman" panose="02020603050405020304" pitchFamily="18" charset="0"/>
              </a:rPr>
              <a:t>PERBAIKAN DISTRIBUSI </a:t>
            </a:r>
            <a:r>
              <a:rPr lang="id-ID" sz="1200" dirty="0" smtClean="0">
                <a:latin typeface="Arial Narrow" panose="020B0606020202030204" pitchFamily="34" charset="0"/>
                <a:ea typeface="Calibri" panose="020F0502020204030204" pitchFamily="34" charset="0"/>
                <a:cs typeface="Times New Roman" panose="02020603050405020304" pitchFamily="18" charset="0"/>
              </a:rPr>
              <a:t>DAN/ATAU INOVASI KEBIJAKAN YANG BERSIFAT STRUKTURAL YANG DITEMPUH OLEH PEMERINTAH DAERAH. </a:t>
            </a:r>
            <a:endParaRPr lang="id-ID"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249238">
              <a:lnSpc>
                <a:spcPct val="115000"/>
              </a:lnSpc>
              <a:spcBef>
                <a:spcPts val="300"/>
              </a:spcBef>
              <a:spcAft>
                <a:spcPts val="300"/>
              </a:spcAft>
              <a:buFont typeface="Symbol" panose="05050102010706020507" pitchFamily="18" charset="2"/>
              <a:buChar char=""/>
            </a:pPr>
            <a:r>
              <a:rPr lang="en-US" sz="1200" dirty="0" smtClean="0">
                <a:latin typeface="Arial Narrow" panose="020B0606020202030204" pitchFamily="34" charset="0"/>
                <a:ea typeface="Calibri" panose="020F0502020204030204" pitchFamily="34" charset="0"/>
                <a:cs typeface="Times New Roman" panose="02020603050405020304" pitchFamily="18" charset="0"/>
              </a:rPr>
              <a:t>PENILAIAN OPS AKAN DILAKSANAKAN OLEH </a:t>
            </a:r>
            <a:r>
              <a:rPr lang="en-US" sz="1200" b="1" i="1" dirty="0" smtClean="0">
                <a:latin typeface="Arial Narrow" panose="020B0606020202030204" pitchFamily="34" charset="0"/>
                <a:ea typeface="Calibri" panose="020F0502020204030204" pitchFamily="34" charset="0"/>
                <a:cs typeface="Times New Roman" panose="02020603050405020304" pitchFamily="18" charset="0"/>
              </a:rPr>
              <a:t>EXTERNAL REVIEWER</a:t>
            </a:r>
            <a:r>
              <a:rPr lang="en-US" sz="1200" dirty="0" smtClean="0">
                <a:latin typeface="Arial Narrow" panose="020B0606020202030204" pitchFamily="34" charset="0"/>
                <a:ea typeface="Calibri" panose="020F0502020204030204" pitchFamily="34" charset="0"/>
                <a:cs typeface="Times New Roman" panose="02020603050405020304" pitchFamily="18" charset="0"/>
              </a:rPr>
              <a:t>, DENGAN KRITERIA PENILAIAN KUALITA MENGACU PADA TABEL 2.</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511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1383264" cy="685800"/>
          </a:xfrm>
          <a:prstGeom prst="rect">
            <a:avLst/>
          </a:prstGeom>
        </p:spPr>
        <p:txBody>
          <a:bodyPr vert="horz" anchor="ctr">
            <a:normAutofit fontScale="97500"/>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fontAlgn="base">
              <a:spcAft>
                <a:spcPct val="0"/>
              </a:spcAft>
            </a:pPr>
            <a:r>
              <a:rPr lang="en-US" sz="3400" b="1" dirty="0" smtClean="0">
                <a:solidFill>
                  <a:srgbClr val="002060"/>
                </a:solidFill>
                <a:latin typeface="Agency FB" panose="020B0503020202020204" pitchFamily="34" charset="0"/>
              </a:rPr>
              <a:t>SISI INTENSITAS (KUANTITAS)</a:t>
            </a:r>
            <a:endParaRPr lang="en-US" sz="3400" b="1" dirty="0">
              <a:solidFill>
                <a:srgbClr val="002060"/>
              </a:solidFill>
              <a:latin typeface="Agency FB" panose="020B0503020202020204" pitchFamily="34" charset="0"/>
            </a:endParaRPr>
          </a:p>
        </p:txBody>
      </p:sp>
      <p:sp>
        <p:nvSpPr>
          <p:cNvPr id="2" name="Slide Number Placeholder 1"/>
          <p:cNvSpPr>
            <a:spLocks noGrp="1"/>
          </p:cNvSpPr>
          <p:nvPr>
            <p:ph type="sldNum" sz="quarter" idx="12"/>
          </p:nvPr>
        </p:nvSpPr>
        <p:spPr/>
        <p:txBody>
          <a:bodyPr/>
          <a:lstStyle/>
          <a:p>
            <a:fld id="{EF15C901-2314-4F0B-9D2E-522E055B4585}" type="slidenum">
              <a:rPr lang="en-US" smtClean="0">
                <a:solidFill>
                  <a:srgbClr val="B1E2FB"/>
                </a:solidFill>
              </a:rPr>
              <a:pPr/>
              <a:t>37</a:t>
            </a:fld>
            <a:endParaRPr lang="en-US">
              <a:solidFill>
                <a:srgbClr val="B1E2FB"/>
              </a:solidFill>
            </a:endParaRPr>
          </a:p>
        </p:txBody>
      </p:sp>
      <p:graphicFrame>
        <p:nvGraphicFramePr>
          <p:cNvPr id="3" name="Table 2"/>
          <p:cNvGraphicFramePr>
            <a:graphicFrameLocks noGrp="1"/>
          </p:cNvGraphicFramePr>
          <p:nvPr/>
        </p:nvGraphicFramePr>
        <p:xfrm>
          <a:off x="228600" y="685800"/>
          <a:ext cx="11658598" cy="5859140"/>
        </p:xfrm>
        <a:graphic>
          <a:graphicData uri="http://schemas.openxmlformats.org/drawingml/2006/table">
            <a:tbl>
              <a:tblPr firstRow="1" bandRow="1">
                <a:tableStyleId>{2D5ABB26-0587-4C30-8999-92F81FD0307C}</a:tableStyleId>
              </a:tblPr>
              <a:tblGrid>
                <a:gridCol w="1943100"/>
                <a:gridCol w="8801100"/>
                <a:gridCol w="914398"/>
              </a:tblGrid>
              <a:tr h="393347">
                <a:tc gridSpan="2">
                  <a:txBody>
                    <a:bodyPr/>
                    <a:lstStyle/>
                    <a:p>
                      <a:pPr marL="90170" algn="l">
                        <a:lnSpc>
                          <a:spcPct val="115000"/>
                        </a:lnSpc>
                        <a:spcAft>
                          <a:spcPts val="0"/>
                        </a:spcAft>
                      </a:pPr>
                      <a:r>
                        <a:rPr lang="en-US" sz="1400" b="1" dirty="0" smtClean="0">
                          <a:solidFill>
                            <a:srgbClr val="000000"/>
                          </a:solidFill>
                          <a:effectLst/>
                        </a:rPr>
                        <a:t>INTENSITAS </a:t>
                      </a:r>
                      <a:r>
                        <a:rPr lang="en-US" sz="1400" b="1" dirty="0">
                          <a:solidFill>
                            <a:srgbClr val="000000"/>
                          </a:solidFill>
                          <a:effectLst/>
                        </a:rPr>
                        <a:t>KEGIATAN</a:t>
                      </a:r>
                      <a:endParaRPr lang="id-ID"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23" marR="47423" marT="23901" marB="23901"/>
                </a:tc>
                <a:tc hMerge="1">
                  <a:txBody>
                    <a:bodyPr/>
                    <a:lstStyle/>
                    <a:p>
                      <a:endParaRPr lang="id-ID"/>
                    </a:p>
                  </a:txBody>
                  <a:tcPr/>
                </a:tc>
                <a:tc>
                  <a:txBody>
                    <a:bodyPr/>
                    <a:lstStyle/>
                    <a:p>
                      <a:pPr marL="90170" algn="ctr">
                        <a:lnSpc>
                          <a:spcPct val="115000"/>
                        </a:lnSpc>
                        <a:spcAft>
                          <a:spcPts val="0"/>
                        </a:spcAft>
                      </a:pPr>
                      <a:r>
                        <a:rPr lang="en-US" sz="1400" b="1" dirty="0">
                          <a:solidFill>
                            <a:srgbClr val="000000"/>
                          </a:solidFill>
                          <a:effectLst/>
                        </a:rPr>
                        <a:t>SKOR</a:t>
                      </a:r>
                      <a:endParaRPr lang="id-ID"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23" marR="47423" marT="23901" marB="23901"/>
                </a:tc>
              </a:tr>
              <a:tr h="738892">
                <a:tc>
                  <a:txBody>
                    <a:bodyPr/>
                    <a:lstStyle/>
                    <a:p>
                      <a:pPr>
                        <a:lnSpc>
                          <a:spcPct val="115000"/>
                        </a:lnSpc>
                        <a:spcAft>
                          <a:spcPts val="0"/>
                        </a:spcAft>
                      </a:pPr>
                      <a:r>
                        <a:rPr lang="en-US" sz="1200" dirty="0" err="1">
                          <a:solidFill>
                            <a:srgbClr val="000000"/>
                          </a:solidFill>
                          <a:effectLst/>
                        </a:rPr>
                        <a:t>Usulan</a:t>
                      </a:r>
                      <a:r>
                        <a:rPr lang="en-US" sz="1200" dirty="0">
                          <a:solidFill>
                            <a:srgbClr val="000000"/>
                          </a:solidFill>
                          <a:effectLst/>
                        </a:rPr>
                        <a:t> </a:t>
                      </a:r>
                      <a:r>
                        <a:rPr lang="en-US" sz="1200" dirty="0" err="1">
                          <a:solidFill>
                            <a:srgbClr val="000000"/>
                          </a:solidFill>
                          <a:effectLst/>
                        </a:rPr>
                        <a:t>Rekomendasi</a:t>
                      </a:r>
                      <a:r>
                        <a:rPr lang="en-US" sz="1200" dirty="0">
                          <a:solidFill>
                            <a:srgbClr val="000000"/>
                          </a:solidFill>
                          <a:effectLst/>
                        </a:rPr>
                        <a:t> </a:t>
                      </a:r>
                      <a:r>
                        <a:rPr lang="en-US" sz="1200" dirty="0" err="1">
                          <a:solidFill>
                            <a:srgbClr val="000000"/>
                          </a:solidFill>
                          <a:effectLst/>
                        </a:rPr>
                        <a:t>Kebijakan</a:t>
                      </a:r>
                      <a:endParaRPr lang="id-ID"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23" marR="47423" marT="23901" marB="23901">
                    <a:solidFill>
                      <a:schemeClr val="bg2">
                        <a:lumMod val="85000"/>
                      </a:schemeClr>
                    </a:solidFill>
                  </a:tcPr>
                </a:tc>
                <a:tc>
                  <a:txBody>
                    <a:bodyPr/>
                    <a:lstStyle/>
                    <a:p>
                      <a:pPr algn="just">
                        <a:lnSpc>
                          <a:spcPct val="115000"/>
                        </a:lnSpc>
                        <a:spcAft>
                          <a:spcPts val="0"/>
                        </a:spcAft>
                      </a:pPr>
                      <a:r>
                        <a:rPr lang="en-US" sz="1200" dirty="0" err="1">
                          <a:solidFill>
                            <a:srgbClr val="000000"/>
                          </a:solidFill>
                          <a:effectLst/>
                        </a:rPr>
                        <a:t>Dokumen</a:t>
                      </a:r>
                      <a:r>
                        <a:rPr lang="en-US" sz="1200" dirty="0">
                          <a:solidFill>
                            <a:srgbClr val="000000"/>
                          </a:solidFill>
                          <a:effectLst/>
                        </a:rPr>
                        <a:t> </a:t>
                      </a:r>
                      <a:r>
                        <a:rPr lang="en-US" sz="1200" u="sng" dirty="0" err="1">
                          <a:solidFill>
                            <a:srgbClr val="000000"/>
                          </a:solidFill>
                          <a:effectLst/>
                        </a:rPr>
                        <a:t>penyampaian</a:t>
                      </a:r>
                      <a:r>
                        <a:rPr lang="en-US" sz="1200" u="sng" dirty="0">
                          <a:solidFill>
                            <a:srgbClr val="000000"/>
                          </a:solidFill>
                          <a:effectLst/>
                        </a:rPr>
                        <a:t> </a:t>
                      </a:r>
                      <a:r>
                        <a:rPr lang="en-US" sz="1200" u="sng" dirty="0" err="1">
                          <a:solidFill>
                            <a:srgbClr val="000000"/>
                          </a:solidFill>
                          <a:effectLst/>
                        </a:rPr>
                        <a:t>usulan</a:t>
                      </a:r>
                      <a:r>
                        <a:rPr lang="en-US" sz="1200" u="sng" dirty="0">
                          <a:solidFill>
                            <a:srgbClr val="000000"/>
                          </a:solidFill>
                          <a:effectLst/>
                        </a:rPr>
                        <a:t> </a:t>
                      </a:r>
                      <a:r>
                        <a:rPr lang="en-US" sz="1200" u="sng" dirty="0" err="1">
                          <a:solidFill>
                            <a:srgbClr val="000000"/>
                          </a:solidFill>
                          <a:effectLst/>
                        </a:rPr>
                        <a:t>rekomendasi</a:t>
                      </a:r>
                      <a:r>
                        <a:rPr lang="en-US" sz="1200" u="sng" dirty="0">
                          <a:solidFill>
                            <a:srgbClr val="000000"/>
                          </a:solidFill>
                          <a:effectLst/>
                        </a:rPr>
                        <a:t> </a:t>
                      </a:r>
                      <a:r>
                        <a:rPr lang="en-US" sz="1200" u="sng" dirty="0" err="1">
                          <a:solidFill>
                            <a:srgbClr val="000000"/>
                          </a:solidFill>
                          <a:effectLst/>
                        </a:rPr>
                        <a:t>kebijakan</a:t>
                      </a:r>
                      <a:r>
                        <a:rPr lang="en-US" sz="1200" u="sng" dirty="0">
                          <a:solidFill>
                            <a:srgbClr val="000000"/>
                          </a:solidFill>
                          <a:effectLst/>
                        </a:rPr>
                        <a:t> </a:t>
                      </a:r>
                      <a:r>
                        <a:rPr lang="en-US" sz="1200" u="sng" dirty="0" err="1">
                          <a:solidFill>
                            <a:srgbClr val="000000"/>
                          </a:solidFill>
                          <a:effectLst/>
                        </a:rPr>
                        <a:t>tertulis</a:t>
                      </a:r>
                      <a:r>
                        <a:rPr lang="en-US" sz="1200" u="sng" dirty="0">
                          <a:solidFill>
                            <a:srgbClr val="000000"/>
                          </a:solidFill>
                          <a:effectLst/>
                        </a:rPr>
                        <a:t> yang </a:t>
                      </a:r>
                      <a:r>
                        <a:rPr lang="en-US" sz="1200" u="sng" dirty="0" err="1">
                          <a:solidFill>
                            <a:srgbClr val="000000"/>
                          </a:solidFill>
                          <a:effectLst/>
                        </a:rPr>
                        <a:t>disampaikan</a:t>
                      </a:r>
                      <a:r>
                        <a:rPr lang="en-US" sz="1200" u="sng" dirty="0">
                          <a:solidFill>
                            <a:srgbClr val="000000"/>
                          </a:solidFill>
                          <a:effectLst/>
                        </a:rPr>
                        <a:t> </a:t>
                      </a:r>
                      <a:r>
                        <a:rPr lang="en-US" sz="1200" u="sng" dirty="0" err="1">
                          <a:solidFill>
                            <a:srgbClr val="000000"/>
                          </a:solidFill>
                          <a:effectLst/>
                        </a:rPr>
                        <a:t>oleh</a:t>
                      </a:r>
                      <a:r>
                        <a:rPr lang="en-US" sz="1200" u="sng" dirty="0">
                          <a:solidFill>
                            <a:srgbClr val="000000"/>
                          </a:solidFill>
                          <a:effectLst/>
                        </a:rPr>
                        <a:t> TPID</a:t>
                      </a:r>
                      <a:r>
                        <a:rPr lang="en-US" sz="1200" dirty="0">
                          <a:solidFill>
                            <a:srgbClr val="000000"/>
                          </a:solidFill>
                          <a:effectLst/>
                        </a:rPr>
                        <a:t> </a:t>
                      </a:r>
                      <a:r>
                        <a:rPr lang="en-US" sz="1200" dirty="0" err="1">
                          <a:solidFill>
                            <a:srgbClr val="000000"/>
                          </a:solidFill>
                          <a:effectLst/>
                        </a:rPr>
                        <a:t>kepada</a:t>
                      </a:r>
                      <a:r>
                        <a:rPr lang="en-US" sz="1200" dirty="0">
                          <a:solidFill>
                            <a:srgbClr val="000000"/>
                          </a:solidFill>
                          <a:effectLst/>
                        </a:rPr>
                        <a:t> </a:t>
                      </a:r>
                      <a:r>
                        <a:rPr lang="en-US" sz="1200" dirty="0" err="1">
                          <a:solidFill>
                            <a:srgbClr val="000000"/>
                          </a:solidFill>
                          <a:effectLst/>
                        </a:rPr>
                        <a:t>Kepala</a:t>
                      </a:r>
                      <a:r>
                        <a:rPr lang="en-US" sz="1200" dirty="0">
                          <a:solidFill>
                            <a:srgbClr val="000000"/>
                          </a:solidFill>
                          <a:effectLst/>
                        </a:rPr>
                        <a:t> Daerah yang </a:t>
                      </a:r>
                      <a:r>
                        <a:rPr lang="en-US" sz="1200" dirty="0" err="1">
                          <a:solidFill>
                            <a:srgbClr val="000000"/>
                          </a:solidFill>
                          <a:effectLst/>
                        </a:rPr>
                        <a:t>ditandatangani</a:t>
                      </a:r>
                      <a:r>
                        <a:rPr lang="en-US" sz="1200" dirty="0">
                          <a:solidFill>
                            <a:srgbClr val="000000"/>
                          </a:solidFill>
                          <a:effectLst/>
                        </a:rPr>
                        <a:t> </a:t>
                      </a:r>
                      <a:r>
                        <a:rPr lang="en-US" sz="1200" dirty="0" err="1">
                          <a:solidFill>
                            <a:srgbClr val="000000"/>
                          </a:solidFill>
                          <a:effectLst/>
                        </a:rPr>
                        <a:t>Ketua</a:t>
                      </a:r>
                      <a:r>
                        <a:rPr lang="en-US" sz="1200" dirty="0">
                          <a:solidFill>
                            <a:srgbClr val="000000"/>
                          </a:solidFill>
                          <a:effectLst/>
                        </a:rPr>
                        <a:t> TPID </a:t>
                      </a:r>
                      <a:r>
                        <a:rPr lang="en-US" sz="1200" dirty="0" err="1">
                          <a:solidFill>
                            <a:srgbClr val="000000"/>
                          </a:solidFill>
                          <a:effectLst/>
                        </a:rPr>
                        <a:t>atau</a:t>
                      </a:r>
                      <a:r>
                        <a:rPr lang="en-US" sz="1200" dirty="0">
                          <a:solidFill>
                            <a:srgbClr val="000000"/>
                          </a:solidFill>
                          <a:effectLst/>
                        </a:rPr>
                        <a:t> yang </a:t>
                      </a:r>
                      <a:r>
                        <a:rPr lang="en-US" sz="1200" dirty="0" err="1">
                          <a:solidFill>
                            <a:srgbClr val="000000"/>
                          </a:solidFill>
                          <a:effectLst/>
                        </a:rPr>
                        <a:t>mewakili</a:t>
                      </a:r>
                      <a:r>
                        <a:rPr lang="en-US" sz="1200" dirty="0">
                          <a:solidFill>
                            <a:srgbClr val="000000"/>
                          </a:solidFill>
                          <a:effectLst/>
                        </a:rPr>
                        <a:t> </a:t>
                      </a:r>
                      <a:r>
                        <a:rPr lang="id-ID" sz="1200" dirty="0">
                          <a:solidFill>
                            <a:srgbClr val="000000"/>
                          </a:solidFill>
                          <a:effectLst/>
                        </a:rPr>
                        <a:t>(</a:t>
                      </a:r>
                      <a:r>
                        <a:rPr lang="en-US" sz="1200" dirty="0" err="1">
                          <a:solidFill>
                            <a:srgbClr val="000000"/>
                          </a:solidFill>
                          <a:effectLst/>
                        </a:rPr>
                        <a:t>apabila</a:t>
                      </a:r>
                      <a:r>
                        <a:rPr lang="en-US" sz="1200" dirty="0">
                          <a:solidFill>
                            <a:srgbClr val="000000"/>
                          </a:solidFill>
                          <a:effectLst/>
                        </a:rPr>
                        <a:t> </a:t>
                      </a:r>
                      <a:r>
                        <a:rPr lang="en-US" sz="1200" dirty="0" err="1">
                          <a:solidFill>
                            <a:srgbClr val="000000"/>
                          </a:solidFill>
                          <a:effectLst/>
                        </a:rPr>
                        <a:t>rekomendasi</a:t>
                      </a:r>
                      <a:r>
                        <a:rPr lang="en-US" sz="1200" dirty="0">
                          <a:solidFill>
                            <a:srgbClr val="000000"/>
                          </a:solidFill>
                          <a:effectLst/>
                        </a:rPr>
                        <a:t> </a:t>
                      </a:r>
                      <a:r>
                        <a:rPr lang="en-US" sz="1200" dirty="0" err="1">
                          <a:solidFill>
                            <a:srgbClr val="000000"/>
                          </a:solidFill>
                          <a:effectLst/>
                        </a:rPr>
                        <a:t>juga</a:t>
                      </a:r>
                      <a:r>
                        <a:rPr lang="en-US" sz="1200" dirty="0">
                          <a:solidFill>
                            <a:srgbClr val="000000"/>
                          </a:solidFill>
                          <a:effectLst/>
                        </a:rPr>
                        <a:t> </a:t>
                      </a:r>
                      <a:r>
                        <a:rPr lang="id-ID" sz="1200" dirty="0">
                          <a:solidFill>
                            <a:srgbClr val="000000"/>
                          </a:solidFill>
                          <a:effectLst/>
                        </a:rPr>
                        <a:t>didukung </a:t>
                      </a:r>
                      <a:r>
                        <a:rPr lang="en-US" sz="1200" dirty="0" err="1">
                          <a:solidFill>
                            <a:srgbClr val="000000"/>
                          </a:solidFill>
                          <a:effectLst/>
                        </a:rPr>
                        <a:t>dengan</a:t>
                      </a:r>
                      <a:r>
                        <a:rPr lang="en-US" sz="1200" dirty="0">
                          <a:solidFill>
                            <a:srgbClr val="000000"/>
                          </a:solidFill>
                          <a:effectLst/>
                        </a:rPr>
                        <a:t> </a:t>
                      </a:r>
                      <a:r>
                        <a:rPr lang="en-US" sz="1200" dirty="0" err="1">
                          <a:solidFill>
                            <a:srgbClr val="000000"/>
                          </a:solidFill>
                          <a:effectLst/>
                        </a:rPr>
                        <a:t>bukti</a:t>
                      </a:r>
                      <a:r>
                        <a:rPr lang="en-US" sz="1200" dirty="0">
                          <a:solidFill>
                            <a:srgbClr val="000000"/>
                          </a:solidFill>
                          <a:effectLst/>
                        </a:rPr>
                        <a:t> </a:t>
                      </a:r>
                      <a:r>
                        <a:rPr lang="en-US" sz="1200" dirty="0" err="1">
                          <a:solidFill>
                            <a:srgbClr val="000000"/>
                          </a:solidFill>
                          <a:effectLst/>
                        </a:rPr>
                        <a:t>ketersediaan</a:t>
                      </a:r>
                      <a:r>
                        <a:rPr lang="en-US" sz="1200" dirty="0">
                          <a:solidFill>
                            <a:srgbClr val="000000"/>
                          </a:solidFill>
                          <a:effectLst/>
                        </a:rPr>
                        <a:t> </a:t>
                      </a:r>
                      <a:r>
                        <a:rPr lang="id-ID" sz="1200" dirty="0">
                          <a:solidFill>
                            <a:srgbClr val="000000"/>
                          </a:solidFill>
                          <a:effectLst/>
                        </a:rPr>
                        <a:t>alokasi anggaraan daerah maka ditambah 1 poin)</a:t>
                      </a:r>
                      <a:endParaRPr lang="id-ID"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23" marR="47423" marT="23901" marB="23901">
                    <a:solidFill>
                      <a:schemeClr val="bg2">
                        <a:lumMod val="85000"/>
                      </a:schemeClr>
                    </a:solidFill>
                  </a:tcPr>
                </a:tc>
                <a:tc>
                  <a:txBody>
                    <a:bodyPr/>
                    <a:lstStyle/>
                    <a:p>
                      <a:pPr algn="ctr">
                        <a:lnSpc>
                          <a:spcPct val="115000"/>
                        </a:lnSpc>
                        <a:spcAft>
                          <a:spcPts val="0"/>
                        </a:spcAft>
                      </a:pPr>
                      <a:r>
                        <a:rPr lang="en-US" sz="1200" dirty="0">
                          <a:solidFill>
                            <a:srgbClr val="000000"/>
                          </a:solidFill>
                          <a:effectLst/>
                        </a:rPr>
                        <a:t>1</a:t>
                      </a:r>
                      <a:endParaRPr lang="id-ID"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23" marR="47423" marT="23901" marB="23901">
                    <a:solidFill>
                      <a:schemeClr val="bg2">
                        <a:lumMod val="85000"/>
                      </a:schemeClr>
                    </a:solidFill>
                  </a:tcPr>
                </a:tc>
              </a:tr>
              <a:tr h="393347">
                <a:tc rowSpan="3">
                  <a:txBody>
                    <a:bodyPr/>
                    <a:lstStyle/>
                    <a:p>
                      <a:pPr>
                        <a:lnSpc>
                          <a:spcPct val="115000"/>
                        </a:lnSpc>
                        <a:spcAft>
                          <a:spcPts val="0"/>
                        </a:spcAft>
                      </a:pPr>
                      <a:r>
                        <a:rPr lang="en-US" sz="1200" dirty="0">
                          <a:solidFill>
                            <a:srgbClr val="000000"/>
                          </a:solidFill>
                          <a:effectLst/>
                        </a:rPr>
                        <a:t>Program </a:t>
                      </a:r>
                      <a:r>
                        <a:rPr lang="en-US" sz="1200" dirty="0" err="1">
                          <a:solidFill>
                            <a:srgbClr val="000000"/>
                          </a:solidFill>
                          <a:effectLst/>
                        </a:rPr>
                        <a:t>Komunikasi</a:t>
                      </a:r>
                      <a:r>
                        <a:rPr lang="en-US" sz="1200" dirty="0">
                          <a:solidFill>
                            <a:srgbClr val="000000"/>
                          </a:solidFill>
                          <a:effectLst/>
                        </a:rPr>
                        <a:t> </a:t>
                      </a:r>
                      <a:r>
                        <a:rPr lang="en-US" sz="1200" dirty="0" err="1">
                          <a:solidFill>
                            <a:srgbClr val="000000"/>
                          </a:solidFill>
                          <a:effectLst/>
                        </a:rPr>
                        <a:t>Publik</a:t>
                      </a:r>
                      <a:endParaRPr lang="id-ID"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23" marR="47423" marT="23901" marB="23901"/>
                </a:tc>
                <a:tc>
                  <a:txBody>
                    <a:bodyPr/>
                    <a:lstStyle/>
                    <a:p>
                      <a:pPr algn="just">
                        <a:lnSpc>
                          <a:spcPct val="115000"/>
                        </a:lnSpc>
                        <a:spcAft>
                          <a:spcPts val="0"/>
                        </a:spcAft>
                      </a:pPr>
                      <a:r>
                        <a:rPr lang="en-US" sz="1200" dirty="0" err="1">
                          <a:solidFill>
                            <a:srgbClr val="000000"/>
                          </a:solidFill>
                          <a:effectLst/>
                        </a:rPr>
                        <a:t>Dokumen</a:t>
                      </a:r>
                      <a:r>
                        <a:rPr lang="en-US" sz="1200" dirty="0">
                          <a:solidFill>
                            <a:srgbClr val="000000"/>
                          </a:solidFill>
                          <a:effectLst/>
                        </a:rPr>
                        <a:t> </a:t>
                      </a:r>
                      <a:r>
                        <a:rPr lang="en-US" sz="1200" dirty="0" err="1">
                          <a:solidFill>
                            <a:srgbClr val="000000"/>
                          </a:solidFill>
                          <a:effectLst/>
                        </a:rPr>
                        <a:t>siaran</a:t>
                      </a:r>
                      <a:r>
                        <a:rPr lang="en-US" sz="1200" dirty="0">
                          <a:solidFill>
                            <a:srgbClr val="000000"/>
                          </a:solidFill>
                          <a:effectLst/>
                        </a:rPr>
                        <a:t> </a:t>
                      </a:r>
                      <a:r>
                        <a:rPr lang="en-US" sz="1200" dirty="0" err="1">
                          <a:solidFill>
                            <a:srgbClr val="000000"/>
                          </a:solidFill>
                          <a:effectLst/>
                        </a:rPr>
                        <a:t>pers</a:t>
                      </a:r>
                      <a:r>
                        <a:rPr lang="en-US" sz="1200" dirty="0">
                          <a:solidFill>
                            <a:srgbClr val="000000"/>
                          </a:solidFill>
                          <a:effectLst/>
                        </a:rPr>
                        <a:t> </a:t>
                      </a:r>
                      <a:r>
                        <a:rPr lang="en-US" sz="1200" dirty="0" err="1">
                          <a:solidFill>
                            <a:srgbClr val="000000"/>
                          </a:solidFill>
                          <a:effectLst/>
                        </a:rPr>
                        <a:t>tertulis</a:t>
                      </a:r>
                      <a:r>
                        <a:rPr lang="en-US" sz="1200" dirty="0">
                          <a:solidFill>
                            <a:srgbClr val="000000"/>
                          </a:solidFill>
                          <a:effectLst/>
                        </a:rPr>
                        <a:t> yang </a:t>
                      </a:r>
                      <a:r>
                        <a:rPr lang="en-US" sz="1200" dirty="0" err="1">
                          <a:solidFill>
                            <a:srgbClr val="000000"/>
                          </a:solidFill>
                          <a:effectLst/>
                        </a:rPr>
                        <a:t>dikeluarkan</a:t>
                      </a:r>
                      <a:r>
                        <a:rPr lang="en-US" sz="1200" dirty="0">
                          <a:solidFill>
                            <a:srgbClr val="000000"/>
                          </a:solidFill>
                          <a:effectLst/>
                        </a:rPr>
                        <a:t> </a:t>
                      </a:r>
                      <a:r>
                        <a:rPr lang="en-US" sz="1200" dirty="0" err="1">
                          <a:solidFill>
                            <a:srgbClr val="000000"/>
                          </a:solidFill>
                          <a:effectLst/>
                        </a:rPr>
                        <a:t>oleh</a:t>
                      </a:r>
                      <a:r>
                        <a:rPr lang="en-US" sz="1200" dirty="0">
                          <a:solidFill>
                            <a:srgbClr val="000000"/>
                          </a:solidFill>
                          <a:effectLst/>
                        </a:rPr>
                        <a:t> TPID (</a:t>
                      </a:r>
                      <a:r>
                        <a:rPr lang="en-US" sz="1200" dirty="0" err="1">
                          <a:solidFill>
                            <a:srgbClr val="000000"/>
                          </a:solidFill>
                          <a:effectLst/>
                        </a:rPr>
                        <a:t>bukan</a:t>
                      </a:r>
                      <a:r>
                        <a:rPr lang="en-US" sz="1200" dirty="0">
                          <a:solidFill>
                            <a:srgbClr val="000000"/>
                          </a:solidFill>
                          <a:effectLst/>
                        </a:rPr>
                        <a:t> </a:t>
                      </a:r>
                      <a:r>
                        <a:rPr lang="en-US" sz="1200" dirty="0" err="1">
                          <a:solidFill>
                            <a:srgbClr val="000000"/>
                          </a:solidFill>
                          <a:effectLst/>
                        </a:rPr>
                        <a:t>kliping</a:t>
                      </a:r>
                      <a:r>
                        <a:rPr lang="en-US" sz="1200" dirty="0">
                          <a:solidFill>
                            <a:srgbClr val="000000"/>
                          </a:solidFill>
                          <a:effectLst/>
                        </a:rPr>
                        <a:t> </a:t>
                      </a:r>
                      <a:r>
                        <a:rPr lang="en-US" sz="1200" dirty="0" err="1">
                          <a:solidFill>
                            <a:srgbClr val="000000"/>
                          </a:solidFill>
                          <a:effectLst/>
                        </a:rPr>
                        <a:t>bentuk</a:t>
                      </a:r>
                      <a:r>
                        <a:rPr lang="en-US" sz="1200" dirty="0">
                          <a:solidFill>
                            <a:srgbClr val="000000"/>
                          </a:solidFill>
                          <a:effectLst/>
                        </a:rPr>
                        <a:t> </a:t>
                      </a:r>
                      <a:r>
                        <a:rPr lang="en-US" sz="1200" dirty="0" err="1">
                          <a:solidFill>
                            <a:srgbClr val="000000"/>
                          </a:solidFill>
                          <a:effectLst/>
                        </a:rPr>
                        <a:t>berita</a:t>
                      </a:r>
                      <a:r>
                        <a:rPr lang="en-US" sz="1200" dirty="0">
                          <a:solidFill>
                            <a:srgbClr val="000000"/>
                          </a:solidFill>
                          <a:effectLst/>
                        </a:rPr>
                        <a:t> </a:t>
                      </a:r>
                      <a:r>
                        <a:rPr lang="en-US" sz="1200" dirty="0" err="1">
                          <a:solidFill>
                            <a:srgbClr val="000000"/>
                          </a:solidFill>
                          <a:effectLst/>
                        </a:rPr>
                        <a:t>tentang</a:t>
                      </a:r>
                      <a:r>
                        <a:rPr lang="en-US" sz="1200" dirty="0">
                          <a:solidFill>
                            <a:srgbClr val="000000"/>
                          </a:solidFill>
                          <a:effectLst/>
                        </a:rPr>
                        <a:t> </a:t>
                      </a:r>
                      <a:r>
                        <a:rPr lang="en-US" sz="1200" dirty="0" err="1">
                          <a:solidFill>
                            <a:srgbClr val="000000"/>
                          </a:solidFill>
                          <a:effectLst/>
                        </a:rPr>
                        <a:t>kegiatan</a:t>
                      </a:r>
                      <a:r>
                        <a:rPr lang="en-US" sz="1200" dirty="0">
                          <a:solidFill>
                            <a:srgbClr val="000000"/>
                          </a:solidFill>
                          <a:effectLst/>
                        </a:rPr>
                        <a:t> TPID).</a:t>
                      </a:r>
                      <a:endParaRPr lang="id-ID"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23" marR="47423" marT="23901" marB="23901"/>
                </a:tc>
                <a:tc>
                  <a:txBody>
                    <a:bodyPr/>
                    <a:lstStyle/>
                    <a:p>
                      <a:pPr algn="ctr">
                        <a:lnSpc>
                          <a:spcPct val="115000"/>
                        </a:lnSpc>
                        <a:spcAft>
                          <a:spcPts val="0"/>
                        </a:spcAft>
                      </a:pPr>
                      <a:r>
                        <a:rPr lang="en-US" sz="1200" dirty="0">
                          <a:solidFill>
                            <a:srgbClr val="000000"/>
                          </a:solidFill>
                          <a:effectLst/>
                        </a:rPr>
                        <a:t>2</a:t>
                      </a:r>
                      <a:endParaRPr lang="id-ID"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23" marR="47423" marT="23901" marB="23901"/>
                </a:tc>
              </a:tr>
              <a:tr h="455614">
                <a:tc vMerge="1">
                  <a:txBody>
                    <a:bodyPr/>
                    <a:lstStyle/>
                    <a:p>
                      <a:endParaRPr lang="id-ID"/>
                    </a:p>
                  </a:txBody>
                  <a:tcPr/>
                </a:tc>
                <a:tc>
                  <a:txBody>
                    <a:bodyPr/>
                    <a:lstStyle/>
                    <a:p>
                      <a:pPr algn="just">
                        <a:lnSpc>
                          <a:spcPct val="115000"/>
                        </a:lnSpc>
                        <a:spcAft>
                          <a:spcPts val="0"/>
                        </a:spcAft>
                      </a:pPr>
                      <a:r>
                        <a:rPr lang="en-US" sz="1200" dirty="0" err="1">
                          <a:solidFill>
                            <a:srgbClr val="000000"/>
                          </a:solidFill>
                          <a:effectLst/>
                        </a:rPr>
                        <a:t>Talkshow</a:t>
                      </a:r>
                      <a:r>
                        <a:rPr lang="en-US" sz="1200" dirty="0">
                          <a:solidFill>
                            <a:srgbClr val="000000"/>
                          </a:solidFill>
                          <a:effectLst/>
                        </a:rPr>
                        <a:t> di media </a:t>
                      </a:r>
                      <a:r>
                        <a:rPr lang="en-US" sz="1200" dirty="0" err="1">
                          <a:solidFill>
                            <a:srgbClr val="000000"/>
                          </a:solidFill>
                          <a:effectLst/>
                        </a:rPr>
                        <a:t>elektronik</a:t>
                      </a:r>
                      <a:r>
                        <a:rPr lang="en-US" sz="1200" dirty="0">
                          <a:solidFill>
                            <a:srgbClr val="000000"/>
                          </a:solidFill>
                          <a:effectLst/>
                        </a:rPr>
                        <a:t> yang </a:t>
                      </a:r>
                      <a:r>
                        <a:rPr lang="en-US" sz="1200" dirty="0" err="1">
                          <a:solidFill>
                            <a:srgbClr val="000000"/>
                          </a:solidFill>
                          <a:effectLst/>
                        </a:rPr>
                        <a:t>dibuktikan</a:t>
                      </a:r>
                      <a:r>
                        <a:rPr lang="en-US" sz="1200" dirty="0">
                          <a:solidFill>
                            <a:srgbClr val="000000"/>
                          </a:solidFill>
                          <a:effectLst/>
                        </a:rPr>
                        <a:t> </a:t>
                      </a:r>
                      <a:r>
                        <a:rPr lang="en-US" sz="1200" dirty="0" err="1">
                          <a:solidFill>
                            <a:srgbClr val="000000"/>
                          </a:solidFill>
                          <a:effectLst/>
                        </a:rPr>
                        <a:t>dengan</a:t>
                      </a:r>
                      <a:r>
                        <a:rPr lang="en-US" sz="1200" dirty="0">
                          <a:solidFill>
                            <a:srgbClr val="000000"/>
                          </a:solidFill>
                          <a:effectLst/>
                        </a:rPr>
                        <a:t> softcopy </a:t>
                      </a:r>
                      <a:r>
                        <a:rPr lang="en-US" sz="1200" dirty="0" err="1">
                          <a:solidFill>
                            <a:srgbClr val="000000"/>
                          </a:solidFill>
                          <a:effectLst/>
                        </a:rPr>
                        <a:t>rekaman</a:t>
                      </a:r>
                      <a:r>
                        <a:rPr lang="en-US" sz="1200" dirty="0">
                          <a:solidFill>
                            <a:srgbClr val="000000"/>
                          </a:solidFill>
                          <a:effectLst/>
                        </a:rPr>
                        <a:t>.</a:t>
                      </a:r>
                      <a:endParaRPr lang="id-ID"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23" marR="47423" marT="23901" marB="23901"/>
                </a:tc>
                <a:tc>
                  <a:txBody>
                    <a:bodyPr/>
                    <a:lstStyle/>
                    <a:p>
                      <a:pPr algn="ctr">
                        <a:lnSpc>
                          <a:spcPct val="115000"/>
                        </a:lnSpc>
                        <a:spcAft>
                          <a:spcPts val="0"/>
                        </a:spcAft>
                      </a:pPr>
                      <a:r>
                        <a:rPr lang="en-US" sz="1200" dirty="0">
                          <a:solidFill>
                            <a:srgbClr val="000000"/>
                          </a:solidFill>
                          <a:effectLst/>
                        </a:rPr>
                        <a:t>2</a:t>
                      </a:r>
                      <a:endParaRPr lang="id-ID"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23" marR="47423" marT="23901" marB="23901"/>
                </a:tc>
              </a:tr>
              <a:tr h="634648">
                <a:tc vMerge="1">
                  <a:txBody>
                    <a:bodyPr/>
                    <a:lstStyle/>
                    <a:p>
                      <a:endParaRPr lang="id-ID"/>
                    </a:p>
                  </a:txBody>
                  <a:tcPr/>
                </a:tc>
                <a:tc>
                  <a:txBody>
                    <a:bodyPr/>
                    <a:lstStyle/>
                    <a:p>
                      <a:pPr algn="just">
                        <a:lnSpc>
                          <a:spcPct val="115000"/>
                        </a:lnSpc>
                        <a:spcAft>
                          <a:spcPts val="0"/>
                        </a:spcAft>
                      </a:pPr>
                      <a:r>
                        <a:rPr lang="id-ID" sz="1200" dirty="0">
                          <a:solidFill>
                            <a:srgbClr val="000000"/>
                          </a:solidFill>
                          <a:effectLst/>
                        </a:rPr>
                        <a:t>Jenis iklan layanan masyarakat yang dibuktikan dengan softcopy iklan </a:t>
                      </a:r>
                      <a:r>
                        <a:rPr lang="en-US" sz="1200" dirty="0">
                          <a:solidFill>
                            <a:srgbClr val="000000"/>
                          </a:solidFill>
                          <a:effectLst/>
                        </a:rPr>
                        <a:t>(</a:t>
                      </a:r>
                      <a:r>
                        <a:rPr lang="en-US" sz="1200" dirty="0" err="1">
                          <a:solidFill>
                            <a:srgbClr val="000000"/>
                          </a:solidFill>
                          <a:effectLst/>
                        </a:rPr>
                        <a:t>kegiatan</a:t>
                      </a:r>
                      <a:r>
                        <a:rPr lang="en-US" sz="1200" dirty="0">
                          <a:solidFill>
                            <a:srgbClr val="000000"/>
                          </a:solidFill>
                          <a:effectLst/>
                        </a:rPr>
                        <a:t> </a:t>
                      </a:r>
                      <a:r>
                        <a:rPr lang="en-US" sz="1200" dirty="0" err="1">
                          <a:solidFill>
                            <a:srgbClr val="000000"/>
                          </a:solidFill>
                          <a:effectLst/>
                        </a:rPr>
                        <a:t>ini</a:t>
                      </a:r>
                      <a:r>
                        <a:rPr lang="en-US" sz="1200" dirty="0">
                          <a:solidFill>
                            <a:srgbClr val="000000"/>
                          </a:solidFill>
                          <a:effectLst/>
                        </a:rPr>
                        <a:t> </a:t>
                      </a:r>
                      <a:r>
                        <a:rPr lang="en-US" sz="1200" dirty="0" err="1">
                          <a:solidFill>
                            <a:srgbClr val="000000"/>
                          </a:solidFill>
                          <a:effectLst/>
                        </a:rPr>
                        <a:t>maksimal</a:t>
                      </a:r>
                      <a:r>
                        <a:rPr lang="en-US" sz="1200" dirty="0">
                          <a:solidFill>
                            <a:srgbClr val="000000"/>
                          </a:solidFill>
                          <a:effectLst/>
                        </a:rPr>
                        <a:t> </a:t>
                      </a:r>
                      <a:r>
                        <a:rPr lang="en-US" sz="1200" dirty="0" err="1">
                          <a:solidFill>
                            <a:srgbClr val="000000"/>
                          </a:solidFill>
                          <a:effectLst/>
                        </a:rPr>
                        <a:t>hanya</a:t>
                      </a:r>
                      <a:r>
                        <a:rPr lang="en-US" sz="1200" dirty="0">
                          <a:solidFill>
                            <a:srgbClr val="000000"/>
                          </a:solidFill>
                          <a:effectLst/>
                        </a:rPr>
                        <a:t> </a:t>
                      </a:r>
                      <a:r>
                        <a:rPr lang="en-US" sz="1200" dirty="0" err="1">
                          <a:solidFill>
                            <a:srgbClr val="000000"/>
                          </a:solidFill>
                          <a:effectLst/>
                        </a:rPr>
                        <a:t>diperhitungkan</a:t>
                      </a:r>
                      <a:r>
                        <a:rPr lang="en-US" sz="1200" dirty="0">
                          <a:solidFill>
                            <a:srgbClr val="000000"/>
                          </a:solidFill>
                          <a:effectLst/>
                        </a:rPr>
                        <a:t> </a:t>
                      </a:r>
                      <a:r>
                        <a:rPr lang="en-US" sz="1200" dirty="0" err="1">
                          <a:solidFill>
                            <a:srgbClr val="000000"/>
                          </a:solidFill>
                          <a:effectLst/>
                        </a:rPr>
                        <a:t>untuk</a:t>
                      </a:r>
                      <a:r>
                        <a:rPr lang="en-US" sz="1200" dirty="0">
                          <a:solidFill>
                            <a:srgbClr val="000000"/>
                          </a:solidFill>
                          <a:effectLst/>
                        </a:rPr>
                        <a:t> </a:t>
                      </a:r>
                      <a:r>
                        <a:rPr lang="en-US" sz="1200" dirty="0" err="1">
                          <a:solidFill>
                            <a:srgbClr val="000000"/>
                          </a:solidFill>
                          <a:effectLst/>
                        </a:rPr>
                        <a:t>dua</a:t>
                      </a:r>
                      <a:r>
                        <a:rPr lang="en-US" sz="1200" dirty="0">
                          <a:solidFill>
                            <a:srgbClr val="000000"/>
                          </a:solidFill>
                          <a:effectLst/>
                        </a:rPr>
                        <a:t> </a:t>
                      </a:r>
                      <a:r>
                        <a:rPr lang="en-US" sz="1200" dirty="0" err="1">
                          <a:solidFill>
                            <a:srgbClr val="000000"/>
                          </a:solidFill>
                          <a:effectLst/>
                        </a:rPr>
                        <a:t>jenis</a:t>
                      </a:r>
                      <a:r>
                        <a:rPr lang="en-US" sz="1200" dirty="0">
                          <a:solidFill>
                            <a:srgbClr val="000000"/>
                          </a:solidFill>
                          <a:effectLst/>
                        </a:rPr>
                        <a:t>, </a:t>
                      </a:r>
                      <a:r>
                        <a:rPr lang="en-US" sz="1200" dirty="0" err="1">
                          <a:solidFill>
                            <a:srgbClr val="000000"/>
                          </a:solidFill>
                          <a:effectLst/>
                        </a:rPr>
                        <a:t>contoh</a:t>
                      </a:r>
                      <a:r>
                        <a:rPr lang="en-US" sz="1200" dirty="0">
                          <a:solidFill>
                            <a:srgbClr val="000000"/>
                          </a:solidFill>
                          <a:effectLst/>
                        </a:rPr>
                        <a:t>: </a:t>
                      </a:r>
                      <a:r>
                        <a:rPr lang="en-US" sz="1200" dirty="0" err="1">
                          <a:solidFill>
                            <a:srgbClr val="000000"/>
                          </a:solidFill>
                          <a:effectLst/>
                        </a:rPr>
                        <a:t>iklan</a:t>
                      </a:r>
                      <a:r>
                        <a:rPr lang="en-US" sz="1200" dirty="0">
                          <a:solidFill>
                            <a:srgbClr val="000000"/>
                          </a:solidFill>
                          <a:effectLst/>
                        </a:rPr>
                        <a:t> di radio, </a:t>
                      </a:r>
                      <a:r>
                        <a:rPr lang="en-US" sz="1200" dirty="0" err="1">
                          <a:solidFill>
                            <a:srgbClr val="000000"/>
                          </a:solidFill>
                          <a:effectLst/>
                        </a:rPr>
                        <a:t>iklan</a:t>
                      </a:r>
                      <a:r>
                        <a:rPr lang="en-US" sz="1200" dirty="0">
                          <a:solidFill>
                            <a:srgbClr val="000000"/>
                          </a:solidFill>
                          <a:effectLst/>
                        </a:rPr>
                        <a:t> di televise </a:t>
                      </a:r>
                      <a:r>
                        <a:rPr lang="en-US" sz="1200" dirty="0" err="1">
                          <a:solidFill>
                            <a:srgbClr val="000000"/>
                          </a:solidFill>
                          <a:effectLst/>
                        </a:rPr>
                        <a:t>lokal</a:t>
                      </a:r>
                      <a:r>
                        <a:rPr lang="en-US" sz="1200" dirty="0">
                          <a:solidFill>
                            <a:srgbClr val="000000"/>
                          </a:solidFill>
                          <a:effectLst/>
                        </a:rPr>
                        <a:t>).</a:t>
                      </a:r>
                      <a:endParaRPr lang="id-ID"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23" marR="47423" marT="23901" marB="23901"/>
                </a:tc>
                <a:tc>
                  <a:txBody>
                    <a:bodyPr/>
                    <a:lstStyle/>
                    <a:p>
                      <a:pPr algn="ctr">
                        <a:lnSpc>
                          <a:spcPct val="115000"/>
                        </a:lnSpc>
                        <a:spcAft>
                          <a:spcPts val="0"/>
                        </a:spcAft>
                      </a:pPr>
                      <a:r>
                        <a:rPr lang="en-US" sz="1200" dirty="0">
                          <a:solidFill>
                            <a:srgbClr val="000000"/>
                          </a:solidFill>
                          <a:effectLst/>
                        </a:rPr>
                        <a:t>2</a:t>
                      </a:r>
                      <a:endParaRPr lang="id-ID" sz="1200" dirty="0">
                        <a:solidFill>
                          <a:srgbClr val="000000"/>
                        </a:solidFill>
                        <a:effectLst/>
                      </a:endParaRPr>
                    </a:p>
                    <a:p>
                      <a:pPr algn="ctr">
                        <a:lnSpc>
                          <a:spcPct val="115000"/>
                        </a:lnSpc>
                        <a:spcAft>
                          <a:spcPts val="0"/>
                        </a:spcAft>
                      </a:pPr>
                      <a:r>
                        <a:rPr lang="en-US" sz="1200" dirty="0">
                          <a:solidFill>
                            <a:srgbClr val="000000"/>
                          </a:solidFill>
                          <a:effectLst/>
                        </a:rPr>
                        <a:t>(</a:t>
                      </a:r>
                      <a:r>
                        <a:rPr lang="en-US" sz="1200" dirty="0" err="1">
                          <a:solidFill>
                            <a:srgbClr val="000000"/>
                          </a:solidFill>
                          <a:effectLst/>
                        </a:rPr>
                        <a:t>maks</a:t>
                      </a:r>
                      <a:r>
                        <a:rPr lang="en-US" sz="1200" dirty="0">
                          <a:solidFill>
                            <a:srgbClr val="000000"/>
                          </a:solidFill>
                          <a:effectLst/>
                        </a:rPr>
                        <a:t> 4)</a:t>
                      </a:r>
                      <a:endParaRPr lang="id-ID"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23" marR="47423" marT="23901" marB="23901"/>
                </a:tc>
              </a:tr>
              <a:tr h="738892">
                <a:tc>
                  <a:txBody>
                    <a:bodyPr/>
                    <a:lstStyle/>
                    <a:p>
                      <a:pPr>
                        <a:lnSpc>
                          <a:spcPct val="115000"/>
                        </a:lnSpc>
                        <a:spcAft>
                          <a:spcPts val="0"/>
                        </a:spcAft>
                      </a:pPr>
                      <a:r>
                        <a:rPr lang="en-US" sz="1200" dirty="0" err="1">
                          <a:solidFill>
                            <a:srgbClr val="000000"/>
                          </a:solidFill>
                          <a:effectLst/>
                        </a:rPr>
                        <a:t>Rapat</a:t>
                      </a:r>
                      <a:r>
                        <a:rPr lang="en-US" sz="1200" dirty="0">
                          <a:solidFill>
                            <a:srgbClr val="000000"/>
                          </a:solidFill>
                          <a:effectLst/>
                        </a:rPr>
                        <a:t> High Level Meeting (HLM) TPID</a:t>
                      </a:r>
                      <a:endParaRPr lang="id-ID"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23" marR="47423" marT="23901" marB="23901">
                    <a:solidFill>
                      <a:schemeClr val="bg2">
                        <a:lumMod val="85000"/>
                      </a:schemeClr>
                    </a:solidFill>
                  </a:tcPr>
                </a:tc>
                <a:tc>
                  <a:txBody>
                    <a:bodyPr/>
                    <a:lstStyle/>
                    <a:p>
                      <a:pPr algn="just">
                        <a:lnSpc>
                          <a:spcPct val="115000"/>
                        </a:lnSpc>
                        <a:spcAft>
                          <a:spcPts val="0"/>
                        </a:spcAft>
                      </a:pPr>
                      <a:r>
                        <a:rPr lang="en-US" sz="1200" dirty="0" err="1">
                          <a:solidFill>
                            <a:srgbClr val="000000"/>
                          </a:solidFill>
                          <a:effectLst/>
                        </a:rPr>
                        <a:t>Rapat</a:t>
                      </a:r>
                      <a:r>
                        <a:rPr lang="en-US" sz="1200" dirty="0">
                          <a:solidFill>
                            <a:srgbClr val="000000"/>
                          </a:solidFill>
                          <a:effectLst/>
                        </a:rPr>
                        <a:t> yang </a:t>
                      </a:r>
                      <a:r>
                        <a:rPr lang="en-US" sz="1200" dirty="0" err="1">
                          <a:solidFill>
                            <a:srgbClr val="000000"/>
                          </a:solidFill>
                          <a:effectLst/>
                        </a:rPr>
                        <a:t>dipimpin</a:t>
                      </a:r>
                      <a:r>
                        <a:rPr lang="en-US" sz="1200" dirty="0">
                          <a:solidFill>
                            <a:srgbClr val="000000"/>
                          </a:solidFill>
                          <a:effectLst/>
                        </a:rPr>
                        <a:t> minimal </a:t>
                      </a:r>
                      <a:r>
                        <a:rPr lang="en-US" sz="1200" dirty="0" err="1">
                          <a:solidFill>
                            <a:srgbClr val="000000"/>
                          </a:solidFill>
                          <a:effectLst/>
                        </a:rPr>
                        <a:t>oleh</a:t>
                      </a:r>
                      <a:r>
                        <a:rPr lang="en-US" sz="1200" dirty="0">
                          <a:solidFill>
                            <a:srgbClr val="000000"/>
                          </a:solidFill>
                          <a:effectLst/>
                        </a:rPr>
                        <a:t> SEKDA </a:t>
                      </a:r>
                      <a:r>
                        <a:rPr lang="en-US" sz="1200" dirty="0" err="1">
                          <a:solidFill>
                            <a:srgbClr val="000000"/>
                          </a:solidFill>
                          <a:effectLst/>
                        </a:rPr>
                        <a:t>dan</a:t>
                      </a:r>
                      <a:r>
                        <a:rPr lang="en-US" sz="1200" dirty="0">
                          <a:solidFill>
                            <a:srgbClr val="000000"/>
                          </a:solidFill>
                          <a:effectLst/>
                        </a:rPr>
                        <a:t> </a:t>
                      </a:r>
                      <a:r>
                        <a:rPr lang="en-US" sz="1200" dirty="0" err="1">
                          <a:solidFill>
                            <a:srgbClr val="000000"/>
                          </a:solidFill>
                          <a:effectLst/>
                        </a:rPr>
                        <a:t>dibuktikan</a:t>
                      </a:r>
                      <a:r>
                        <a:rPr lang="en-US" sz="1200" dirty="0">
                          <a:solidFill>
                            <a:srgbClr val="000000"/>
                          </a:solidFill>
                          <a:effectLst/>
                        </a:rPr>
                        <a:t> </a:t>
                      </a:r>
                      <a:r>
                        <a:rPr lang="en-US" sz="1200" dirty="0" err="1">
                          <a:solidFill>
                            <a:srgbClr val="000000"/>
                          </a:solidFill>
                          <a:effectLst/>
                        </a:rPr>
                        <a:t>dengan</a:t>
                      </a:r>
                      <a:r>
                        <a:rPr lang="en-US" sz="1200" dirty="0">
                          <a:solidFill>
                            <a:srgbClr val="000000"/>
                          </a:solidFill>
                          <a:effectLst/>
                        </a:rPr>
                        <a:t> </a:t>
                      </a:r>
                      <a:r>
                        <a:rPr lang="en-US" sz="1200" dirty="0" err="1">
                          <a:solidFill>
                            <a:srgbClr val="000000"/>
                          </a:solidFill>
                          <a:effectLst/>
                        </a:rPr>
                        <a:t>dokumen</a:t>
                      </a:r>
                      <a:r>
                        <a:rPr lang="en-US" sz="1200" dirty="0">
                          <a:solidFill>
                            <a:srgbClr val="000000"/>
                          </a:solidFill>
                          <a:effectLst/>
                        </a:rPr>
                        <a:t> </a:t>
                      </a:r>
                      <a:r>
                        <a:rPr lang="en-US" sz="1200" dirty="0" err="1">
                          <a:solidFill>
                            <a:srgbClr val="000000"/>
                          </a:solidFill>
                          <a:effectLst/>
                        </a:rPr>
                        <a:t>risalah</a:t>
                      </a:r>
                      <a:r>
                        <a:rPr lang="en-US" sz="1200" dirty="0">
                          <a:solidFill>
                            <a:srgbClr val="000000"/>
                          </a:solidFill>
                          <a:effectLst/>
                        </a:rPr>
                        <a:t> </a:t>
                      </a:r>
                      <a:r>
                        <a:rPr lang="en-US" sz="1200" dirty="0" err="1">
                          <a:solidFill>
                            <a:srgbClr val="000000"/>
                          </a:solidFill>
                          <a:effectLst/>
                        </a:rPr>
                        <a:t>rapat</a:t>
                      </a:r>
                      <a:r>
                        <a:rPr lang="en-US" sz="1200" dirty="0">
                          <a:solidFill>
                            <a:srgbClr val="000000"/>
                          </a:solidFill>
                          <a:effectLst/>
                        </a:rPr>
                        <a:t> (</a:t>
                      </a:r>
                      <a:r>
                        <a:rPr lang="en-US" sz="1200" dirty="0" err="1">
                          <a:solidFill>
                            <a:srgbClr val="000000"/>
                          </a:solidFill>
                          <a:effectLst/>
                        </a:rPr>
                        <a:t>iika</a:t>
                      </a:r>
                      <a:r>
                        <a:rPr lang="en-US" sz="1200" dirty="0">
                          <a:solidFill>
                            <a:srgbClr val="000000"/>
                          </a:solidFill>
                          <a:effectLst/>
                        </a:rPr>
                        <a:t> HLM </a:t>
                      </a:r>
                      <a:r>
                        <a:rPr lang="en-US" sz="1200" dirty="0" err="1">
                          <a:solidFill>
                            <a:srgbClr val="000000"/>
                          </a:solidFill>
                          <a:effectLst/>
                        </a:rPr>
                        <a:t>melibatkan</a:t>
                      </a:r>
                      <a:r>
                        <a:rPr lang="en-US" sz="1200" dirty="0">
                          <a:solidFill>
                            <a:srgbClr val="000000"/>
                          </a:solidFill>
                          <a:effectLst/>
                        </a:rPr>
                        <a:t> </a:t>
                      </a:r>
                      <a:r>
                        <a:rPr lang="en-US" sz="1200" dirty="0" err="1">
                          <a:solidFill>
                            <a:srgbClr val="000000"/>
                          </a:solidFill>
                          <a:effectLst/>
                        </a:rPr>
                        <a:t>pihak</a:t>
                      </a:r>
                      <a:r>
                        <a:rPr lang="en-US" sz="1200" dirty="0">
                          <a:solidFill>
                            <a:srgbClr val="000000"/>
                          </a:solidFill>
                          <a:effectLst/>
                        </a:rPr>
                        <a:t> </a:t>
                      </a:r>
                      <a:r>
                        <a:rPr lang="en-US" sz="1200" dirty="0" err="1">
                          <a:solidFill>
                            <a:srgbClr val="000000"/>
                          </a:solidFill>
                          <a:effectLst/>
                        </a:rPr>
                        <a:t>akademisi-pengusaha-asosiasi</a:t>
                      </a:r>
                      <a:r>
                        <a:rPr lang="en-US" sz="1200" dirty="0">
                          <a:solidFill>
                            <a:srgbClr val="000000"/>
                          </a:solidFill>
                          <a:effectLst/>
                        </a:rPr>
                        <a:t>, </a:t>
                      </a:r>
                      <a:r>
                        <a:rPr lang="en-US" sz="1200" dirty="0" err="1">
                          <a:solidFill>
                            <a:srgbClr val="000000"/>
                          </a:solidFill>
                          <a:effectLst/>
                        </a:rPr>
                        <a:t>maka</a:t>
                      </a:r>
                      <a:r>
                        <a:rPr lang="en-US" sz="1200" dirty="0">
                          <a:solidFill>
                            <a:srgbClr val="000000"/>
                          </a:solidFill>
                          <a:effectLst/>
                        </a:rPr>
                        <a:t> </a:t>
                      </a:r>
                      <a:r>
                        <a:rPr lang="en-US" sz="1200" dirty="0" err="1">
                          <a:solidFill>
                            <a:srgbClr val="000000"/>
                          </a:solidFill>
                          <a:effectLst/>
                        </a:rPr>
                        <a:t>nilai</a:t>
                      </a:r>
                      <a:r>
                        <a:rPr lang="en-US" sz="1200" dirty="0">
                          <a:solidFill>
                            <a:srgbClr val="000000"/>
                          </a:solidFill>
                          <a:effectLst/>
                        </a:rPr>
                        <a:t> </a:t>
                      </a:r>
                      <a:r>
                        <a:rPr lang="en-US" sz="1200" dirty="0" err="1">
                          <a:solidFill>
                            <a:srgbClr val="000000"/>
                          </a:solidFill>
                          <a:effectLst/>
                        </a:rPr>
                        <a:t>setiap</a:t>
                      </a:r>
                      <a:r>
                        <a:rPr lang="en-US" sz="1200" dirty="0">
                          <a:solidFill>
                            <a:srgbClr val="000000"/>
                          </a:solidFill>
                          <a:effectLst/>
                        </a:rPr>
                        <a:t> HLM </a:t>
                      </a:r>
                      <a:r>
                        <a:rPr lang="en-US" sz="1200" dirty="0" err="1">
                          <a:solidFill>
                            <a:srgbClr val="000000"/>
                          </a:solidFill>
                          <a:effectLst/>
                        </a:rPr>
                        <a:t>ditambah</a:t>
                      </a:r>
                      <a:r>
                        <a:rPr lang="en-US" sz="1200" dirty="0">
                          <a:solidFill>
                            <a:srgbClr val="000000"/>
                          </a:solidFill>
                          <a:effectLst/>
                        </a:rPr>
                        <a:t> </a:t>
                      </a:r>
                      <a:r>
                        <a:rPr lang="en-US" sz="1200" dirty="0" err="1">
                          <a:solidFill>
                            <a:srgbClr val="000000"/>
                          </a:solidFill>
                          <a:effectLst/>
                        </a:rPr>
                        <a:t>dua</a:t>
                      </a:r>
                      <a:r>
                        <a:rPr lang="en-US" sz="1200" dirty="0">
                          <a:solidFill>
                            <a:srgbClr val="000000"/>
                          </a:solidFill>
                          <a:effectLst/>
                        </a:rPr>
                        <a:t> </a:t>
                      </a:r>
                      <a:r>
                        <a:rPr lang="en-US" sz="1200" dirty="0" err="1">
                          <a:solidFill>
                            <a:srgbClr val="000000"/>
                          </a:solidFill>
                          <a:effectLst/>
                        </a:rPr>
                        <a:t>poin</a:t>
                      </a:r>
                      <a:r>
                        <a:rPr lang="en-US" sz="1200" dirty="0">
                          <a:solidFill>
                            <a:srgbClr val="000000"/>
                          </a:solidFill>
                          <a:effectLst/>
                        </a:rPr>
                        <a:t>, </a:t>
                      </a:r>
                      <a:r>
                        <a:rPr lang="en-US" sz="1200" dirty="0" err="1">
                          <a:solidFill>
                            <a:srgbClr val="000000"/>
                          </a:solidFill>
                          <a:effectLst/>
                        </a:rPr>
                        <a:t>dibuktikan</a:t>
                      </a:r>
                      <a:r>
                        <a:rPr lang="en-US" sz="1200" dirty="0">
                          <a:solidFill>
                            <a:srgbClr val="000000"/>
                          </a:solidFill>
                          <a:effectLst/>
                        </a:rPr>
                        <a:t> </a:t>
                      </a:r>
                      <a:r>
                        <a:rPr lang="en-US" sz="1200" dirty="0" err="1">
                          <a:solidFill>
                            <a:srgbClr val="000000"/>
                          </a:solidFill>
                          <a:effectLst/>
                        </a:rPr>
                        <a:t>dengan</a:t>
                      </a:r>
                      <a:r>
                        <a:rPr lang="en-US" sz="1200" dirty="0">
                          <a:solidFill>
                            <a:srgbClr val="000000"/>
                          </a:solidFill>
                          <a:effectLst/>
                        </a:rPr>
                        <a:t> </a:t>
                      </a:r>
                      <a:r>
                        <a:rPr lang="en-US" sz="1200" dirty="0" err="1">
                          <a:solidFill>
                            <a:srgbClr val="000000"/>
                          </a:solidFill>
                          <a:effectLst/>
                        </a:rPr>
                        <a:t>daftar</a:t>
                      </a:r>
                      <a:r>
                        <a:rPr lang="en-US" sz="1200" dirty="0">
                          <a:solidFill>
                            <a:srgbClr val="000000"/>
                          </a:solidFill>
                          <a:effectLst/>
                        </a:rPr>
                        <a:t> </a:t>
                      </a:r>
                      <a:r>
                        <a:rPr lang="en-US" sz="1200" dirty="0" err="1">
                          <a:solidFill>
                            <a:srgbClr val="000000"/>
                          </a:solidFill>
                          <a:effectLst/>
                        </a:rPr>
                        <a:t>kehadiran</a:t>
                      </a:r>
                      <a:r>
                        <a:rPr lang="en-US" sz="1200" dirty="0">
                          <a:solidFill>
                            <a:srgbClr val="000000"/>
                          </a:solidFill>
                          <a:effectLst/>
                        </a:rPr>
                        <a:t> </a:t>
                      </a:r>
                      <a:r>
                        <a:rPr lang="en-US" sz="1200" dirty="0" err="1">
                          <a:solidFill>
                            <a:srgbClr val="000000"/>
                          </a:solidFill>
                          <a:effectLst/>
                        </a:rPr>
                        <a:t>pihak-pihak</a:t>
                      </a:r>
                      <a:r>
                        <a:rPr lang="en-US" sz="1200" dirty="0">
                          <a:solidFill>
                            <a:srgbClr val="000000"/>
                          </a:solidFill>
                          <a:effectLst/>
                        </a:rPr>
                        <a:t> </a:t>
                      </a:r>
                      <a:r>
                        <a:rPr lang="en-US" sz="1200" dirty="0" err="1">
                          <a:solidFill>
                            <a:srgbClr val="000000"/>
                          </a:solidFill>
                          <a:effectLst/>
                        </a:rPr>
                        <a:t>tersebut</a:t>
                      </a:r>
                      <a:r>
                        <a:rPr lang="en-US" sz="1200" dirty="0">
                          <a:solidFill>
                            <a:srgbClr val="000000"/>
                          </a:solidFill>
                          <a:effectLst/>
                        </a:rPr>
                        <a:t>).</a:t>
                      </a:r>
                      <a:endParaRPr lang="id-ID"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23" marR="47423" marT="23901" marB="23901">
                    <a:solidFill>
                      <a:schemeClr val="bg2">
                        <a:lumMod val="85000"/>
                      </a:schemeClr>
                    </a:solidFill>
                  </a:tcPr>
                </a:tc>
                <a:tc>
                  <a:txBody>
                    <a:bodyPr/>
                    <a:lstStyle/>
                    <a:p>
                      <a:pPr algn="ctr">
                        <a:lnSpc>
                          <a:spcPct val="115000"/>
                        </a:lnSpc>
                        <a:spcAft>
                          <a:spcPts val="0"/>
                        </a:spcAft>
                      </a:pPr>
                      <a:r>
                        <a:rPr lang="en-US" sz="1200" dirty="0">
                          <a:solidFill>
                            <a:srgbClr val="000000"/>
                          </a:solidFill>
                          <a:effectLst/>
                        </a:rPr>
                        <a:t>3</a:t>
                      </a:r>
                      <a:endParaRPr lang="id-ID"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23" marR="47423" marT="23901" marB="23901"/>
                </a:tc>
              </a:tr>
              <a:tr h="393347">
                <a:tc>
                  <a:txBody>
                    <a:bodyPr/>
                    <a:lstStyle/>
                    <a:p>
                      <a:pPr>
                        <a:lnSpc>
                          <a:spcPct val="115000"/>
                        </a:lnSpc>
                        <a:spcAft>
                          <a:spcPts val="0"/>
                        </a:spcAft>
                      </a:pPr>
                      <a:r>
                        <a:rPr lang="en-US" sz="1200" dirty="0" err="1">
                          <a:solidFill>
                            <a:srgbClr val="000000"/>
                          </a:solidFill>
                          <a:effectLst/>
                        </a:rPr>
                        <a:t>Rakor</a:t>
                      </a:r>
                      <a:r>
                        <a:rPr lang="en-US" sz="1200" dirty="0">
                          <a:solidFill>
                            <a:srgbClr val="000000"/>
                          </a:solidFill>
                          <a:effectLst/>
                        </a:rPr>
                        <a:t> TPID </a:t>
                      </a:r>
                      <a:r>
                        <a:rPr lang="en-US" sz="1200" dirty="0" err="1">
                          <a:solidFill>
                            <a:srgbClr val="000000"/>
                          </a:solidFill>
                          <a:effectLst/>
                        </a:rPr>
                        <a:t>antar</a:t>
                      </a:r>
                      <a:r>
                        <a:rPr lang="en-US" sz="1200" dirty="0">
                          <a:solidFill>
                            <a:srgbClr val="000000"/>
                          </a:solidFill>
                          <a:effectLst/>
                        </a:rPr>
                        <a:t> </a:t>
                      </a:r>
                      <a:r>
                        <a:rPr lang="en-US" sz="1200" dirty="0" err="1">
                          <a:solidFill>
                            <a:srgbClr val="000000"/>
                          </a:solidFill>
                          <a:effectLst/>
                        </a:rPr>
                        <a:t>kab</a:t>
                      </a:r>
                      <a:r>
                        <a:rPr lang="en-US" sz="1200" dirty="0">
                          <a:solidFill>
                            <a:srgbClr val="000000"/>
                          </a:solidFill>
                          <a:effectLst/>
                        </a:rPr>
                        <a:t>/</a:t>
                      </a:r>
                      <a:r>
                        <a:rPr lang="en-US" sz="1200" dirty="0" err="1">
                          <a:solidFill>
                            <a:srgbClr val="000000"/>
                          </a:solidFill>
                          <a:effectLst/>
                        </a:rPr>
                        <a:t>kota</a:t>
                      </a:r>
                      <a:endParaRPr lang="id-ID"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23" marR="47423" marT="23901" marB="23901"/>
                </a:tc>
                <a:tc>
                  <a:txBody>
                    <a:bodyPr/>
                    <a:lstStyle/>
                    <a:p>
                      <a:pPr algn="just">
                        <a:lnSpc>
                          <a:spcPct val="115000"/>
                        </a:lnSpc>
                        <a:spcAft>
                          <a:spcPts val="0"/>
                        </a:spcAft>
                      </a:pPr>
                      <a:r>
                        <a:rPr lang="en-US" sz="1200" dirty="0" err="1">
                          <a:solidFill>
                            <a:srgbClr val="000000"/>
                          </a:solidFill>
                          <a:effectLst/>
                        </a:rPr>
                        <a:t>Rapat</a:t>
                      </a:r>
                      <a:r>
                        <a:rPr lang="en-US" sz="1200" dirty="0">
                          <a:solidFill>
                            <a:srgbClr val="000000"/>
                          </a:solidFill>
                          <a:effectLst/>
                        </a:rPr>
                        <a:t> </a:t>
                      </a:r>
                      <a:r>
                        <a:rPr lang="en-US" sz="1200" dirty="0" err="1">
                          <a:solidFill>
                            <a:srgbClr val="000000"/>
                          </a:solidFill>
                          <a:effectLst/>
                        </a:rPr>
                        <a:t>koordinasi</a:t>
                      </a:r>
                      <a:r>
                        <a:rPr lang="en-US" sz="1200" dirty="0">
                          <a:solidFill>
                            <a:srgbClr val="000000"/>
                          </a:solidFill>
                          <a:effectLst/>
                        </a:rPr>
                        <a:t> </a:t>
                      </a:r>
                      <a:r>
                        <a:rPr lang="en-US" sz="1200" dirty="0" err="1">
                          <a:solidFill>
                            <a:srgbClr val="000000"/>
                          </a:solidFill>
                          <a:effectLst/>
                        </a:rPr>
                        <a:t>antar</a:t>
                      </a:r>
                      <a:r>
                        <a:rPr lang="en-US" sz="1200" dirty="0">
                          <a:solidFill>
                            <a:srgbClr val="000000"/>
                          </a:solidFill>
                          <a:effectLst/>
                        </a:rPr>
                        <a:t> </a:t>
                      </a:r>
                      <a:r>
                        <a:rPr lang="en-US" sz="1200" dirty="0" err="1">
                          <a:solidFill>
                            <a:srgbClr val="000000"/>
                          </a:solidFill>
                          <a:effectLst/>
                        </a:rPr>
                        <a:t>dua</a:t>
                      </a:r>
                      <a:r>
                        <a:rPr lang="en-US" sz="1200" dirty="0">
                          <a:solidFill>
                            <a:srgbClr val="000000"/>
                          </a:solidFill>
                          <a:effectLst/>
                        </a:rPr>
                        <a:t> </a:t>
                      </a:r>
                      <a:r>
                        <a:rPr lang="en-US" sz="1200" dirty="0" err="1">
                          <a:solidFill>
                            <a:srgbClr val="000000"/>
                          </a:solidFill>
                          <a:effectLst/>
                        </a:rPr>
                        <a:t>atau</a:t>
                      </a:r>
                      <a:r>
                        <a:rPr lang="en-US" sz="1200" dirty="0">
                          <a:solidFill>
                            <a:srgbClr val="000000"/>
                          </a:solidFill>
                          <a:effectLst/>
                        </a:rPr>
                        <a:t> </a:t>
                      </a:r>
                      <a:r>
                        <a:rPr lang="en-US" sz="1200" dirty="0" err="1">
                          <a:solidFill>
                            <a:srgbClr val="000000"/>
                          </a:solidFill>
                          <a:effectLst/>
                        </a:rPr>
                        <a:t>lebih</a:t>
                      </a:r>
                      <a:r>
                        <a:rPr lang="en-US" sz="1200" dirty="0">
                          <a:solidFill>
                            <a:srgbClr val="000000"/>
                          </a:solidFill>
                          <a:effectLst/>
                        </a:rPr>
                        <a:t> TPID </a:t>
                      </a:r>
                      <a:r>
                        <a:rPr lang="en-US" sz="1200" dirty="0" err="1">
                          <a:solidFill>
                            <a:srgbClr val="000000"/>
                          </a:solidFill>
                          <a:effectLst/>
                        </a:rPr>
                        <a:t>kab</a:t>
                      </a:r>
                      <a:r>
                        <a:rPr lang="en-US" sz="1200" dirty="0">
                          <a:solidFill>
                            <a:srgbClr val="000000"/>
                          </a:solidFill>
                          <a:effectLst/>
                        </a:rPr>
                        <a:t>/</a:t>
                      </a:r>
                      <a:r>
                        <a:rPr lang="en-US" sz="1200" dirty="0" err="1">
                          <a:solidFill>
                            <a:srgbClr val="000000"/>
                          </a:solidFill>
                          <a:effectLst/>
                        </a:rPr>
                        <a:t>kota</a:t>
                      </a:r>
                      <a:r>
                        <a:rPr lang="en-US" sz="1200" dirty="0">
                          <a:solidFill>
                            <a:srgbClr val="000000"/>
                          </a:solidFill>
                          <a:effectLst/>
                        </a:rPr>
                        <a:t> (</a:t>
                      </a:r>
                      <a:r>
                        <a:rPr lang="en-US" sz="1200" dirty="0" err="1">
                          <a:solidFill>
                            <a:srgbClr val="000000"/>
                          </a:solidFill>
                          <a:effectLst/>
                        </a:rPr>
                        <a:t>dalam</a:t>
                      </a:r>
                      <a:r>
                        <a:rPr lang="en-US" sz="1200" dirty="0">
                          <a:solidFill>
                            <a:srgbClr val="000000"/>
                          </a:solidFill>
                          <a:effectLst/>
                        </a:rPr>
                        <a:t> </a:t>
                      </a:r>
                      <a:r>
                        <a:rPr lang="en-US" sz="1200" dirty="0" err="1">
                          <a:solidFill>
                            <a:srgbClr val="000000"/>
                          </a:solidFill>
                          <a:effectLst/>
                        </a:rPr>
                        <a:t>dan</a:t>
                      </a:r>
                      <a:r>
                        <a:rPr lang="en-US" sz="1200" dirty="0">
                          <a:solidFill>
                            <a:srgbClr val="000000"/>
                          </a:solidFill>
                          <a:effectLst/>
                        </a:rPr>
                        <a:t> </a:t>
                      </a:r>
                      <a:r>
                        <a:rPr lang="en-US" sz="1200" dirty="0" err="1">
                          <a:solidFill>
                            <a:srgbClr val="000000"/>
                          </a:solidFill>
                          <a:effectLst/>
                        </a:rPr>
                        <a:t>lintas</a:t>
                      </a:r>
                      <a:r>
                        <a:rPr lang="en-US" sz="1200" dirty="0">
                          <a:solidFill>
                            <a:srgbClr val="000000"/>
                          </a:solidFill>
                          <a:effectLst/>
                        </a:rPr>
                        <a:t> </a:t>
                      </a:r>
                      <a:r>
                        <a:rPr lang="en-US" sz="1200" dirty="0" err="1">
                          <a:solidFill>
                            <a:srgbClr val="000000"/>
                          </a:solidFill>
                          <a:effectLst/>
                        </a:rPr>
                        <a:t>provinsi</a:t>
                      </a:r>
                      <a:r>
                        <a:rPr lang="en-US" sz="1200" dirty="0">
                          <a:solidFill>
                            <a:srgbClr val="000000"/>
                          </a:solidFill>
                          <a:effectLst/>
                        </a:rPr>
                        <a:t>) </a:t>
                      </a:r>
                      <a:r>
                        <a:rPr lang="en-US" sz="1200" dirty="0" err="1">
                          <a:solidFill>
                            <a:srgbClr val="000000"/>
                          </a:solidFill>
                          <a:effectLst/>
                        </a:rPr>
                        <a:t>dan</a:t>
                      </a:r>
                      <a:r>
                        <a:rPr lang="en-US" sz="1200" dirty="0">
                          <a:solidFill>
                            <a:srgbClr val="000000"/>
                          </a:solidFill>
                          <a:effectLst/>
                        </a:rPr>
                        <a:t> </a:t>
                      </a:r>
                      <a:r>
                        <a:rPr lang="en-US" sz="1200" dirty="0" err="1">
                          <a:solidFill>
                            <a:srgbClr val="000000"/>
                          </a:solidFill>
                          <a:effectLst/>
                        </a:rPr>
                        <a:t>dibuktikan</a:t>
                      </a:r>
                      <a:r>
                        <a:rPr lang="en-US" sz="1200" dirty="0">
                          <a:solidFill>
                            <a:srgbClr val="000000"/>
                          </a:solidFill>
                          <a:effectLst/>
                        </a:rPr>
                        <a:t> </a:t>
                      </a:r>
                      <a:r>
                        <a:rPr lang="en-US" sz="1200" dirty="0" err="1">
                          <a:solidFill>
                            <a:srgbClr val="000000"/>
                          </a:solidFill>
                          <a:effectLst/>
                        </a:rPr>
                        <a:t>dengan</a:t>
                      </a:r>
                      <a:r>
                        <a:rPr lang="en-US" sz="1200" dirty="0">
                          <a:solidFill>
                            <a:srgbClr val="000000"/>
                          </a:solidFill>
                          <a:effectLst/>
                        </a:rPr>
                        <a:t> </a:t>
                      </a:r>
                      <a:r>
                        <a:rPr lang="en-US" sz="1200" dirty="0" err="1">
                          <a:solidFill>
                            <a:srgbClr val="000000"/>
                          </a:solidFill>
                          <a:effectLst/>
                        </a:rPr>
                        <a:t>dokumen</a:t>
                      </a:r>
                      <a:r>
                        <a:rPr lang="en-US" sz="1200" dirty="0">
                          <a:solidFill>
                            <a:srgbClr val="000000"/>
                          </a:solidFill>
                          <a:effectLst/>
                        </a:rPr>
                        <a:t> </a:t>
                      </a:r>
                      <a:r>
                        <a:rPr lang="en-US" sz="1200" dirty="0" err="1">
                          <a:solidFill>
                            <a:srgbClr val="000000"/>
                          </a:solidFill>
                          <a:effectLst/>
                        </a:rPr>
                        <a:t>risalah</a:t>
                      </a:r>
                      <a:r>
                        <a:rPr lang="en-US" sz="1200" dirty="0">
                          <a:solidFill>
                            <a:srgbClr val="000000"/>
                          </a:solidFill>
                          <a:effectLst/>
                        </a:rPr>
                        <a:t> </a:t>
                      </a:r>
                      <a:r>
                        <a:rPr lang="en-US" sz="1200" dirty="0" err="1">
                          <a:solidFill>
                            <a:srgbClr val="000000"/>
                          </a:solidFill>
                          <a:effectLst/>
                        </a:rPr>
                        <a:t>rapat</a:t>
                      </a:r>
                      <a:endParaRPr lang="id-ID"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23" marR="47423" marT="23901" marB="23901"/>
                </a:tc>
                <a:tc>
                  <a:txBody>
                    <a:bodyPr/>
                    <a:lstStyle/>
                    <a:p>
                      <a:pPr algn="ctr">
                        <a:lnSpc>
                          <a:spcPct val="115000"/>
                        </a:lnSpc>
                        <a:spcAft>
                          <a:spcPts val="0"/>
                        </a:spcAft>
                      </a:pPr>
                      <a:r>
                        <a:rPr lang="en-US" sz="1200" dirty="0">
                          <a:solidFill>
                            <a:srgbClr val="000000"/>
                          </a:solidFill>
                          <a:effectLst/>
                        </a:rPr>
                        <a:t>4</a:t>
                      </a:r>
                      <a:endParaRPr lang="id-ID"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23" marR="47423" marT="23901" marB="23901"/>
                </a:tc>
              </a:tr>
              <a:tr h="278166">
                <a:tc rowSpan="2">
                  <a:txBody>
                    <a:bodyPr/>
                    <a:lstStyle/>
                    <a:p>
                      <a:pPr>
                        <a:lnSpc>
                          <a:spcPct val="115000"/>
                        </a:lnSpc>
                        <a:spcAft>
                          <a:spcPts val="0"/>
                        </a:spcAft>
                      </a:pPr>
                      <a:r>
                        <a:rPr lang="en-US" sz="1200">
                          <a:solidFill>
                            <a:srgbClr val="000000"/>
                          </a:solidFill>
                          <a:effectLst/>
                        </a:rPr>
                        <a:t>Pengembangan data dan informasi harga pangan (PIHPS)</a:t>
                      </a:r>
                      <a:endParaRPr lang="id-ID"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23" marR="47423" marT="23901" marB="23901"/>
                </a:tc>
                <a:tc>
                  <a:txBody>
                    <a:bodyPr/>
                    <a:lstStyle/>
                    <a:p>
                      <a:pPr algn="just">
                        <a:lnSpc>
                          <a:spcPct val="115000"/>
                        </a:lnSpc>
                        <a:spcAft>
                          <a:spcPts val="0"/>
                        </a:spcAft>
                      </a:pPr>
                      <a:r>
                        <a:rPr lang="en-US" sz="1200" dirty="0" err="1">
                          <a:solidFill>
                            <a:srgbClr val="000000"/>
                          </a:solidFill>
                          <a:effectLst/>
                        </a:rPr>
                        <a:t>Melaksanakan</a:t>
                      </a:r>
                      <a:r>
                        <a:rPr lang="en-US" sz="1200" dirty="0">
                          <a:solidFill>
                            <a:srgbClr val="000000"/>
                          </a:solidFill>
                          <a:effectLst/>
                        </a:rPr>
                        <a:t> </a:t>
                      </a:r>
                      <a:r>
                        <a:rPr lang="en-US" sz="1200" dirty="0" err="1">
                          <a:solidFill>
                            <a:srgbClr val="000000"/>
                          </a:solidFill>
                          <a:effectLst/>
                        </a:rPr>
                        <a:t>pengelolaan</a:t>
                      </a:r>
                      <a:r>
                        <a:rPr lang="en-US" sz="1200" dirty="0">
                          <a:solidFill>
                            <a:srgbClr val="000000"/>
                          </a:solidFill>
                          <a:effectLst/>
                        </a:rPr>
                        <a:t> data </a:t>
                      </a:r>
                      <a:r>
                        <a:rPr lang="en-US" sz="1200" dirty="0" err="1">
                          <a:solidFill>
                            <a:srgbClr val="000000"/>
                          </a:solidFill>
                          <a:effectLst/>
                        </a:rPr>
                        <a:t>informasi</a:t>
                      </a:r>
                      <a:r>
                        <a:rPr lang="en-US" sz="1200" dirty="0">
                          <a:solidFill>
                            <a:srgbClr val="000000"/>
                          </a:solidFill>
                          <a:effectLst/>
                        </a:rPr>
                        <a:t> </a:t>
                      </a:r>
                      <a:r>
                        <a:rPr lang="en-US" sz="1200" dirty="0" err="1">
                          <a:solidFill>
                            <a:srgbClr val="000000"/>
                          </a:solidFill>
                          <a:effectLst/>
                        </a:rPr>
                        <a:t>harga</a:t>
                      </a:r>
                      <a:r>
                        <a:rPr lang="en-US" sz="1200" dirty="0">
                          <a:solidFill>
                            <a:srgbClr val="000000"/>
                          </a:solidFill>
                          <a:effectLst/>
                        </a:rPr>
                        <a:t> </a:t>
                      </a:r>
                      <a:r>
                        <a:rPr lang="en-US" sz="1200" dirty="0" err="1">
                          <a:solidFill>
                            <a:srgbClr val="000000"/>
                          </a:solidFill>
                          <a:effectLst/>
                        </a:rPr>
                        <a:t>pangan</a:t>
                      </a:r>
                      <a:r>
                        <a:rPr lang="en-US" sz="1200" dirty="0">
                          <a:solidFill>
                            <a:srgbClr val="000000"/>
                          </a:solidFill>
                          <a:effectLst/>
                        </a:rPr>
                        <a:t> </a:t>
                      </a:r>
                      <a:r>
                        <a:rPr lang="en-US" sz="1200" dirty="0" err="1">
                          <a:solidFill>
                            <a:srgbClr val="000000"/>
                          </a:solidFill>
                          <a:effectLst/>
                        </a:rPr>
                        <a:t>strategis</a:t>
                      </a:r>
                      <a:r>
                        <a:rPr lang="en-US" sz="1200" dirty="0">
                          <a:solidFill>
                            <a:srgbClr val="000000"/>
                          </a:solidFill>
                          <a:effectLst/>
                        </a:rPr>
                        <a:t> </a:t>
                      </a:r>
                      <a:r>
                        <a:rPr lang="en-US" sz="1200" dirty="0" err="1">
                          <a:solidFill>
                            <a:srgbClr val="000000"/>
                          </a:solidFill>
                          <a:effectLst/>
                        </a:rPr>
                        <a:t>dengan</a:t>
                      </a:r>
                      <a:r>
                        <a:rPr lang="en-US" sz="1200" dirty="0">
                          <a:solidFill>
                            <a:srgbClr val="000000"/>
                          </a:solidFill>
                          <a:effectLst/>
                        </a:rPr>
                        <a:t> </a:t>
                      </a:r>
                      <a:r>
                        <a:rPr lang="en-US" sz="1200" dirty="0" err="1">
                          <a:solidFill>
                            <a:srgbClr val="000000"/>
                          </a:solidFill>
                          <a:effectLst/>
                        </a:rPr>
                        <a:t>frekuensi</a:t>
                      </a:r>
                      <a:r>
                        <a:rPr lang="en-US" sz="1200" dirty="0">
                          <a:solidFill>
                            <a:srgbClr val="000000"/>
                          </a:solidFill>
                          <a:effectLst/>
                        </a:rPr>
                        <a:t> data </a:t>
                      </a:r>
                      <a:r>
                        <a:rPr lang="en-US" sz="1200" dirty="0" err="1">
                          <a:solidFill>
                            <a:srgbClr val="000000"/>
                          </a:solidFill>
                          <a:effectLst/>
                        </a:rPr>
                        <a:t>harian</a:t>
                      </a:r>
                      <a:r>
                        <a:rPr lang="en-US" sz="1200" dirty="0">
                          <a:solidFill>
                            <a:srgbClr val="000000"/>
                          </a:solidFill>
                          <a:effectLst/>
                        </a:rPr>
                        <a:t> </a:t>
                      </a:r>
                      <a:endParaRPr lang="id-ID"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23" marR="47423" marT="23901" marB="23901"/>
                </a:tc>
                <a:tc>
                  <a:txBody>
                    <a:bodyPr/>
                    <a:lstStyle/>
                    <a:p>
                      <a:pPr algn="ctr">
                        <a:lnSpc>
                          <a:spcPct val="115000"/>
                        </a:lnSpc>
                        <a:spcAft>
                          <a:spcPts val="0"/>
                        </a:spcAft>
                      </a:pPr>
                      <a:r>
                        <a:rPr lang="en-US" sz="1200" dirty="0">
                          <a:solidFill>
                            <a:srgbClr val="000000"/>
                          </a:solidFill>
                          <a:effectLst/>
                        </a:rPr>
                        <a:t>5 </a:t>
                      </a:r>
                      <a:endParaRPr lang="id-ID"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23" marR="47423" marT="23901" marB="23901"/>
                </a:tc>
              </a:tr>
              <a:tr h="585466">
                <a:tc vMerge="1">
                  <a:txBody>
                    <a:bodyPr/>
                    <a:lstStyle/>
                    <a:p>
                      <a:endParaRPr lang="id-ID"/>
                    </a:p>
                  </a:txBody>
                  <a:tcPr/>
                </a:tc>
                <a:tc>
                  <a:txBody>
                    <a:bodyPr/>
                    <a:lstStyle/>
                    <a:p>
                      <a:pPr algn="just">
                        <a:lnSpc>
                          <a:spcPct val="115000"/>
                        </a:lnSpc>
                        <a:spcAft>
                          <a:spcPts val="0"/>
                        </a:spcAft>
                      </a:pPr>
                      <a:r>
                        <a:rPr lang="en-US" sz="1200" dirty="0" err="1">
                          <a:solidFill>
                            <a:srgbClr val="000000"/>
                          </a:solidFill>
                          <a:effectLst/>
                        </a:rPr>
                        <a:t>Melaksanakan</a:t>
                      </a:r>
                      <a:r>
                        <a:rPr lang="en-US" sz="1200" dirty="0">
                          <a:solidFill>
                            <a:srgbClr val="000000"/>
                          </a:solidFill>
                          <a:effectLst/>
                        </a:rPr>
                        <a:t> </a:t>
                      </a:r>
                      <a:r>
                        <a:rPr lang="en-US" sz="1200" dirty="0" err="1">
                          <a:solidFill>
                            <a:srgbClr val="000000"/>
                          </a:solidFill>
                          <a:effectLst/>
                        </a:rPr>
                        <a:t>pengelolaan</a:t>
                      </a:r>
                      <a:r>
                        <a:rPr lang="en-US" sz="1200" dirty="0">
                          <a:solidFill>
                            <a:srgbClr val="000000"/>
                          </a:solidFill>
                          <a:effectLst/>
                        </a:rPr>
                        <a:t> data </a:t>
                      </a:r>
                      <a:r>
                        <a:rPr lang="en-US" sz="1200" dirty="0" err="1">
                          <a:solidFill>
                            <a:srgbClr val="000000"/>
                          </a:solidFill>
                          <a:effectLst/>
                        </a:rPr>
                        <a:t>informasi</a:t>
                      </a:r>
                      <a:r>
                        <a:rPr lang="en-US" sz="1200" dirty="0">
                          <a:solidFill>
                            <a:srgbClr val="000000"/>
                          </a:solidFill>
                          <a:effectLst/>
                        </a:rPr>
                        <a:t> </a:t>
                      </a:r>
                      <a:r>
                        <a:rPr lang="en-US" sz="1200" dirty="0" err="1">
                          <a:solidFill>
                            <a:srgbClr val="000000"/>
                          </a:solidFill>
                          <a:effectLst/>
                        </a:rPr>
                        <a:t>harga</a:t>
                      </a:r>
                      <a:r>
                        <a:rPr lang="en-US" sz="1200" dirty="0">
                          <a:solidFill>
                            <a:srgbClr val="000000"/>
                          </a:solidFill>
                          <a:effectLst/>
                        </a:rPr>
                        <a:t> </a:t>
                      </a:r>
                      <a:r>
                        <a:rPr lang="en-US" sz="1200" dirty="0" err="1">
                          <a:solidFill>
                            <a:srgbClr val="000000"/>
                          </a:solidFill>
                          <a:effectLst/>
                        </a:rPr>
                        <a:t>pangan</a:t>
                      </a:r>
                      <a:r>
                        <a:rPr lang="en-US" sz="1200" dirty="0">
                          <a:solidFill>
                            <a:srgbClr val="000000"/>
                          </a:solidFill>
                          <a:effectLst/>
                        </a:rPr>
                        <a:t> </a:t>
                      </a:r>
                      <a:r>
                        <a:rPr lang="en-US" sz="1200" dirty="0" err="1">
                          <a:solidFill>
                            <a:srgbClr val="000000"/>
                          </a:solidFill>
                          <a:effectLst/>
                        </a:rPr>
                        <a:t>strategis</a:t>
                      </a:r>
                      <a:r>
                        <a:rPr lang="en-US" sz="1200" dirty="0">
                          <a:solidFill>
                            <a:srgbClr val="000000"/>
                          </a:solidFill>
                          <a:effectLst/>
                        </a:rPr>
                        <a:t> </a:t>
                      </a:r>
                      <a:r>
                        <a:rPr lang="en-US" sz="1200" dirty="0" err="1">
                          <a:solidFill>
                            <a:srgbClr val="000000"/>
                          </a:solidFill>
                          <a:effectLst/>
                        </a:rPr>
                        <a:t>dengan</a:t>
                      </a:r>
                      <a:r>
                        <a:rPr lang="en-US" sz="1200" dirty="0">
                          <a:solidFill>
                            <a:srgbClr val="000000"/>
                          </a:solidFill>
                          <a:effectLst/>
                        </a:rPr>
                        <a:t> </a:t>
                      </a:r>
                      <a:r>
                        <a:rPr lang="en-US" sz="1200" dirty="0" err="1">
                          <a:solidFill>
                            <a:srgbClr val="000000"/>
                          </a:solidFill>
                          <a:effectLst/>
                        </a:rPr>
                        <a:t>frekuensi</a:t>
                      </a:r>
                      <a:r>
                        <a:rPr lang="en-US" sz="1200" dirty="0">
                          <a:solidFill>
                            <a:srgbClr val="000000"/>
                          </a:solidFill>
                          <a:effectLst/>
                        </a:rPr>
                        <a:t> data </a:t>
                      </a:r>
                      <a:r>
                        <a:rPr lang="en-US" sz="1200" dirty="0" err="1">
                          <a:solidFill>
                            <a:srgbClr val="000000"/>
                          </a:solidFill>
                          <a:effectLst/>
                        </a:rPr>
                        <a:t>mingguan</a:t>
                      </a:r>
                      <a:r>
                        <a:rPr lang="en-US" sz="1200" dirty="0">
                          <a:solidFill>
                            <a:srgbClr val="000000"/>
                          </a:solidFill>
                          <a:effectLst/>
                        </a:rPr>
                        <a:t> </a:t>
                      </a:r>
                      <a:endParaRPr lang="id-ID"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23" marR="47423" marT="23901" marB="23901"/>
                </a:tc>
                <a:tc>
                  <a:txBody>
                    <a:bodyPr/>
                    <a:lstStyle/>
                    <a:p>
                      <a:pPr algn="ctr">
                        <a:lnSpc>
                          <a:spcPct val="115000"/>
                        </a:lnSpc>
                        <a:spcAft>
                          <a:spcPts val="0"/>
                        </a:spcAft>
                      </a:pPr>
                      <a:r>
                        <a:rPr lang="en-US" sz="1200" dirty="0">
                          <a:solidFill>
                            <a:srgbClr val="000000"/>
                          </a:solidFill>
                          <a:effectLst/>
                        </a:rPr>
                        <a:t>2</a:t>
                      </a:r>
                      <a:endParaRPr lang="id-ID"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23" marR="47423" marT="23901" marB="23901"/>
                </a:tc>
              </a:tr>
              <a:tr h="738892">
                <a:tc>
                  <a:txBody>
                    <a:bodyPr/>
                    <a:lstStyle/>
                    <a:p>
                      <a:pPr>
                        <a:lnSpc>
                          <a:spcPct val="115000"/>
                        </a:lnSpc>
                        <a:spcAft>
                          <a:spcPts val="0"/>
                        </a:spcAft>
                      </a:pPr>
                      <a:r>
                        <a:rPr lang="en-US" sz="1200" dirty="0" err="1">
                          <a:solidFill>
                            <a:srgbClr val="000000"/>
                          </a:solidFill>
                          <a:effectLst/>
                        </a:rPr>
                        <a:t>Kegiatan</a:t>
                      </a:r>
                      <a:r>
                        <a:rPr lang="en-US" sz="1200" dirty="0">
                          <a:solidFill>
                            <a:srgbClr val="000000"/>
                          </a:solidFill>
                          <a:effectLst/>
                        </a:rPr>
                        <a:t> capacity building TPID</a:t>
                      </a:r>
                      <a:endParaRPr lang="id-ID"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23" marR="47423" marT="23901" marB="23901">
                    <a:solidFill>
                      <a:schemeClr val="bg2">
                        <a:lumMod val="85000"/>
                      </a:schemeClr>
                    </a:solidFill>
                  </a:tcPr>
                </a:tc>
                <a:tc>
                  <a:txBody>
                    <a:bodyPr/>
                    <a:lstStyle/>
                    <a:p>
                      <a:pPr algn="just">
                        <a:lnSpc>
                          <a:spcPct val="115000"/>
                        </a:lnSpc>
                        <a:spcAft>
                          <a:spcPts val="0"/>
                        </a:spcAft>
                      </a:pPr>
                      <a:r>
                        <a:rPr lang="en-US" sz="1200" dirty="0" err="1">
                          <a:solidFill>
                            <a:srgbClr val="000000"/>
                          </a:solidFill>
                          <a:effectLst/>
                        </a:rPr>
                        <a:t>Menginisiasi</a:t>
                      </a:r>
                      <a:r>
                        <a:rPr lang="en-US" sz="1200" dirty="0">
                          <a:solidFill>
                            <a:srgbClr val="000000"/>
                          </a:solidFill>
                          <a:effectLst/>
                        </a:rPr>
                        <a:t> program </a:t>
                      </a:r>
                      <a:r>
                        <a:rPr lang="en-US" sz="1200" dirty="0" err="1">
                          <a:solidFill>
                            <a:srgbClr val="000000"/>
                          </a:solidFill>
                          <a:effectLst/>
                        </a:rPr>
                        <a:t>rutin</a:t>
                      </a:r>
                      <a:r>
                        <a:rPr lang="en-US" sz="1200" dirty="0">
                          <a:solidFill>
                            <a:srgbClr val="000000"/>
                          </a:solidFill>
                          <a:effectLst/>
                        </a:rPr>
                        <a:t>/non </a:t>
                      </a:r>
                      <a:r>
                        <a:rPr lang="en-US" sz="1200" dirty="0" err="1">
                          <a:solidFill>
                            <a:srgbClr val="000000"/>
                          </a:solidFill>
                          <a:effectLst/>
                        </a:rPr>
                        <a:t>rutin</a:t>
                      </a:r>
                      <a:r>
                        <a:rPr lang="en-US" sz="1200" dirty="0">
                          <a:solidFill>
                            <a:srgbClr val="000000"/>
                          </a:solidFill>
                          <a:effectLst/>
                        </a:rPr>
                        <a:t> </a:t>
                      </a:r>
                      <a:r>
                        <a:rPr lang="en-US" sz="1200" dirty="0" err="1">
                          <a:solidFill>
                            <a:srgbClr val="000000"/>
                          </a:solidFill>
                          <a:effectLst/>
                        </a:rPr>
                        <a:t>untuk</a:t>
                      </a:r>
                      <a:r>
                        <a:rPr lang="en-US" sz="1200" dirty="0">
                          <a:solidFill>
                            <a:srgbClr val="000000"/>
                          </a:solidFill>
                          <a:effectLst/>
                        </a:rPr>
                        <a:t> </a:t>
                      </a:r>
                      <a:r>
                        <a:rPr lang="en-US" sz="1200" dirty="0" err="1">
                          <a:solidFill>
                            <a:srgbClr val="000000"/>
                          </a:solidFill>
                          <a:effectLst/>
                        </a:rPr>
                        <a:t>pengembangan</a:t>
                      </a:r>
                      <a:r>
                        <a:rPr lang="en-US" sz="1200" dirty="0">
                          <a:solidFill>
                            <a:srgbClr val="000000"/>
                          </a:solidFill>
                          <a:effectLst/>
                        </a:rPr>
                        <a:t> </a:t>
                      </a:r>
                      <a:r>
                        <a:rPr lang="en-US" sz="1200" dirty="0" err="1">
                          <a:solidFill>
                            <a:srgbClr val="000000"/>
                          </a:solidFill>
                          <a:effectLst/>
                        </a:rPr>
                        <a:t>kapasitas</a:t>
                      </a:r>
                      <a:r>
                        <a:rPr lang="en-US" sz="1200" dirty="0">
                          <a:solidFill>
                            <a:srgbClr val="000000"/>
                          </a:solidFill>
                          <a:effectLst/>
                        </a:rPr>
                        <a:t> </a:t>
                      </a:r>
                      <a:r>
                        <a:rPr lang="en-US" sz="1200" dirty="0" err="1">
                          <a:solidFill>
                            <a:srgbClr val="000000"/>
                          </a:solidFill>
                          <a:effectLst/>
                        </a:rPr>
                        <a:t>anggota</a:t>
                      </a:r>
                      <a:r>
                        <a:rPr lang="en-US" sz="1200" dirty="0">
                          <a:solidFill>
                            <a:srgbClr val="000000"/>
                          </a:solidFill>
                          <a:effectLst/>
                        </a:rPr>
                        <a:t> TPID (</a:t>
                      </a:r>
                      <a:r>
                        <a:rPr lang="en-US" sz="1200" dirty="0" err="1">
                          <a:solidFill>
                            <a:srgbClr val="000000"/>
                          </a:solidFill>
                          <a:effectLst/>
                        </a:rPr>
                        <a:t>hanya</a:t>
                      </a:r>
                      <a:r>
                        <a:rPr lang="en-US" sz="1200" dirty="0">
                          <a:solidFill>
                            <a:srgbClr val="000000"/>
                          </a:solidFill>
                          <a:effectLst/>
                        </a:rPr>
                        <a:t> </a:t>
                      </a:r>
                      <a:r>
                        <a:rPr lang="en-US" sz="1200" dirty="0" err="1">
                          <a:solidFill>
                            <a:srgbClr val="000000"/>
                          </a:solidFill>
                          <a:effectLst/>
                        </a:rPr>
                        <a:t>diperhitungkan</a:t>
                      </a:r>
                      <a:r>
                        <a:rPr lang="en-US" sz="1200" dirty="0">
                          <a:solidFill>
                            <a:srgbClr val="000000"/>
                          </a:solidFill>
                          <a:effectLst/>
                        </a:rPr>
                        <a:t> 2 </a:t>
                      </a:r>
                      <a:r>
                        <a:rPr lang="en-US" sz="1200" dirty="0" err="1">
                          <a:solidFill>
                            <a:srgbClr val="000000"/>
                          </a:solidFill>
                          <a:effectLst/>
                        </a:rPr>
                        <a:t>jenis</a:t>
                      </a:r>
                      <a:r>
                        <a:rPr lang="en-US" sz="1200" dirty="0">
                          <a:solidFill>
                            <a:srgbClr val="000000"/>
                          </a:solidFill>
                          <a:effectLst/>
                        </a:rPr>
                        <a:t> capacity building, </a:t>
                      </a:r>
                      <a:r>
                        <a:rPr lang="en-US" sz="1200" dirty="0" err="1">
                          <a:solidFill>
                            <a:srgbClr val="000000"/>
                          </a:solidFill>
                          <a:effectLst/>
                        </a:rPr>
                        <a:t>yakni</a:t>
                      </a:r>
                      <a:r>
                        <a:rPr lang="en-US" sz="1200" dirty="0">
                          <a:solidFill>
                            <a:srgbClr val="000000"/>
                          </a:solidFill>
                          <a:effectLst/>
                        </a:rPr>
                        <a:t> (</a:t>
                      </a:r>
                      <a:r>
                        <a:rPr lang="en-US" sz="1200" dirty="0" err="1">
                          <a:solidFill>
                            <a:srgbClr val="000000"/>
                          </a:solidFill>
                          <a:effectLst/>
                        </a:rPr>
                        <a:t>i</a:t>
                      </a:r>
                      <a:r>
                        <a:rPr lang="en-US" sz="1200" dirty="0">
                          <a:solidFill>
                            <a:srgbClr val="000000"/>
                          </a:solidFill>
                          <a:effectLst/>
                        </a:rPr>
                        <a:t>) </a:t>
                      </a:r>
                      <a:r>
                        <a:rPr lang="en-US" sz="1200" dirty="0" err="1">
                          <a:solidFill>
                            <a:srgbClr val="000000"/>
                          </a:solidFill>
                          <a:effectLst/>
                        </a:rPr>
                        <a:t>sosialisasi</a:t>
                      </a:r>
                      <a:r>
                        <a:rPr lang="en-US" sz="1200" dirty="0">
                          <a:solidFill>
                            <a:srgbClr val="000000"/>
                          </a:solidFill>
                          <a:effectLst/>
                        </a:rPr>
                        <a:t>/</a:t>
                      </a:r>
                      <a:r>
                        <a:rPr lang="en-US" sz="1200" dirty="0" err="1">
                          <a:solidFill>
                            <a:srgbClr val="000000"/>
                          </a:solidFill>
                          <a:effectLst/>
                        </a:rPr>
                        <a:t>bimbingan</a:t>
                      </a:r>
                      <a:r>
                        <a:rPr lang="en-US" sz="1200" dirty="0">
                          <a:solidFill>
                            <a:srgbClr val="000000"/>
                          </a:solidFill>
                          <a:effectLst/>
                        </a:rPr>
                        <a:t> </a:t>
                      </a:r>
                      <a:r>
                        <a:rPr lang="en-US" sz="1200" dirty="0" err="1">
                          <a:solidFill>
                            <a:srgbClr val="000000"/>
                          </a:solidFill>
                          <a:effectLst/>
                        </a:rPr>
                        <a:t>teknis</a:t>
                      </a:r>
                      <a:r>
                        <a:rPr lang="en-US" sz="1200" dirty="0">
                          <a:solidFill>
                            <a:srgbClr val="000000"/>
                          </a:solidFill>
                          <a:effectLst/>
                        </a:rPr>
                        <a:t> </a:t>
                      </a:r>
                      <a:r>
                        <a:rPr lang="en-US" sz="1200" dirty="0" err="1">
                          <a:solidFill>
                            <a:srgbClr val="000000"/>
                          </a:solidFill>
                          <a:effectLst/>
                        </a:rPr>
                        <a:t>dan</a:t>
                      </a:r>
                      <a:r>
                        <a:rPr lang="en-US" sz="1200" dirty="0">
                          <a:solidFill>
                            <a:srgbClr val="000000"/>
                          </a:solidFill>
                          <a:effectLst/>
                        </a:rPr>
                        <a:t> (ii) </a:t>
                      </a:r>
                      <a:r>
                        <a:rPr lang="en-US" sz="1200" dirty="0" err="1">
                          <a:solidFill>
                            <a:srgbClr val="000000"/>
                          </a:solidFill>
                          <a:effectLst/>
                        </a:rPr>
                        <a:t>studi</a:t>
                      </a:r>
                      <a:r>
                        <a:rPr lang="en-US" sz="1200" dirty="0">
                          <a:solidFill>
                            <a:srgbClr val="000000"/>
                          </a:solidFill>
                          <a:effectLst/>
                        </a:rPr>
                        <a:t> banding, yang </a:t>
                      </a:r>
                      <a:r>
                        <a:rPr lang="en-US" sz="1200" dirty="0" err="1">
                          <a:solidFill>
                            <a:srgbClr val="000000"/>
                          </a:solidFill>
                          <a:effectLst/>
                        </a:rPr>
                        <a:t>dibuktikan</a:t>
                      </a:r>
                      <a:r>
                        <a:rPr lang="en-US" sz="1200" dirty="0">
                          <a:solidFill>
                            <a:srgbClr val="000000"/>
                          </a:solidFill>
                          <a:effectLst/>
                        </a:rPr>
                        <a:t> </a:t>
                      </a:r>
                      <a:r>
                        <a:rPr lang="en-US" sz="1200" dirty="0" err="1">
                          <a:solidFill>
                            <a:srgbClr val="000000"/>
                          </a:solidFill>
                          <a:effectLst/>
                        </a:rPr>
                        <a:t>dengan</a:t>
                      </a:r>
                      <a:r>
                        <a:rPr lang="en-US" sz="1200" dirty="0">
                          <a:solidFill>
                            <a:srgbClr val="000000"/>
                          </a:solidFill>
                          <a:effectLst/>
                        </a:rPr>
                        <a:t> </a:t>
                      </a:r>
                      <a:r>
                        <a:rPr lang="en-US" sz="1200" dirty="0" err="1">
                          <a:solidFill>
                            <a:srgbClr val="000000"/>
                          </a:solidFill>
                          <a:effectLst/>
                        </a:rPr>
                        <a:t>laporan</a:t>
                      </a:r>
                      <a:r>
                        <a:rPr lang="en-US" sz="1200" dirty="0">
                          <a:solidFill>
                            <a:srgbClr val="000000"/>
                          </a:solidFill>
                          <a:effectLst/>
                        </a:rPr>
                        <a:t> </a:t>
                      </a:r>
                      <a:r>
                        <a:rPr lang="en-US" sz="1200" dirty="0" err="1">
                          <a:solidFill>
                            <a:srgbClr val="000000"/>
                          </a:solidFill>
                          <a:effectLst/>
                        </a:rPr>
                        <a:t>kegiatan</a:t>
                      </a:r>
                      <a:r>
                        <a:rPr lang="en-US" sz="1200" dirty="0">
                          <a:solidFill>
                            <a:srgbClr val="000000"/>
                          </a:solidFill>
                          <a:effectLst/>
                        </a:rPr>
                        <a:t>). </a:t>
                      </a:r>
                      <a:r>
                        <a:rPr lang="en-US" sz="1200" dirty="0" err="1">
                          <a:solidFill>
                            <a:srgbClr val="000000"/>
                          </a:solidFill>
                          <a:effectLst/>
                        </a:rPr>
                        <a:t>Nilai</a:t>
                      </a:r>
                      <a:r>
                        <a:rPr lang="en-US" sz="1200" dirty="0">
                          <a:solidFill>
                            <a:srgbClr val="000000"/>
                          </a:solidFill>
                          <a:effectLst/>
                        </a:rPr>
                        <a:t> </a:t>
                      </a:r>
                      <a:r>
                        <a:rPr lang="en-US" sz="1200" dirty="0" err="1">
                          <a:solidFill>
                            <a:srgbClr val="000000"/>
                          </a:solidFill>
                          <a:effectLst/>
                        </a:rPr>
                        <a:t>setiap</a:t>
                      </a:r>
                      <a:r>
                        <a:rPr lang="en-US" sz="1200" dirty="0">
                          <a:solidFill>
                            <a:srgbClr val="000000"/>
                          </a:solidFill>
                          <a:effectLst/>
                        </a:rPr>
                        <a:t> </a:t>
                      </a:r>
                      <a:r>
                        <a:rPr lang="en-US" sz="1200" dirty="0" err="1">
                          <a:solidFill>
                            <a:srgbClr val="000000"/>
                          </a:solidFill>
                          <a:effectLst/>
                        </a:rPr>
                        <a:t>kegiatan</a:t>
                      </a:r>
                      <a:r>
                        <a:rPr lang="en-US" sz="1200" dirty="0">
                          <a:solidFill>
                            <a:srgbClr val="000000"/>
                          </a:solidFill>
                          <a:effectLst/>
                        </a:rPr>
                        <a:t> </a:t>
                      </a:r>
                      <a:r>
                        <a:rPr lang="en-US" sz="1200" dirty="0" err="1">
                          <a:solidFill>
                            <a:srgbClr val="000000"/>
                          </a:solidFill>
                          <a:effectLst/>
                        </a:rPr>
                        <a:t>adalah</a:t>
                      </a:r>
                      <a:r>
                        <a:rPr lang="en-US" sz="1200" dirty="0">
                          <a:solidFill>
                            <a:srgbClr val="000000"/>
                          </a:solidFill>
                          <a:effectLst/>
                        </a:rPr>
                        <a:t> 3 </a:t>
                      </a:r>
                      <a:r>
                        <a:rPr lang="en-US" sz="1200" dirty="0" err="1">
                          <a:solidFill>
                            <a:srgbClr val="000000"/>
                          </a:solidFill>
                          <a:effectLst/>
                        </a:rPr>
                        <a:t>poin</a:t>
                      </a:r>
                      <a:r>
                        <a:rPr lang="en-US" sz="1200" dirty="0">
                          <a:solidFill>
                            <a:srgbClr val="000000"/>
                          </a:solidFill>
                          <a:effectLst/>
                        </a:rPr>
                        <a:t>. </a:t>
                      </a:r>
                      <a:endParaRPr lang="id-ID"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23" marR="47423" marT="23901" marB="23901">
                    <a:solidFill>
                      <a:schemeClr val="bg2">
                        <a:lumMod val="85000"/>
                      </a:schemeClr>
                    </a:solidFill>
                  </a:tcPr>
                </a:tc>
                <a:tc>
                  <a:txBody>
                    <a:bodyPr/>
                    <a:lstStyle/>
                    <a:p>
                      <a:pPr algn="ctr">
                        <a:lnSpc>
                          <a:spcPct val="115000"/>
                        </a:lnSpc>
                        <a:spcAft>
                          <a:spcPts val="0"/>
                        </a:spcAft>
                      </a:pPr>
                      <a:r>
                        <a:rPr lang="en-US" sz="1200">
                          <a:solidFill>
                            <a:srgbClr val="000000"/>
                          </a:solidFill>
                          <a:effectLst/>
                        </a:rPr>
                        <a:t>3</a:t>
                      </a:r>
                      <a:endParaRPr lang="id-ID"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23" marR="47423" marT="23901" marB="23901"/>
                </a:tc>
              </a:tr>
              <a:tr h="508529">
                <a:tc>
                  <a:txBody>
                    <a:bodyPr/>
                    <a:lstStyle/>
                    <a:p>
                      <a:pPr>
                        <a:lnSpc>
                          <a:spcPct val="115000"/>
                        </a:lnSpc>
                        <a:spcAft>
                          <a:spcPts val="0"/>
                        </a:spcAft>
                      </a:pPr>
                      <a:r>
                        <a:rPr lang="en-US" sz="1200">
                          <a:solidFill>
                            <a:srgbClr val="000000"/>
                          </a:solidFill>
                          <a:effectLst/>
                        </a:rPr>
                        <a:t>Laporan TPID</a:t>
                      </a:r>
                      <a:endParaRPr lang="id-ID"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23" marR="47423" marT="23901" marB="23901"/>
                </a:tc>
                <a:tc>
                  <a:txBody>
                    <a:bodyPr/>
                    <a:lstStyle/>
                    <a:p>
                      <a:pPr algn="just">
                        <a:lnSpc>
                          <a:spcPct val="115000"/>
                        </a:lnSpc>
                        <a:spcAft>
                          <a:spcPts val="0"/>
                        </a:spcAft>
                      </a:pPr>
                      <a:r>
                        <a:rPr lang="en-US" sz="1200" dirty="0" err="1">
                          <a:solidFill>
                            <a:srgbClr val="000000"/>
                          </a:solidFill>
                          <a:effectLst/>
                        </a:rPr>
                        <a:t>Merupakan</a:t>
                      </a:r>
                      <a:r>
                        <a:rPr lang="en-US" sz="1200" dirty="0">
                          <a:solidFill>
                            <a:srgbClr val="000000"/>
                          </a:solidFill>
                          <a:effectLst/>
                        </a:rPr>
                        <a:t> </a:t>
                      </a:r>
                      <a:r>
                        <a:rPr lang="en-US" sz="1200" dirty="0" err="1">
                          <a:solidFill>
                            <a:srgbClr val="000000"/>
                          </a:solidFill>
                          <a:effectLst/>
                        </a:rPr>
                        <a:t>laporan</a:t>
                      </a:r>
                      <a:r>
                        <a:rPr lang="en-US" sz="1200" dirty="0">
                          <a:solidFill>
                            <a:srgbClr val="000000"/>
                          </a:solidFill>
                          <a:effectLst/>
                        </a:rPr>
                        <a:t> </a:t>
                      </a:r>
                      <a:r>
                        <a:rPr lang="en-US" sz="1200" dirty="0" err="1">
                          <a:solidFill>
                            <a:srgbClr val="000000"/>
                          </a:solidFill>
                          <a:effectLst/>
                        </a:rPr>
                        <a:t>pelaksanaan</a:t>
                      </a:r>
                      <a:r>
                        <a:rPr lang="en-US" sz="1200" dirty="0">
                          <a:solidFill>
                            <a:srgbClr val="000000"/>
                          </a:solidFill>
                          <a:effectLst/>
                        </a:rPr>
                        <a:t> </a:t>
                      </a:r>
                      <a:r>
                        <a:rPr lang="en-US" sz="1200" dirty="0" err="1">
                          <a:solidFill>
                            <a:srgbClr val="000000"/>
                          </a:solidFill>
                          <a:effectLst/>
                        </a:rPr>
                        <a:t>kegiatan</a:t>
                      </a:r>
                      <a:r>
                        <a:rPr lang="en-US" sz="1200" dirty="0">
                          <a:solidFill>
                            <a:srgbClr val="000000"/>
                          </a:solidFill>
                          <a:effectLst/>
                        </a:rPr>
                        <a:t> TPID </a:t>
                      </a:r>
                      <a:r>
                        <a:rPr lang="en-US" sz="1200" dirty="0" err="1">
                          <a:solidFill>
                            <a:srgbClr val="000000"/>
                          </a:solidFill>
                          <a:effectLst/>
                        </a:rPr>
                        <a:t>sebagaimana</a:t>
                      </a:r>
                      <a:r>
                        <a:rPr lang="en-US" sz="1200" dirty="0">
                          <a:solidFill>
                            <a:srgbClr val="000000"/>
                          </a:solidFill>
                          <a:effectLst/>
                        </a:rPr>
                        <a:t> </a:t>
                      </a:r>
                      <a:r>
                        <a:rPr lang="en-US" sz="1200" dirty="0" err="1">
                          <a:solidFill>
                            <a:srgbClr val="000000"/>
                          </a:solidFill>
                          <a:effectLst/>
                        </a:rPr>
                        <a:t>dijelaskan</a:t>
                      </a:r>
                      <a:r>
                        <a:rPr lang="en-US" sz="1200" dirty="0">
                          <a:solidFill>
                            <a:srgbClr val="000000"/>
                          </a:solidFill>
                          <a:effectLst/>
                        </a:rPr>
                        <a:t> </a:t>
                      </a:r>
                      <a:r>
                        <a:rPr lang="en-US" sz="1200" dirty="0" err="1">
                          <a:solidFill>
                            <a:srgbClr val="000000"/>
                          </a:solidFill>
                          <a:effectLst/>
                        </a:rPr>
                        <a:t>dalam</a:t>
                      </a:r>
                      <a:r>
                        <a:rPr lang="en-US" sz="1200" dirty="0">
                          <a:solidFill>
                            <a:srgbClr val="000000"/>
                          </a:solidFill>
                          <a:effectLst/>
                        </a:rPr>
                        <a:t> </a:t>
                      </a:r>
                      <a:r>
                        <a:rPr lang="en-US" sz="1200" dirty="0" err="1">
                          <a:solidFill>
                            <a:srgbClr val="000000"/>
                          </a:solidFill>
                          <a:effectLst/>
                        </a:rPr>
                        <a:t>Inmendagri</a:t>
                      </a:r>
                      <a:r>
                        <a:rPr lang="en-US" sz="1200" dirty="0">
                          <a:solidFill>
                            <a:srgbClr val="000000"/>
                          </a:solidFill>
                          <a:effectLst/>
                        </a:rPr>
                        <a:t> No 027/1696/SJ, </a:t>
                      </a:r>
                      <a:r>
                        <a:rPr lang="en-US" sz="1200" dirty="0" err="1">
                          <a:solidFill>
                            <a:srgbClr val="000000"/>
                          </a:solidFill>
                          <a:effectLst/>
                        </a:rPr>
                        <a:t>tanggal</a:t>
                      </a:r>
                      <a:r>
                        <a:rPr lang="en-US" sz="1200" dirty="0">
                          <a:solidFill>
                            <a:srgbClr val="000000"/>
                          </a:solidFill>
                          <a:effectLst/>
                        </a:rPr>
                        <a:t> 2 April 2013. </a:t>
                      </a:r>
                      <a:r>
                        <a:rPr lang="en-US" sz="1200" dirty="0" err="1">
                          <a:solidFill>
                            <a:srgbClr val="000000"/>
                          </a:solidFill>
                          <a:effectLst/>
                        </a:rPr>
                        <a:t>Nilai</a:t>
                      </a:r>
                      <a:r>
                        <a:rPr lang="en-US" sz="1200" dirty="0">
                          <a:solidFill>
                            <a:srgbClr val="000000"/>
                          </a:solidFill>
                          <a:effectLst/>
                        </a:rPr>
                        <a:t> </a:t>
                      </a:r>
                      <a:r>
                        <a:rPr lang="en-US" sz="1200" dirty="0" err="1">
                          <a:solidFill>
                            <a:srgbClr val="000000"/>
                          </a:solidFill>
                          <a:effectLst/>
                        </a:rPr>
                        <a:t>masing-masing</a:t>
                      </a:r>
                      <a:r>
                        <a:rPr lang="en-US" sz="1200" dirty="0">
                          <a:solidFill>
                            <a:srgbClr val="000000"/>
                          </a:solidFill>
                          <a:effectLst/>
                        </a:rPr>
                        <a:t> </a:t>
                      </a:r>
                      <a:r>
                        <a:rPr lang="en-US" sz="1200" dirty="0" err="1">
                          <a:solidFill>
                            <a:srgbClr val="000000"/>
                          </a:solidFill>
                          <a:effectLst/>
                        </a:rPr>
                        <a:t>laporan</a:t>
                      </a:r>
                      <a:r>
                        <a:rPr lang="en-US" sz="1200" dirty="0">
                          <a:solidFill>
                            <a:srgbClr val="000000"/>
                          </a:solidFill>
                          <a:effectLst/>
                        </a:rPr>
                        <a:t> </a:t>
                      </a:r>
                      <a:r>
                        <a:rPr lang="en-US" sz="1200" dirty="0" err="1">
                          <a:solidFill>
                            <a:srgbClr val="000000"/>
                          </a:solidFill>
                          <a:effectLst/>
                        </a:rPr>
                        <a:t>semesteran</a:t>
                      </a:r>
                      <a:r>
                        <a:rPr lang="en-US" sz="1200" dirty="0">
                          <a:solidFill>
                            <a:srgbClr val="000000"/>
                          </a:solidFill>
                          <a:effectLst/>
                        </a:rPr>
                        <a:t> </a:t>
                      </a:r>
                      <a:r>
                        <a:rPr lang="en-US" sz="1200" dirty="0" err="1">
                          <a:solidFill>
                            <a:srgbClr val="000000"/>
                          </a:solidFill>
                          <a:effectLst/>
                        </a:rPr>
                        <a:t>adalah</a:t>
                      </a:r>
                      <a:r>
                        <a:rPr lang="en-US" sz="1200" dirty="0">
                          <a:solidFill>
                            <a:srgbClr val="000000"/>
                          </a:solidFill>
                          <a:effectLst/>
                        </a:rPr>
                        <a:t> 5 </a:t>
                      </a:r>
                      <a:r>
                        <a:rPr lang="en-US" sz="1200" dirty="0" err="1">
                          <a:solidFill>
                            <a:srgbClr val="000000"/>
                          </a:solidFill>
                          <a:effectLst/>
                        </a:rPr>
                        <a:t>poin</a:t>
                      </a:r>
                      <a:r>
                        <a:rPr lang="en-US" sz="1200" dirty="0">
                          <a:solidFill>
                            <a:srgbClr val="000000"/>
                          </a:solidFill>
                          <a:effectLst/>
                        </a:rPr>
                        <a:t>.</a:t>
                      </a:r>
                      <a:endParaRPr lang="id-ID"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23" marR="47423" marT="23901" marB="23901"/>
                </a:tc>
                <a:tc>
                  <a:txBody>
                    <a:bodyPr/>
                    <a:lstStyle/>
                    <a:p>
                      <a:pPr algn="ctr">
                        <a:lnSpc>
                          <a:spcPct val="115000"/>
                        </a:lnSpc>
                        <a:spcAft>
                          <a:spcPts val="0"/>
                        </a:spcAft>
                      </a:pPr>
                      <a:r>
                        <a:rPr lang="en-US" sz="1200" dirty="0">
                          <a:solidFill>
                            <a:srgbClr val="000000"/>
                          </a:solidFill>
                          <a:effectLst/>
                        </a:rPr>
                        <a:t>5</a:t>
                      </a:r>
                      <a:endParaRPr lang="id-ID"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23" marR="47423" marT="23901" marB="23901"/>
                </a:tc>
              </a:tr>
            </a:tbl>
          </a:graphicData>
        </a:graphic>
      </p:graphicFrame>
    </p:spTree>
    <p:extLst>
      <p:ext uri="{BB962C8B-B14F-4D97-AF65-F5344CB8AC3E}">
        <p14:creationId xmlns:p14="http://schemas.microsoft.com/office/powerpoint/2010/main" val="39046093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1383264" cy="685800"/>
          </a:xfrm>
          <a:prstGeom prst="rect">
            <a:avLst/>
          </a:prstGeom>
        </p:spPr>
        <p:txBody>
          <a:bodyPr vert="horz" anchor="ctr">
            <a:normAutofit fontScale="67500" lnSpcReduction="20000"/>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600" b="1" dirty="0" smtClean="0">
                <a:latin typeface="Agency FB" panose="020B0503020202020204" pitchFamily="34" charset="0"/>
              </a:rPr>
              <a:t>LAMPIRAN A. SELF ASSESSMENT PENGUKURAN KINERJA KOORDINASI PENGELOLAAN INFLASI DAERAH</a:t>
            </a:r>
            <a:endParaRPr lang="id-ID" sz="3600" b="1" dirty="0">
              <a:latin typeface="Agency FB" panose="020B0503020202020204" pitchFamily="34" charset="0"/>
            </a:endParaRPr>
          </a:p>
        </p:txBody>
      </p:sp>
      <p:sp>
        <p:nvSpPr>
          <p:cNvPr id="2" name="Slide Number Placeholder 1"/>
          <p:cNvSpPr>
            <a:spLocks noGrp="1"/>
          </p:cNvSpPr>
          <p:nvPr>
            <p:ph type="sldNum" sz="quarter" idx="12"/>
          </p:nvPr>
        </p:nvSpPr>
        <p:spPr/>
        <p:txBody>
          <a:bodyPr/>
          <a:lstStyle/>
          <a:p>
            <a:fld id="{EF15C901-2314-4F0B-9D2E-522E055B4585}" type="slidenum">
              <a:rPr lang="en-US" smtClean="0">
                <a:solidFill>
                  <a:srgbClr val="B1E2FB"/>
                </a:solidFill>
              </a:rPr>
              <a:pPr/>
              <a:t>38</a:t>
            </a:fld>
            <a:endParaRPr lang="en-US">
              <a:solidFill>
                <a:srgbClr val="B1E2FB"/>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715541962"/>
              </p:ext>
            </p:extLst>
          </p:nvPr>
        </p:nvGraphicFramePr>
        <p:xfrm>
          <a:off x="304799" y="561273"/>
          <a:ext cx="11658602" cy="6135844"/>
        </p:xfrm>
        <a:graphic>
          <a:graphicData uri="http://schemas.openxmlformats.org/drawingml/2006/table">
            <a:tbl>
              <a:tblPr firstRow="1" bandRow="1">
                <a:tableStyleId>{2D5ABB26-0587-4C30-8999-92F81FD0307C}</a:tableStyleId>
              </a:tblPr>
              <a:tblGrid>
                <a:gridCol w="1816926"/>
                <a:gridCol w="6813468"/>
                <a:gridCol w="970807"/>
                <a:gridCol w="1073233"/>
                <a:gridCol w="984168"/>
              </a:tblGrid>
              <a:tr h="505527">
                <a:tc>
                  <a:txBody>
                    <a:bodyPr/>
                    <a:lstStyle/>
                    <a:p>
                      <a:pPr algn="ctr">
                        <a:lnSpc>
                          <a:spcPct val="115000"/>
                        </a:lnSpc>
                        <a:spcAft>
                          <a:spcPts val="0"/>
                        </a:spcAft>
                      </a:pPr>
                      <a:r>
                        <a:rPr lang="en-US" sz="1100" b="1" u="sng" kern="1200" dirty="0">
                          <a:solidFill>
                            <a:srgbClr val="000000"/>
                          </a:solidFill>
                          <a:effectLst/>
                        </a:rPr>
                        <a:t>JENIS KEGIATAN</a:t>
                      </a:r>
                      <a:endParaRPr lang="id-ID"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091" marR="56091" marT="28046" marB="28046" anchor="ctr"/>
                </a:tc>
                <a:tc>
                  <a:txBody>
                    <a:bodyPr/>
                    <a:lstStyle/>
                    <a:p>
                      <a:pPr algn="ctr">
                        <a:lnSpc>
                          <a:spcPct val="115000"/>
                        </a:lnSpc>
                        <a:spcAft>
                          <a:spcPts val="0"/>
                        </a:spcAft>
                      </a:pPr>
                      <a:r>
                        <a:rPr lang="en-US" sz="1100" b="1" dirty="0">
                          <a:solidFill>
                            <a:srgbClr val="000000"/>
                          </a:solidFill>
                          <a:effectLst/>
                        </a:rPr>
                        <a:t>KRITERIA</a:t>
                      </a:r>
                      <a:endParaRPr lang="id-ID"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0000"/>
                        </a:lnSpc>
                        <a:spcAft>
                          <a:spcPts val="0"/>
                        </a:spcAft>
                      </a:pPr>
                      <a:r>
                        <a:rPr lang="en-US" sz="1100" b="1" dirty="0">
                          <a:solidFill>
                            <a:srgbClr val="000000"/>
                          </a:solidFill>
                          <a:effectLst/>
                        </a:rPr>
                        <a:t>SKOR</a:t>
                      </a:r>
                      <a:endParaRPr lang="id-ID" sz="1200" b="1" dirty="0">
                        <a:solidFill>
                          <a:srgbClr val="000000"/>
                        </a:solidFill>
                        <a:effectLst/>
                      </a:endParaRPr>
                    </a:p>
                    <a:p>
                      <a:pPr algn="ctr">
                        <a:lnSpc>
                          <a:spcPct val="100000"/>
                        </a:lnSpc>
                        <a:spcAft>
                          <a:spcPts val="0"/>
                        </a:spcAft>
                      </a:pPr>
                      <a:r>
                        <a:rPr lang="en-US" sz="1100" b="1" dirty="0">
                          <a:solidFill>
                            <a:srgbClr val="000000"/>
                          </a:solidFill>
                          <a:effectLst/>
                        </a:rPr>
                        <a:t> </a:t>
                      </a:r>
                      <a:endParaRPr lang="id-ID" sz="1200" b="1" dirty="0">
                        <a:solidFill>
                          <a:srgbClr val="000000"/>
                        </a:solidFill>
                        <a:effectLst/>
                      </a:endParaRPr>
                    </a:p>
                    <a:p>
                      <a:pPr algn="ctr">
                        <a:lnSpc>
                          <a:spcPct val="100000"/>
                        </a:lnSpc>
                        <a:spcAft>
                          <a:spcPts val="0"/>
                        </a:spcAft>
                      </a:pPr>
                      <a:r>
                        <a:rPr lang="en-US" sz="1100" b="1" dirty="0">
                          <a:solidFill>
                            <a:srgbClr val="000000"/>
                          </a:solidFill>
                          <a:effectLst/>
                        </a:rPr>
                        <a:t>(A)</a:t>
                      </a:r>
                      <a:endParaRPr lang="id-ID"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091" marR="56091" marT="28046" marB="28046" anchor="ctr"/>
                </a:tc>
                <a:tc>
                  <a:txBody>
                    <a:bodyPr/>
                    <a:lstStyle/>
                    <a:p>
                      <a:pPr algn="ctr">
                        <a:lnSpc>
                          <a:spcPct val="100000"/>
                        </a:lnSpc>
                        <a:spcAft>
                          <a:spcPts val="0"/>
                        </a:spcAft>
                      </a:pPr>
                      <a:r>
                        <a:rPr lang="en-US" sz="1100" b="1" dirty="0">
                          <a:solidFill>
                            <a:srgbClr val="000000"/>
                          </a:solidFill>
                          <a:effectLst/>
                        </a:rPr>
                        <a:t>JML KEGIATAN*)</a:t>
                      </a:r>
                      <a:endParaRPr lang="id-ID" sz="1200" b="1" dirty="0">
                        <a:solidFill>
                          <a:srgbClr val="000000"/>
                        </a:solidFill>
                        <a:effectLst/>
                      </a:endParaRPr>
                    </a:p>
                    <a:p>
                      <a:pPr algn="ctr">
                        <a:lnSpc>
                          <a:spcPct val="100000"/>
                        </a:lnSpc>
                        <a:spcAft>
                          <a:spcPts val="0"/>
                        </a:spcAft>
                      </a:pPr>
                      <a:r>
                        <a:rPr lang="en-US" sz="1100" b="1" dirty="0">
                          <a:solidFill>
                            <a:srgbClr val="000000"/>
                          </a:solidFill>
                          <a:effectLst/>
                        </a:rPr>
                        <a:t>(B)</a:t>
                      </a:r>
                      <a:endParaRPr lang="id-ID"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0000"/>
                        </a:lnSpc>
                        <a:spcAft>
                          <a:spcPts val="0"/>
                        </a:spcAft>
                      </a:pPr>
                      <a:r>
                        <a:rPr lang="en-US" sz="1100" b="1" dirty="0">
                          <a:solidFill>
                            <a:srgbClr val="000000"/>
                          </a:solidFill>
                          <a:effectLst/>
                        </a:rPr>
                        <a:t>NILAI</a:t>
                      </a:r>
                      <a:endParaRPr lang="id-ID" sz="1200" b="1" dirty="0">
                        <a:solidFill>
                          <a:srgbClr val="000000"/>
                        </a:solidFill>
                        <a:effectLst/>
                      </a:endParaRPr>
                    </a:p>
                    <a:p>
                      <a:pPr algn="ctr">
                        <a:lnSpc>
                          <a:spcPct val="100000"/>
                        </a:lnSpc>
                        <a:spcAft>
                          <a:spcPts val="0"/>
                        </a:spcAft>
                      </a:pPr>
                      <a:r>
                        <a:rPr lang="en-US" sz="1100" b="1" dirty="0">
                          <a:solidFill>
                            <a:srgbClr val="000000"/>
                          </a:solidFill>
                          <a:effectLst/>
                        </a:rPr>
                        <a:t> </a:t>
                      </a:r>
                      <a:endParaRPr lang="id-ID" sz="1200" b="1" dirty="0">
                        <a:solidFill>
                          <a:srgbClr val="000000"/>
                        </a:solidFill>
                        <a:effectLst/>
                      </a:endParaRPr>
                    </a:p>
                    <a:p>
                      <a:pPr algn="ctr">
                        <a:lnSpc>
                          <a:spcPct val="100000"/>
                        </a:lnSpc>
                        <a:spcAft>
                          <a:spcPts val="0"/>
                        </a:spcAft>
                      </a:pPr>
                      <a:r>
                        <a:rPr lang="en-US" sz="1100" b="1" dirty="0">
                          <a:solidFill>
                            <a:srgbClr val="000000"/>
                          </a:solidFill>
                          <a:effectLst/>
                        </a:rPr>
                        <a:t>(A) X (B)</a:t>
                      </a:r>
                      <a:endParaRPr lang="id-ID"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874631">
                <a:tc>
                  <a:txBody>
                    <a:bodyPr/>
                    <a:lstStyle/>
                    <a:p>
                      <a:pPr>
                        <a:lnSpc>
                          <a:spcPct val="115000"/>
                        </a:lnSpc>
                        <a:spcAft>
                          <a:spcPts val="0"/>
                        </a:spcAft>
                      </a:pPr>
                      <a:r>
                        <a:rPr lang="en-US" sz="1200" b="1" dirty="0" smtClean="0">
                          <a:solidFill>
                            <a:srgbClr val="000000"/>
                          </a:solidFill>
                          <a:effectLst/>
                        </a:rPr>
                        <a:t>USULAN REKOMENDASI KEBIJAKAN</a:t>
                      </a:r>
                      <a:endParaRPr lang="id-ID"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091" marR="56091" marT="28046" marB="28046">
                    <a:solidFill>
                      <a:schemeClr val="bg2">
                        <a:lumMod val="85000"/>
                      </a:schemeClr>
                    </a:solidFill>
                  </a:tcPr>
                </a:tc>
                <a:tc>
                  <a:txBody>
                    <a:bodyPr/>
                    <a:lstStyle/>
                    <a:p>
                      <a:pPr algn="just">
                        <a:lnSpc>
                          <a:spcPct val="115000"/>
                        </a:lnSpc>
                        <a:spcAft>
                          <a:spcPts val="0"/>
                        </a:spcAft>
                      </a:pPr>
                      <a:r>
                        <a:rPr lang="id-ID" sz="1200" dirty="0" smtClean="0">
                          <a:solidFill>
                            <a:srgbClr val="000000"/>
                          </a:solidFill>
                          <a:effectLst/>
                        </a:rPr>
                        <a:t>DOKUMEN </a:t>
                      </a:r>
                      <a:r>
                        <a:rPr lang="id-ID" sz="1200" u="sng" dirty="0" smtClean="0">
                          <a:solidFill>
                            <a:srgbClr val="000000"/>
                          </a:solidFill>
                          <a:effectLst/>
                        </a:rPr>
                        <a:t>PENYAMPAIAN USULAN REKOMENDASI KEBIJAKAN TERTULIS YANG DISAMPAIKAN OLEH TPID</a:t>
                      </a:r>
                      <a:r>
                        <a:rPr lang="id-ID" sz="1200" dirty="0" smtClean="0">
                          <a:solidFill>
                            <a:srgbClr val="000000"/>
                          </a:solidFill>
                          <a:effectLst/>
                        </a:rPr>
                        <a:t> KEPADA KEPALA DAERAH YANG DITANDATANGANI KETUA TPID ATAU YANG MEWAKILI (</a:t>
                      </a:r>
                      <a:r>
                        <a:rPr lang="en-US" sz="1200" dirty="0" smtClean="0">
                          <a:solidFill>
                            <a:srgbClr val="000000"/>
                          </a:solidFill>
                          <a:effectLst/>
                        </a:rPr>
                        <a:t>APABILA REKOMENDASI JUGA </a:t>
                      </a:r>
                      <a:r>
                        <a:rPr lang="id-ID" sz="1200" dirty="0" smtClean="0">
                          <a:solidFill>
                            <a:srgbClr val="000000"/>
                          </a:solidFill>
                          <a:effectLst/>
                        </a:rPr>
                        <a:t>DIDUKUNG </a:t>
                      </a:r>
                      <a:r>
                        <a:rPr lang="en-US" sz="1200" dirty="0" smtClean="0">
                          <a:solidFill>
                            <a:srgbClr val="000000"/>
                          </a:solidFill>
                          <a:effectLst/>
                        </a:rPr>
                        <a:t>DENGAN BUKTI KETERSEDIAAN </a:t>
                      </a:r>
                      <a:r>
                        <a:rPr lang="id-ID" sz="1200" dirty="0" smtClean="0">
                          <a:solidFill>
                            <a:srgbClr val="000000"/>
                          </a:solidFill>
                          <a:effectLst/>
                        </a:rPr>
                        <a:t>ALOKASI ANGGARAAN DAERAH MAKA DITAMBAH 1 POIN)</a:t>
                      </a:r>
                      <a:endParaRPr lang="id-ID"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091" marR="56091" marT="28046" marB="28046">
                    <a:solidFill>
                      <a:schemeClr val="bg2">
                        <a:lumMod val="85000"/>
                      </a:schemeClr>
                    </a:solidFill>
                  </a:tcPr>
                </a:tc>
                <a:tc>
                  <a:txBody>
                    <a:bodyPr/>
                    <a:lstStyle/>
                    <a:p>
                      <a:pPr algn="ctr">
                        <a:lnSpc>
                          <a:spcPct val="115000"/>
                        </a:lnSpc>
                        <a:spcAft>
                          <a:spcPts val="0"/>
                        </a:spcAft>
                      </a:pPr>
                      <a:r>
                        <a:rPr lang="en-US" sz="1200" b="1" dirty="0" smtClean="0">
                          <a:solidFill>
                            <a:srgbClr val="000000"/>
                          </a:solidFill>
                          <a:effectLst/>
                        </a:rPr>
                        <a:t>1</a:t>
                      </a:r>
                      <a:endParaRPr lang="id-ID"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091" marR="56091" marT="28046" marB="28046">
                    <a:solidFill>
                      <a:schemeClr val="bg2">
                        <a:lumMod val="85000"/>
                      </a:schemeClr>
                    </a:solidFill>
                  </a:tcPr>
                </a:tc>
                <a:tc>
                  <a:txBody>
                    <a:bodyPr/>
                    <a:lstStyle/>
                    <a:p>
                      <a:pPr algn="ctr">
                        <a:lnSpc>
                          <a:spcPct val="115000"/>
                        </a:lnSpc>
                        <a:spcAft>
                          <a:spcPts val="0"/>
                        </a:spcAft>
                      </a:pPr>
                      <a:r>
                        <a:rPr lang="en-US" sz="1200" kern="1200" dirty="0" smtClean="0">
                          <a:solidFill>
                            <a:srgbClr val="000000"/>
                          </a:solidFill>
                          <a:effectLst/>
                        </a:rPr>
                        <a:t> </a:t>
                      </a:r>
                      <a:endParaRPr lang="id-ID"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lumMod val="85000"/>
                      </a:schemeClr>
                    </a:solidFill>
                  </a:tcPr>
                </a:tc>
                <a:tc>
                  <a:txBody>
                    <a:bodyPr/>
                    <a:lstStyle/>
                    <a:p>
                      <a:pPr algn="ctr">
                        <a:lnSpc>
                          <a:spcPct val="115000"/>
                        </a:lnSpc>
                        <a:spcAft>
                          <a:spcPts val="0"/>
                        </a:spcAft>
                      </a:pPr>
                      <a:r>
                        <a:rPr lang="en-US" sz="1200" kern="1200" dirty="0" smtClean="0">
                          <a:solidFill>
                            <a:srgbClr val="000000"/>
                          </a:solidFill>
                          <a:effectLst/>
                        </a:rPr>
                        <a:t> </a:t>
                      </a:r>
                      <a:endParaRPr lang="id-ID"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lumMod val="85000"/>
                      </a:schemeClr>
                    </a:solidFill>
                  </a:tcPr>
                </a:tc>
              </a:tr>
              <a:tr h="378616">
                <a:tc rowSpan="3">
                  <a:txBody>
                    <a:bodyPr/>
                    <a:lstStyle/>
                    <a:p>
                      <a:pPr>
                        <a:lnSpc>
                          <a:spcPct val="115000"/>
                        </a:lnSpc>
                        <a:spcAft>
                          <a:spcPts val="0"/>
                        </a:spcAft>
                      </a:pPr>
                      <a:r>
                        <a:rPr lang="en-US" sz="1200" b="1" dirty="0" smtClean="0">
                          <a:solidFill>
                            <a:srgbClr val="000000"/>
                          </a:solidFill>
                          <a:effectLst/>
                        </a:rPr>
                        <a:t>PROGRAM KOMUNIKASI PUBLIK</a:t>
                      </a:r>
                      <a:endParaRPr lang="id-ID"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091" marR="56091" marT="28046" marB="28046"/>
                </a:tc>
                <a:tc>
                  <a:txBody>
                    <a:bodyPr/>
                    <a:lstStyle/>
                    <a:p>
                      <a:pPr marL="171450" indent="-171450" algn="just">
                        <a:lnSpc>
                          <a:spcPct val="115000"/>
                        </a:lnSpc>
                        <a:spcAft>
                          <a:spcPts val="0"/>
                        </a:spcAft>
                        <a:buFont typeface="Arial" panose="020B0604020202020204" pitchFamily="34" charset="0"/>
                        <a:buChar char="•"/>
                      </a:pPr>
                      <a:r>
                        <a:rPr lang="en-US" sz="1200" dirty="0" smtClean="0">
                          <a:solidFill>
                            <a:srgbClr val="000000"/>
                          </a:solidFill>
                          <a:effectLst/>
                        </a:rPr>
                        <a:t>DOKUMEN SIARAN PERS TERTULIS YANG DIKELUARKAN OLEH TPID (BUKAN KLIPING BENTUK BERITA TENTANG KEGIATAN TPID).</a:t>
                      </a:r>
                      <a:endParaRPr lang="id-ID"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091" marR="56091" marT="28046" marB="28046"/>
                </a:tc>
                <a:tc>
                  <a:txBody>
                    <a:bodyPr/>
                    <a:lstStyle/>
                    <a:p>
                      <a:pPr algn="ctr">
                        <a:lnSpc>
                          <a:spcPct val="115000"/>
                        </a:lnSpc>
                        <a:spcAft>
                          <a:spcPts val="0"/>
                        </a:spcAft>
                      </a:pPr>
                      <a:r>
                        <a:rPr lang="en-US" sz="1200" b="1" dirty="0" smtClean="0">
                          <a:solidFill>
                            <a:srgbClr val="000000"/>
                          </a:solidFill>
                          <a:effectLst/>
                        </a:rPr>
                        <a:t>2</a:t>
                      </a:r>
                      <a:endParaRPr lang="id-ID"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091" marR="56091" marT="28046" marB="28046"/>
                </a:tc>
                <a:tc>
                  <a:txBody>
                    <a:bodyPr/>
                    <a:lstStyle/>
                    <a:p>
                      <a:pPr algn="ctr">
                        <a:lnSpc>
                          <a:spcPct val="115000"/>
                        </a:lnSpc>
                        <a:spcAft>
                          <a:spcPts val="0"/>
                        </a:spcAft>
                      </a:pPr>
                      <a:r>
                        <a:rPr lang="en-US" sz="1200" kern="1200" dirty="0" smtClean="0">
                          <a:solidFill>
                            <a:srgbClr val="000000"/>
                          </a:solidFill>
                          <a:effectLst/>
                        </a:rPr>
                        <a:t> </a:t>
                      </a:r>
                      <a:endParaRPr lang="id-ID"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0"/>
                        </a:spcAft>
                      </a:pPr>
                      <a:r>
                        <a:rPr lang="en-US" sz="1200" kern="1200" dirty="0" smtClean="0">
                          <a:solidFill>
                            <a:srgbClr val="000000"/>
                          </a:solidFill>
                          <a:effectLst/>
                        </a:rPr>
                        <a:t> </a:t>
                      </a:r>
                      <a:endParaRPr lang="id-ID"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71108">
                <a:tc vMerge="1">
                  <a:txBody>
                    <a:bodyPr/>
                    <a:lstStyle/>
                    <a:p>
                      <a:endParaRPr lang="id-ID"/>
                    </a:p>
                  </a:txBody>
                  <a:tcPr/>
                </a:tc>
                <a:tc>
                  <a:txBody>
                    <a:bodyPr/>
                    <a:lstStyle/>
                    <a:p>
                      <a:pPr marL="171450" indent="-171450" algn="just">
                        <a:lnSpc>
                          <a:spcPct val="115000"/>
                        </a:lnSpc>
                        <a:spcAft>
                          <a:spcPts val="0"/>
                        </a:spcAft>
                        <a:buFont typeface="Arial" panose="020B0604020202020204" pitchFamily="34" charset="0"/>
                        <a:buChar char="•"/>
                      </a:pPr>
                      <a:r>
                        <a:rPr lang="en-US" sz="1200" dirty="0" smtClean="0">
                          <a:solidFill>
                            <a:srgbClr val="000000"/>
                          </a:solidFill>
                          <a:effectLst/>
                        </a:rPr>
                        <a:t>TALKSHOW DI MEDIA ELEKTRONIK YANG DIBUKTIKAN DENGAN SOFTCOPY REKAMAN.</a:t>
                      </a:r>
                      <a:endParaRPr lang="id-ID"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091" marR="56091" marT="28046" marB="28046"/>
                </a:tc>
                <a:tc>
                  <a:txBody>
                    <a:bodyPr/>
                    <a:lstStyle/>
                    <a:p>
                      <a:pPr algn="ctr">
                        <a:lnSpc>
                          <a:spcPct val="115000"/>
                        </a:lnSpc>
                        <a:spcAft>
                          <a:spcPts val="0"/>
                        </a:spcAft>
                      </a:pPr>
                      <a:r>
                        <a:rPr lang="en-US" sz="1200" b="1" dirty="0" smtClean="0">
                          <a:solidFill>
                            <a:srgbClr val="000000"/>
                          </a:solidFill>
                          <a:effectLst/>
                        </a:rPr>
                        <a:t>2</a:t>
                      </a:r>
                      <a:endParaRPr lang="id-ID"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091" marR="56091" marT="28046" marB="28046"/>
                </a:tc>
                <a:tc>
                  <a:txBody>
                    <a:bodyPr/>
                    <a:lstStyle/>
                    <a:p>
                      <a:pPr algn="ctr">
                        <a:lnSpc>
                          <a:spcPct val="115000"/>
                        </a:lnSpc>
                        <a:spcAft>
                          <a:spcPts val="0"/>
                        </a:spcAft>
                      </a:pPr>
                      <a:r>
                        <a:rPr lang="en-US" sz="1200" kern="1200" dirty="0" smtClean="0">
                          <a:solidFill>
                            <a:srgbClr val="000000"/>
                          </a:solidFill>
                          <a:effectLst/>
                        </a:rPr>
                        <a:t> </a:t>
                      </a:r>
                      <a:endParaRPr lang="id-ID"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0"/>
                        </a:spcAft>
                      </a:pPr>
                      <a:r>
                        <a:rPr lang="en-US" sz="1200" kern="1200" dirty="0" smtClean="0">
                          <a:solidFill>
                            <a:srgbClr val="000000"/>
                          </a:solidFill>
                          <a:effectLst/>
                        </a:rPr>
                        <a:t> </a:t>
                      </a:r>
                      <a:endParaRPr lang="id-ID"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486124">
                <a:tc vMerge="1">
                  <a:txBody>
                    <a:bodyPr/>
                    <a:lstStyle/>
                    <a:p>
                      <a:endParaRPr lang="id-ID"/>
                    </a:p>
                  </a:txBody>
                  <a:tcPr/>
                </a:tc>
                <a:tc>
                  <a:txBody>
                    <a:bodyPr/>
                    <a:lstStyle/>
                    <a:p>
                      <a:pPr marL="171450" indent="-171450" algn="just">
                        <a:lnSpc>
                          <a:spcPct val="115000"/>
                        </a:lnSpc>
                        <a:spcAft>
                          <a:spcPts val="0"/>
                        </a:spcAft>
                        <a:buFont typeface="Arial" panose="020B0604020202020204" pitchFamily="34" charset="0"/>
                        <a:buChar char="•"/>
                      </a:pPr>
                      <a:r>
                        <a:rPr lang="en-US" sz="1200" dirty="0" smtClean="0">
                          <a:solidFill>
                            <a:srgbClr val="000000"/>
                          </a:solidFill>
                          <a:effectLst/>
                        </a:rPr>
                        <a:t>JENIS IKLAN LAYANAN MASYARAKAT YANG DIBUKTIKAN DENGAN SOFTCOPY IKLAN (KEGIATAN INI MAKSIMAL HANYA DIPERHITUNGKAN UNTUK DUA JENIS, CONTOH: IKLAN DI RADIO, IKLAN DI TELEVISE LOKAL).</a:t>
                      </a:r>
                      <a:endParaRPr lang="id-ID"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091" marR="56091" marT="28046" marB="28046"/>
                </a:tc>
                <a:tc>
                  <a:txBody>
                    <a:bodyPr/>
                    <a:lstStyle/>
                    <a:p>
                      <a:pPr algn="ctr">
                        <a:lnSpc>
                          <a:spcPct val="115000"/>
                        </a:lnSpc>
                        <a:spcAft>
                          <a:spcPts val="0"/>
                        </a:spcAft>
                      </a:pPr>
                      <a:r>
                        <a:rPr lang="en-US" sz="1200" b="1" dirty="0" smtClean="0">
                          <a:solidFill>
                            <a:srgbClr val="000000"/>
                          </a:solidFill>
                          <a:effectLst/>
                        </a:rPr>
                        <a:t>2</a:t>
                      </a:r>
                      <a:endParaRPr lang="id-ID" sz="1400" b="1" dirty="0" smtClean="0">
                        <a:solidFill>
                          <a:srgbClr val="000000"/>
                        </a:solidFill>
                        <a:effectLst/>
                      </a:endParaRPr>
                    </a:p>
                    <a:p>
                      <a:pPr algn="ctr">
                        <a:lnSpc>
                          <a:spcPct val="115000"/>
                        </a:lnSpc>
                        <a:spcAft>
                          <a:spcPts val="0"/>
                        </a:spcAft>
                      </a:pPr>
                      <a:r>
                        <a:rPr lang="en-US" sz="1200" b="1" dirty="0" smtClean="0">
                          <a:solidFill>
                            <a:srgbClr val="000000"/>
                          </a:solidFill>
                          <a:effectLst/>
                        </a:rPr>
                        <a:t>(</a:t>
                      </a:r>
                      <a:r>
                        <a:rPr lang="en-US" sz="1200" b="1" dirty="0" err="1" smtClean="0">
                          <a:solidFill>
                            <a:srgbClr val="000000"/>
                          </a:solidFill>
                          <a:effectLst/>
                        </a:rPr>
                        <a:t>Maks</a:t>
                      </a:r>
                      <a:r>
                        <a:rPr lang="en-US" sz="1200" b="1" dirty="0" smtClean="0">
                          <a:solidFill>
                            <a:srgbClr val="000000"/>
                          </a:solidFill>
                          <a:effectLst/>
                        </a:rPr>
                        <a:t> 4)</a:t>
                      </a:r>
                      <a:endParaRPr lang="id-ID"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091" marR="56091" marT="28046" marB="28046"/>
                </a:tc>
                <a:tc>
                  <a:txBody>
                    <a:bodyPr/>
                    <a:lstStyle/>
                    <a:p>
                      <a:pPr algn="ctr">
                        <a:lnSpc>
                          <a:spcPct val="115000"/>
                        </a:lnSpc>
                        <a:spcAft>
                          <a:spcPts val="0"/>
                        </a:spcAft>
                      </a:pPr>
                      <a:r>
                        <a:rPr lang="en-US" sz="1200" kern="1200" dirty="0" smtClean="0">
                          <a:solidFill>
                            <a:srgbClr val="000000"/>
                          </a:solidFill>
                          <a:effectLst/>
                        </a:rPr>
                        <a:t> </a:t>
                      </a:r>
                      <a:endParaRPr lang="id-ID"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0"/>
                        </a:spcAft>
                      </a:pPr>
                      <a:r>
                        <a:rPr lang="en-US" sz="1200" kern="1200" dirty="0" smtClean="0">
                          <a:solidFill>
                            <a:srgbClr val="000000"/>
                          </a:solidFill>
                          <a:effectLst/>
                        </a:rPr>
                        <a:t> </a:t>
                      </a:r>
                      <a:endParaRPr lang="id-ID"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701141">
                <a:tc>
                  <a:txBody>
                    <a:bodyPr/>
                    <a:lstStyle/>
                    <a:p>
                      <a:pPr>
                        <a:lnSpc>
                          <a:spcPct val="115000"/>
                        </a:lnSpc>
                        <a:spcAft>
                          <a:spcPts val="0"/>
                        </a:spcAft>
                      </a:pPr>
                      <a:r>
                        <a:rPr lang="en-US" sz="1200" b="1" dirty="0" smtClean="0">
                          <a:solidFill>
                            <a:srgbClr val="000000"/>
                          </a:solidFill>
                          <a:effectLst/>
                        </a:rPr>
                        <a:t>RAPAT HIGH LEVEL MEETING (HLM) TPID</a:t>
                      </a:r>
                      <a:endParaRPr lang="id-ID"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091" marR="56091" marT="28046" marB="28046">
                    <a:solidFill>
                      <a:schemeClr val="bg2">
                        <a:lumMod val="85000"/>
                      </a:schemeClr>
                    </a:solidFill>
                  </a:tcPr>
                </a:tc>
                <a:tc>
                  <a:txBody>
                    <a:bodyPr/>
                    <a:lstStyle/>
                    <a:p>
                      <a:pPr algn="just">
                        <a:lnSpc>
                          <a:spcPct val="115000"/>
                        </a:lnSpc>
                        <a:spcAft>
                          <a:spcPts val="0"/>
                        </a:spcAft>
                      </a:pPr>
                      <a:r>
                        <a:rPr lang="en-US" sz="1200" dirty="0" smtClean="0">
                          <a:solidFill>
                            <a:srgbClr val="000000"/>
                          </a:solidFill>
                          <a:effectLst/>
                        </a:rPr>
                        <a:t>RAPAT YANG DIPIMPIN MINIMAL OLEH SEKDA DAN DIBUKTIKAN DENGAN DOKUMEN RISALAH RAPAT (IIKA HLM MELIBATKAN PIHAK AKADEMISI-PENGUSAHA-ASOSIASI, MAKA NILAI SETIAP HLM DITAMBAH DUA POIN, DIBUKTIKAN DENGAN DAFTAR KEHADIRAN PIHAK-PIHAK TERSEBUT).</a:t>
                      </a:r>
                      <a:endParaRPr lang="id-ID"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091" marR="56091" marT="28046" marB="28046">
                    <a:solidFill>
                      <a:schemeClr val="bg2">
                        <a:lumMod val="85000"/>
                      </a:schemeClr>
                    </a:solidFill>
                  </a:tcPr>
                </a:tc>
                <a:tc>
                  <a:txBody>
                    <a:bodyPr/>
                    <a:lstStyle/>
                    <a:p>
                      <a:pPr algn="ctr">
                        <a:lnSpc>
                          <a:spcPct val="115000"/>
                        </a:lnSpc>
                        <a:spcAft>
                          <a:spcPts val="0"/>
                        </a:spcAft>
                      </a:pPr>
                      <a:r>
                        <a:rPr lang="en-US" sz="1200" b="1" dirty="0" smtClean="0">
                          <a:solidFill>
                            <a:srgbClr val="000000"/>
                          </a:solidFill>
                          <a:effectLst/>
                        </a:rPr>
                        <a:t>3</a:t>
                      </a:r>
                      <a:endParaRPr lang="id-ID"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091" marR="56091" marT="28046" marB="28046">
                    <a:solidFill>
                      <a:schemeClr val="bg2">
                        <a:lumMod val="85000"/>
                      </a:schemeClr>
                    </a:solidFill>
                  </a:tcPr>
                </a:tc>
                <a:tc>
                  <a:txBody>
                    <a:bodyPr/>
                    <a:lstStyle/>
                    <a:p>
                      <a:pPr algn="ctr">
                        <a:lnSpc>
                          <a:spcPct val="115000"/>
                        </a:lnSpc>
                        <a:spcAft>
                          <a:spcPts val="0"/>
                        </a:spcAft>
                      </a:pPr>
                      <a:r>
                        <a:rPr lang="en-US" sz="1200" kern="1200" dirty="0" smtClean="0">
                          <a:solidFill>
                            <a:srgbClr val="000000"/>
                          </a:solidFill>
                          <a:effectLst/>
                        </a:rPr>
                        <a:t> </a:t>
                      </a:r>
                      <a:endParaRPr lang="id-ID"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lumMod val="85000"/>
                      </a:schemeClr>
                    </a:solidFill>
                  </a:tcPr>
                </a:tc>
                <a:tc>
                  <a:txBody>
                    <a:bodyPr/>
                    <a:lstStyle/>
                    <a:p>
                      <a:pPr algn="ctr">
                        <a:lnSpc>
                          <a:spcPct val="115000"/>
                        </a:lnSpc>
                        <a:spcAft>
                          <a:spcPts val="0"/>
                        </a:spcAft>
                      </a:pPr>
                      <a:r>
                        <a:rPr lang="en-US" sz="1200" kern="1200" dirty="0" smtClean="0">
                          <a:solidFill>
                            <a:srgbClr val="000000"/>
                          </a:solidFill>
                          <a:effectLst/>
                        </a:rPr>
                        <a:t> </a:t>
                      </a:r>
                      <a:endParaRPr lang="id-ID"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lumMod val="85000"/>
                      </a:schemeClr>
                    </a:solidFill>
                  </a:tcPr>
                </a:tc>
              </a:tr>
              <a:tr h="378616">
                <a:tc>
                  <a:txBody>
                    <a:bodyPr/>
                    <a:lstStyle/>
                    <a:p>
                      <a:pPr>
                        <a:lnSpc>
                          <a:spcPct val="115000"/>
                        </a:lnSpc>
                        <a:spcAft>
                          <a:spcPts val="0"/>
                        </a:spcAft>
                      </a:pPr>
                      <a:r>
                        <a:rPr lang="en-US" sz="1200" b="1" dirty="0" smtClean="0">
                          <a:solidFill>
                            <a:srgbClr val="000000"/>
                          </a:solidFill>
                          <a:effectLst/>
                        </a:rPr>
                        <a:t>RAKOR TPID ANTAR KAB/KOTA</a:t>
                      </a:r>
                      <a:endParaRPr lang="id-ID"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091" marR="56091" marT="28046" marB="28046"/>
                </a:tc>
                <a:tc>
                  <a:txBody>
                    <a:bodyPr/>
                    <a:lstStyle/>
                    <a:p>
                      <a:pPr algn="just">
                        <a:lnSpc>
                          <a:spcPct val="115000"/>
                        </a:lnSpc>
                        <a:spcAft>
                          <a:spcPts val="0"/>
                        </a:spcAft>
                      </a:pPr>
                      <a:r>
                        <a:rPr lang="en-US" sz="1200" dirty="0" smtClean="0">
                          <a:solidFill>
                            <a:srgbClr val="000000"/>
                          </a:solidFill>
                          <a:effectLst/>
                        </a:rPr>
                        <a:t>RAPAT KOORDINASI ANTAR DUA ATAU LEBIH TPID KAB/KOTA (DALAM DAN LINTAS PROVINSI) DAN DIBUKTIKAN DENGAN DOKUMEN RISALAH RAPAT</a:t>
                      </a:r>
                      <a:endParaRPr lang="id-ID"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091" marR="56091" marT="28046" marB="28046"/>
                </a:tc>
                <a:tc>
                  <a:txBody>
                    <a:bodyPr/>
                    <a:lstStyle/>
                    <a:p>
                      <a:pPr algn="ctr">
                        <a:lnSpc>
                          <a:spcPct val="115000"/>
                        </a:lnSpc>
                        <a:spcAft>
                          <a:spcPts val="0"/>
                        </a:spcAft>
                      </a:pPr>
                      <a:r>
                        <a:rPr lang="en-US" sz="1200" b="1" dirty="0" smtClean="0">
                          <a:solidFill>
                            <a:srgbClr val="000000"/>
                          </a:solidFill>
                          <a:effectLst/>
                        </a:rPr>
                        <a:t>4</a:t>
                      </a:r>
                      <a:endParaRPr lang="id-ID"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091" marR="56091" marT="28046" marB="28046"/>
                </a:tc>
                <a:tc>
                  <a:txBody>
                    <a:bodyPr/>
                    <a:lstStyle/>
                    <a:p>
                      <a:pPr algn="ctr">
                        <a:lnSpc>
                          <a:spcPct val="115000"/>
                        </a:lnSpc>
                        <a:spcAft>
                          <a:spcPts val="0"/>
                        </a:spcAft>
                      </a:pPr>
                      <a:r>
                        <a:rPr lang="en-US" sz="1200" kern="1200" dirty="0" smtClean="0">
                          <a:solidFill>
                            <a:srgbClr val="000000"/>
                          </a:solidFill>
                          <a:effectLst/>
                        </a:rPr>
                        <a:t> </a:t>
                      </a:r>
                      <a:endParaRPr lang="id-ID"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0"/>
                        </a:spcAft>
                      </a:pPr>
                      <a:r>
                        <a:rPr lang="en-US" sz="1200" kern="1200" dirty="0" smtClean="0">
                          <a:solidFill>
                            <a:srgbClr val="000000"/>
                          </a:solidFill>
                          <a:effectLst/>
                        </a:rPr>
                        <a:t> </a:t>
                      </a:r>
                      <a:endParaRPr lang="id-ID"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71108">
                <a:tc rowSpan="2">
                  <a:txBody>
                    <a:bodyPr/>
                    <a:lstStyle/>
                    <a:p>
                      <a:pPr>
                        <a:lnSpc>
                          <a:spcPct val="115000"/>
                        </a:lnSpc>
                        <a:spcAft>
                          <a:spcPts val="0"/>
                        </a:spcAft>
                      </a:pPr>
                      <a:r>
                        <a:rPr lang="en-US" sz="1200" b="1" dirty="0" smtClean="0">
                          <a:solidFill>
                            <a:srgbClr val="000000"/>
                          </a:solidFill>
                          <a:effectLst/>
                        </a:rPr>
                        <a:t>PENGEMBANGAN DATA DAN INFORMASI HARGA PANGAN (PIHPS)</a:t>
                      </a:r>
                      <a:endParaRPr lang="id-ID"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091" marR="56091" marT="28046" marB="28046" anchor="ctr">
                    <a:solidFill>
                      <a:schemeClr val="bg2">
                        <a:lumMod val="85000"/>
                      </a:schemeClr>
                    </a:solidFill>
                  </a:tcPr>
                </a:tc>
                <a:tc>
                  <a:txBody>
                    <a:bodyPr/>
                    <a:lstStyle/>
                    <a:p>
                      <a:pPr algn="just">
                        <a:lnSpc>
                          <a:spcPct val="115000"/>
                        </a:lnSpc>
                        <a:spcAft>
                          <a:spcPts val="0"/>
                        </a:spcAft>
                      </a:pPr>
                      <a:r>
                        <a:rPr lang="en-US" sz="1200" dirty="0" smtClean="0">
                          <a:solidFill>
                            <a:srgbClr val="000000"/>
                          </a:solidFill>
                          <a:effectLst/>
                        </a:rPr>
                        <a:t>MELAKSANAKAN PENGELOLAAN DATA INFORMASI HARGA PANGAN STRATEGIS DENGAN FREKUENSI DATA HARIAN </a:t>
                      </a:r>
                      <a:endParaRPr lang="id-ID"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091" marR="56091" marT="28046" marB="28046">
                    <a:solidFill>
                      <a:schemeClr val="bg2">
                        <a:lumMod val="85000"/>
                      </a:schemeClr>
                    </a:solidFill>
                  </a:tcPr>
                </a:tc>
                <a:tc>
                  <a:txBody>
                    <a:bodyPr/>
                    <a:lstStyle/>
                    <a:p>
                      <a:pPr algn="ctr">
                        <a:lnSpc>
                          <a:spcPct val="115000"/>
                        </a:lnSpc>
                        <a:spcAft>
                          <a:spcPts val="0"/>
                        </a:spcAft>
                      </a:pPr>
                      <a:r>
                        <a:rPr lang="en-US" sz="1200" b="1" dirty="0" smtClean="0">
                          <a:solidFill>
                            <a:srgbClr val="000000"/>
                          </a:solidFill>
                          <a:effectLst/>
                        </a:rPr>
                        <a:t>5 </a:t>
                      </a:r>
                      <a:endParaRPr lang="id-ID"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091" marR="56091" marT="28046" marB="28046">
                    <a:solidFill>
                      <a:schemeClr val="bg2">
                        <a:lumMod val="85000"/>
                      </a:schemeClr>
                    </a:solidFill>
                  </a:tcPr>
                </a:tc>
                <a:tc>
                  <a:txBody>
                    <a:bodyPr/>
                    <a:lstStyle/>
                    <a:p>
                      <a:pPr algn="ctr">
                        <a:lnSpc>
                          <a:spcPct val="115000"/>
                        </a:lnSpc>
                        <a:spcAft>
                          <a:spcPts val="0"/>
                        </a:spcAft>
                      </a:pPr>
                      <a:r>
                        <a:rPr lang="en-US" sz="1200" kern="1200" dirty="0" smtClean="0">
                          <a:solidFill>
                            <a:srgbClr val="000000"/>
                          </a:solidFill>
                          <a:effectLst/>
                        </a:rPr>
                        <a:t> </a:t>
                      </a:r>
                      <a:endParaRPr lang="id-ID"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lumMod val="85000"/>
                      </a:schemeClr>
                    </a:solidFill>
                  </a:tcPr>
                </a:tc>
                <a:tc>
                  <a:txBody>
                    <a:bodyPr/>
                    <a:lstStyle/>
                    <a:p>
                      <a:pPr algn="ctr">
                        <a:lnSpc>
                          <a:spcPct val="115000"/>
                        </a:lnSpc>
                        <a:spcAft>
                          <a:spcPts val="0"/>
                        </a:spcAft>
                      </a:pPr>
                      <a:r>
                        <a:rPr lang="en-US" sz="1200" kern="1200" dirty="0" smtClean="0">
                          <a:solidFill>
                            <a:srgbClr val="000000"/>
                          </a:solidFill>
                          <a:effectLst/>
                        </a:rPr>
                        <a:t> </a:t>
                      </a:r>
                      <a:endParaRPr lang="id-ID"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lumMod val="85000"/>
                      </a:schemeClr>
                    </a:solidFill>
                  </a:tcPr>
                </a:tc>
              </a:tr>
              <a:tr h="378616">
                <a:tc vMerge="1">
                  <a:txBody>
                    <a:bodyPr/>
                    <a:lstStyle/>
                    <a:p>
                      <a:endParaRPr lang="id-ID"/>
                    </a:p>
                  </a:txBody>
                  <a:tcPr/>
                </a:tc>
                <a:tc>
                  <a:txBody>
                    <a:bodyPr/>
                    <a:lstStyle/>
                    <a:p>
                      <a:pPr algn="just">
                        <a:lnSpc>
                          <a:spcPct val="115000"/>
                        </a:lnSpc>
                        <a:spcAft>
                          <a:spcPts val="0"/>
                        </a:spcAft>
                      </a:pPr>
                      <a:r>
                        <a:rPr lang="en-US" sz="1200" dirty="0" smtClean="0">
                          <a:solidFill>
                            <a:srgbClr val="000000"/>
                          </a:solidFill>
                          <a:effectLst/>
                        </a:rPr>
                        <a:t>MELAKSANAKAN PENGELOLAAN DATA INFORMASI HARGA PANGAN STRATEGIS DENGAN FREKUENSI DATA MINGGUAN </a:t>
                      </a:r>
                      <a:endParaRPr lang="id-ID"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091" marR="56091" marT="28046" marB="28046">
                    <a:solidFill>
                      <a:schemeClr val="bg2">
                        <a:lumMod val="85000"/>
                      </a:schemeClr>
                    </a:solidFill>
                  </a:tcPr>
                </a:tc>
                <a:tc>
                  <a:txBody>
                    <a:bodyPr/>
                    <a:lstStyle/>
                    <a:p>
                      <a:pPr algn="ctr">
                        <a:lnSpc>
                          <a:spcPct val="115000"/>
                        </a:lnSpc>
                        <a:spcAft>
                          <a:spcPts val="0"/>
                        </a:spcAft>
                      </a:pPr>
                      <a:r>
                        <a:rPr lang="en-US" sz="1200" b="1" dirty="0" smtClean="0">
                          <a:solidFill>
                            <a:srgbClr val="000000"/>
                          </a:solidFill>
                          <a:effectLst/>
                        </a:rPr>
                        <a:t>2</a:t>
                      </a:r>
                      <a:endParaRPr lang="id-ID"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091" marR="56091" marT="28046" marB="28046">
                    <a:solidFill>
                      <a:schemeClr val="bg2">
                        <a:lumMod val="85000"/>
                      </a:schemeClr>
                    </a:solidFill>
                  </a:tcPr>
                </a:tc>
                <a:tc>
                  <a:txBody>
                    <a:bodyPr/>
                    <a:lstStyle/>
                    <a:p>
                      <a:pPr algn="ctr">
                        <a:lnSpc>
                          <a:spcPct val="115000"/>
                        </a:lnSpc>
                        <a:spcAft>
                          <a:spcPts val="0"/>
                        </a:spcAft>
                      </a:pPr>
                      <a:r>
                        <a:rPr lang="en-US" sz="1200" kern="1200" dirty="0" smtClean="0">
                          <a:solidFill>
                            <a:srgbClr val="000000"/>
                          </a:solidFill>
                          <a:effectLst/>
                        </a:rPr>
                        <a:t> </a:t>
                      </a:r>
                      <a:endParaRPr lang="id-ID"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lumMod val="85000"/>
                      </a:schemeClr>
                    </a:solidFill>
                  </a:tcPr>
                </a:tc>
                <a:tc>
                  <a:txBody>
                    <a:bodyPr/>
                    <a:lstStyle/>
                    <a:p>
                      <a:pPr algn="ctr">
                        <a:lnSpc>
                          <a:spcPct val="115000"/>
                        </a:lnSpc>
                        <a:spcAft>
                          <a:spcPts val="0"/>
                        </a:spcAft>
                      </a:pPr>
                      <a:r>
                        <a:rPr lang="en-US" sz="1200" kern="1200" dirty="0" smtClean="0">
                          <a:solidFill>
                            <a:srgbClr val="000000"/>
                          </a:solidFill>
                          <a:effectLst/>
                        </a:rPr>
                        <a:t> </a:t>
                      </a:r>
                      <a:endParaRPr lang="id-ID"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lumMod val="85000"/>
                      </a:schemeClr>
                    </a:solidFill>
                  </a:tcPr>
                </a:tc>
              </a:tr>
              <a:tr h="701141">
                <a:tc>
                  <a:txBody>
                    <a:bodyPr/>
                    <a:lstStyle/>
                    <a:p>
                      <a:pPr>
                        <a:lnSpc>
                          <a:spcPct val="115000"/>
                        </a:lnSpc>
                        <a:spcAft>
                          <a:spcPts val="0"/>
                        </a:spcAft>
                      </a:pPr>
                      <a:r>
                        <a:rPr lang="en-US" sz="1200" b="1" dirty="0" smtClean="0">
                          <a:solidFill>
                            <a:srgbClr val="000000"/>
                          </a:solidFill>
                          <a:effectLst/>
                        </a:rPr>
                        <a:t>KEGIATAN CAPACITY BUILDING TPID</a:t>
                      </a:r>
                      <a:endParaRPr lang="id-ID"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091" marR="56091" marT="28046" marB="28046"/>
                </a:tc>
                <a:tc>
                  <a:txBody>
                    <a:bodyPr/>
                    <a:lstStyle/>
                    <a:p>
                      <a:pPr algn="just">
                        <a:lnSpc>
                          <a:spcPct val="115000"/>
                        </a:lnSpc>
                        <a:spcAft>
                          <a:spcPts val="0"/>
                        </a:spcAft>
                      </a:pPr>
                      <a:r>
                        <a:rPr lang="en-US" sz="1200" dirty="0" smtClean="0">
                          <a:solidFill>
                            <a:srgbClr val="000000"/>
                          </a:solidFill>
                          <a:effectLst/>
                        </a:rPr>
                        <a:t>MENGINISIASI PROGRAM RUTIN/NON RUTIN UNTUK PENGEMBANGAN KAPASITAS ANGGOTA TPID (HANYA DIPERHITUNGKAN 2 JENIS CAPACITY BUILDING, YAKNI (I) SOSIALISASI/BIMBINGAN TEKNIS DAN (II) STUDI BANDING, YANG DIBUKTIKAN DENGAN LAPORAN KEGIATAN). NILAI SETIAP KEGIATAN ADALAH 3 POIN. </a:t>
                      </a:r>
                      <a:endParaRPr lang="id-ID"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091" marR="56091" marT="28046" marB="28046"/>
                </a:tc>
                <a:tc>
                  <a:txBody>
                    <a:bodyPr/>
                    <a:lstStyle/>
                    <a:p>
                      <a:pPr algn="ctr">
                        <a:lnSpc>
                          <a:spcPct val="115000"/>
                        </a:lnSpc>
                        <a:spcAft>
                          <a:spcPts val="0"/>
                        </a:spcAft>
                      </a:pPr>
                      <a:r>
                        <a:rPr lang="en-US" sz="1200" b="1" dirty="0" smtClean="0">
                          <a:solidFill>
                            <a:srgbClr val="000000"/>
                          </a:solidFill>
                          <a:effectLst/>
                        </a:rPr>
                        <a:t>3</a:t>
                      </a:r>
                      <a:endParaRPr lang="id-ID"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091" marR="56091" marT="28046" marB="28046"/>
                </a:tc>
                <a:tc>
                  <a:txBody>
                    <a:bodyPr/>
                    <a:lstStyle/>
                    <a:p>
                      <a:pPr algn="ctr">
                        <a:lnSpc>
                          <a:spcPct val="115000"/>
                        </a:lnSpc>
                        <a:spcAft>
                          <a:spcPts val="0"/>
                        </a:spcAft>
                      </a:pPr>
                      <a:r>
                        <a:rPr lang="en-US" sz="1200" kern="1200" dirty="0" smtClean="0">
                          <a:solidFill>
                            <a:srgbClr val="000000"/>
                          </a:solidFill>
                          <a:effectLst/>
                        </a:rPr>
                        <a:t> </a:t>
                      </a:r>
                      <a:endParaRPr lang="id-ID"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0"/>
                        </a:spcAft>
                      </a:pPr>
                      <a:r>
                        <a:rPr lang="en-US" sz="1200" kern="1200" dirty="0" smtClean="0">
                          <a:solidFill>
                            <a:srgbClr val="000000"/>
                          </a:solidFill>
                          <a:effectLst/>
                        </a:rPr>
                        <a:t> </a:t>
                      </a:r>
                      <a:endParaRPr lang="id-ID"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486124">
                <a:tc>
                  <a:txBody>
                    <a:bodyPr/>
                    <a:lstStyle/>
                    <a:p>
                      <a:pPr>
                        <a:lnSpc>
                          <a:spcPct val="115000"/>
                        </a:lnSpc>
                        <a:spcAft>
                          <a:spcPts val="0"/>
                        </a:spcAft>
                      </a:pPr>
                      <a:r>
                        <a:rPr lang="en-US" sz="1200" b="1" dirty="0" smtClean="0">
                          <a:solidFill>
                            <a:srgbClr val="000000"/>
                          </a:solidFill>
                          <a:effectLst/>
                        </a:rPr>
                        <a:t>LAPORAN TPID</a:t>
                      </a:r>
                      <a:endParaRPr lang="id-ID"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091" marR="56091" marT="28046" marB="28046">
                    <a:solidFill>
                      <a:schemeClr val="bg2">
                        <a:lumMod val="85000"/>
                      </a:schemeClr>
                    </a:solidFill>
                  </a:tcPr>
                </a:tc>
                <a:tc>
                  <a:txBody>
                    <a:bodyPr/>
                    <a:lstStyle/>
                    <a:p>
                      <a:pPr algn="just">
                        <a:lnSpc>
                          <a:spcPct val="115000"/>
                        </a:lnSpc>
                        <a:spcAft>
                          <a:spcPts val="0"/>
                        </a:spcAft>
                      </a:pPr>
                      <a:r>
                        <a:rPr lang="en-US" sz="1200" dirty="0" smtClean="0">
                          <a:solidFill>
                            <a:srgbClr val="000000"/>
                          </a:solidFill>
                          <a:effectLst/>
                        </a:rPr>
                        <a:t>MERUPAKAN LAPORAN PELAKSANAAN KEGIATAN TPID SEBAGAIMANA DIJELASKAN DALAM INMENDAGRI NO 027/1696/SJ, TANGGAL 2 APRIL 2013. NILAI MASING-MASING LAPORAN SEMESTERAN ADALAH 5 POIN.</a:t>
                      </a:r>
                      <a:endParaRPr lang="id-ID"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091" marR="56091" marT="28046" marB="28046">
                    <a:solidFill>
                      <a:schemeClr val="bg2">
                        <a:lumMod val="85000"/>
                      </a:schemeClr>
                    </a:solidFill>
                  </a:tcPr>
                </a:tc>
                <a:tc>
                  <a:txBody>
                    <a:bodyPr/>
                    <a:lstStyle/>
                    <a:p>
                      <a:pPr algn="ctr">
                        <a:lnSpc>
                          <a:spcPct val="115000"/>
                        </a:lnSpc>
                        <a:spcAft>
                          <a:spcPts val="0"/>
                        </a:spcAft>
                      </a:pPr>
                      <a:r>
                        <a:rPr lang="en-US" sz="1200" b="1" dirty="0" smtClean="0">
                          <a:solidFill>
                            <a:srgbClr val="000000"/>
                          </a:solidFill>
                          <a:effectLst/>
                        </a:rPr>
                        <a:t>5</a:t>
                      </a:r>
                      <a:endParaRPr lang="id-ID"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091" marR="56091" marT="28046" marB="28046">
                    <a:solidFill>
                      <a:schemeClr val="bg2">
                        <a:lumMod val="85000"/>
                      </a:schemeClr>
                    </a:solidFill>
                  </a:tcPr>
                </a:tc>
                <a:tc>
                  <a:txBody>
                    <a:bodyPr/>
                    <a:lstStyle/>
                    <a:p>
                      <a:pPr algn="ctr">
                        <a:lnSpc>
                          <a:spcPct val="115000"/>
                        </a:lnSpc>
                        <a:spcAft>
                          <a:spcPts val="0"/>
                        </a:spcAft>
                      </a:pPr>
                      <a:r>
                        <a:rPr lang="en-US" sz="1200" kern="1200" dirty="0" smtClean="0">
                          <a:solidFill>
                            <a:srgbClr val="000000"/>
                          </a:solidFill>
                          <a:effectLst/>
                        </a:rPr>
                        <a:t> </a:t>
                      </a:r>
                      <a:endParaRPr lang="id-ID"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lumMod val="85000"/>
                      </a:schemeClr>
                    </a:solidFill>
                  </a:tcPr>
                </a:tc>
                <a:tc>
                  <a:txBody>
                    <a:bodyPr/>
                    <a:lstStyle/>
                    <a:p>
                      <a:pPr algn="ctr">
                        <a:lnSpc>
                          <a:spcPct val="115000"/>
                        </a:lnSpc>
                        <a:spcAft>
                          <a:spcPts val="0"/>
                        </a:spcAft>
                      </a:pPr>
                      <a:r>
                        <a:rPr lang="en-US" sz="1200" kern="1200" dirty="0" smtClean="0">
                          <a:solidFill>
                            <a:srgbClr val="000000"/>
                          </a:solidFill>
                          <a:effectLst/>
                        </a:rPr>
                        <a:t> </a:t>
                      </a:r>
                      <a:endParaRPr lang="id-ID"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2">
                        <a:lumMod val="85000"/>
                      </a:schemeClr>
                    </a:solidFill>
                  </a:tcPr>
                </a:tc>
              </a:tr>
            </a:tbl>
          </a:graphicData>
        </a:graphic>
      </p:graphicFrame>
    </p:spTree>
    <p:extLst>
      <p:ext uri="{BB962C8B-B14F-4D97-AF65-F5344CB8AC3E}">
        <p14:creationId xmlns:p14="http://schemas.microsoft.com/office/powerpoint/2010/main" val="31503242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7581" y="1078174"/>
            <a:ext cx="11078464"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285750" indent="-285750" algn="just" defTabSz="914400">
              <a:buSzPct val="115000"/>
              <a:buFont typeface="Arial" panose="020B0604020202020204" pitchFamily="34" charset="0"/>
              <a:buChar char="•"/>
            </a:pPr>
            <a:r>
              <a:rPr lang="en-US" altLang="en-US" sz="3200" dirty="0" smtClean="0">
                <a:solidFill>
                  <a:srgbClr val="000000"/>
                </a:solidFill>
                <a:latin typeface="Calibri" pitchFamily="34" charset="0"/>
                <a:ea typeface="Calibri" pitchFamily="34" charset="0"/>
                <a:cs typeface="Times New Roman" pitchFamily="18" charset="0"/>
              </a:rPr>
              <a:t>PENILAIAN ASPEK PROSES DIDASARKAN ATAS </a:t>
            </a:r>
            <a:r>
              <a:rPr lang="en-US" altLang="en-US" sz="3200" b="1" i="1" dirty="0" smtClean="0">
                <a:solidFill>
                  <a:srgbClr val="000000"/>
                </a:solidFill>
                <a:latin typeface="Calibri" pitchFamily="34" charset="0"/>
                <a:ea typeface="Calibri" pitchFamily="34" charset="0"/>
                <a:cs typeface="Times New Roman" pitchFamily="18" charset="0"/>
              </a:rPr>
              <a:t>ONE PAGE SUMMARY</a:t>
            </a:r>
            <a:r>
              <a:rPr lang="en-US" altLang="en-US" sz="3200" dirty="0" smtClean="0">
                <a:solidFill>
                  <a:srgbClr val="000000"/>
                </a:solidFill>
                <a:latin typeface="Calibri" pitchFamily="34" charset="0"/>
                <a:ea typeface="Calibri" pitchFamily="34" charset="0"/>
                <a:cs typeface="Times New Roman" pitchFamily="18" charset="0"/>
              </a:rPr>
              <a:t> RINGKASAN KEGIATAN UTAMA PENGENDALIAN INFLASI, BERDASARKAN HASIL REKOMENDASI TPID YANG TELAH DITEMPUH OLEH PEMDA/INSTANSI TERKAIT DI DAERAH, DAN DIPANDANG SEBAGAI KEGIATAN YANG PALING BERHASIL DALAM MENJAGA STABILITAS INFLASI </a:t>
            </a:r>
            <a:r>
              <a:rPr lang="en-US" altLang="en-US" sz="3200" b="1" dirty="0" smtClean="0">
                <a:solidFill>
                  <a:srgbClr val="000000"/>
                </a:solidFill>
                <a:latin typeface="Calibri" pitchFamily="34" charset="0"/>
                <a:ea typeface="Calibri" pitchFamily="34" charset="0"/>
                <a:cs typeface="Times New Roman" pitchFamily="18" charset="0"/>
              </a:rPr>
              <a:t>(FORMULIR LAMPIRAN B)</a:t>
            </a:r>
            <a:endParaRPr lang="en-US" altLang="en-US" sz="3200" dirty="0" smtClean="0">
              <a:solidFill>
                <a:srgbClr val="000000"/>
              </a:solidFill>
              <a:latin typeface="Calibri" pitchFamily="34" charset="0"/>
              <a:ea typeface="Calibri" pitchFamily="34" charset="0"/>
              <a:cs typeface="Times New Roman" pitchFamily="18" charset="0"/>
            </a:endParaRPr>
          </a:p>
          <a:p>
            <a:pPr marL="285750" indent="-285750" algn="just" defTabSz="914400">
              <a:buSzPct val="115000"/>
              <a:buFont typeface="Arial" panose="020B0604020202020204" pitchFamily="34" charset="0"/>
              <a:buChar char="•"/>
            </a:pPr>
            <a:endParaRPr lang="en-US" altLang="en-US" sz="1200" dirty="0" smtClean="0">
              <a:solidFill>
                <a:srgbClr val="B1E2FB"/>
              </a:solidFill>
              <a:latin typeface="Calibri" pitchFamily="34" charset="0"/>
            </a:endParaRPr>
          </a:p>
          <a:p>
            <a:pPr marL="285750" indent="-285750" algn="just" defTabSz="914400" eaLnBrk="0" hangingPunct="0">
              <a:buSzPct val="115000"/>
              <a:buFont typeface="Arial" panose="020B0604020202020204" pitchFamily="34" charset="0"/>
              <a:buChar char="•"/>
            </a:pPr>
            <a:r>
              <a:rPr lang="en-US" altLang="en-US" sz="3200" dirty="0" smtClean="0">
                <a:solidFill>
                  <a:srgbClr val="000000"/>
                </a:solidFill>
                <a:latin typeface="Calibri" pitchFamily="34" charset="0"/>
                <a:ea typeface="Calibri" pitchFamily="34" charset="0"/>
                <a:cs typeface="Times New Roman" pitchFamily="18" charset="0"/>
              </a:rPr>
              <a:t>PENILAIAN DIBERIKAN OLEH </a:t>
            </a:r>
            <a:r>
              <a:rPr lang="en-US" altLang="en-US" sz="3200" b="1" i="1" dirty="0" smtClean="0">
                <a:solidFill>
                  <a:srgbClr val="000000"/>
                </a:solidFill>
                <a:latin typeface="Calibri" pitchFamily="34" charset="0"/>
                <a:ea typeface="Calibri" pitchFamily="34" charset="0"/>
                <a:cs typeface="Times New Roman" pitchFamily="18" charset="0"/>
              </a:rPr>
              <a:t>EXTERNAL REVIEWER</a:t>
            </a:r>
            <a:r>
              <a:rPr lang="en-US" altLang="en-US" sz="3200" dirty="0" smtClean="0">
                <a:solidFill>
                  <a:srgbClr val="000000"/>
                </a:solidFill>
                <a:latin typeface="Calibri" pitchFamily="34" charset="0"/>
                <a:ea typeface="Calibri" pitchFamily="34" charset="0"/>
                <a:cs typeface="Times New Roman" pitchFamily="18" charset="0"/>
              </a:rPr>
              <a:t>. </a:t>
            </a:r>
            <a:endParaRPr lang="en-US" altLang="en-US" sz="3200" dirty="0" smtClean="0">
              <a:solidFill>
                <a:srgbClr val="000000"/>
              </a:solidFill>
              <a:latin typeface="Calibri" pitchFamily="34" charset="0"/>
            </a:endParaRPr>
          </a:p>
        </p:txBody>
      </p:sp>
      <p:sp>
        <p:nvSpPr>
          <p:cNvPr id="5" name="Rectangle 3"/>
          <p:cNvSpPr>
            <a:spLocks noChangeArrowheads="1"/>
          </p:cNvSpPr>
          <p:nvPr/>
        </p:nvSpPr>
        <p:spPr bwMode="auto">
          <a:xfrm>
            <a:off x="934917" y="5279138"/>
            <a:ext cx="9575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fontAlgn="base">
              <a:spcBef>
                <a:spcPct val="0"/>
              </a:spcBef>
              <a:spcAft>
                <a:spcPct val="0"/>
              </a:spcAft>
            </a:pPr>
            <a:r>
              <a:rPr lang="en-US" altLang="en-US" sz="3200" b="1" dirty="0" smtClean="0">
                <a:solidFill>
                  <a:schemeClr val="tx2">
                    <a:lumMod val="75000"/>
                  </a:schemeClr>
                </a:solidFill>
                <a:latin typeface="Calibri" panose="020F0502020204030204" pitchFamily="34" charset="0"/>
                <a:ea typeface="Calibri" pitchFamily="34" charset="0"/>
                <a:cs typeface="Times New Roman" pitchFamily="18" charset="0"/>
              </a:rPr>
              <a:t>KRITERIA ACUAN PENILAIAN SISI KUALITAS  BERDASARKAN </a:t>
            </a:r>
            <a:r>
              <a:rPr lang="en-US" altLang="en-US" sz="3200" b="1" i="1" dirty="0" smtClean="0">
                <a:solidFill>
                  <a:schemeClr val="tx2">
                    <a:lumMod val="75000"/>
                  </a:schemeClr>
                </a:solidFill>
                <a:latin typeface="Calibri" panose="020F0502020204030204" pitchFamily="34" charset="0"/>
                <a:ea typeface="Calibri" pitchFamily="34" charset="0"/>
                <a:cs typeface="Times New Roman" pitchFamily="18" charset="0"/>
              </a:rPr>
              <a:t>ONE PAGE SUMMARY</a:t>
            </a:r>
            <a:endParaRPr lang="en-US" altLang="en-US" sz="3200" dirty="0" smtClean="0">
              <a:solidFill>
                <a:schemeClr val="tx2">
                  <a:lumMod val="75000"/>
                </a:schemeClr>
              </a:solidFill>
              <a:latin typeface="Calibri" panose="020F0502020204030204" pitchFamily="34" charset="0"/>
              <a:cs typeface="Arial" pitchFamily="34" charset="0"/>
            </a:endParaRPr>
          </a:p>
        </p:txBody>
      </p:sp>
      <p:sp>
        <p:nvSpPr>
          <p:cNvPr id="7" name="Title 1"/>
          <p:cNvSpPr txBox="1">
            <a:spLocks/>
          </p:cNvSpPr>
          <p:nvPr/>
        </p:nvSpPr>
        <p:spPr>
          <a:xfrm>
            <a:off x="101600" y="762001"/>
            <a:ext cx="4978400" cy="316173"/>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fontAlgn="base">
              <a:spcAft>
                <a:spcPct val="0"/>
              </a:spcAft>
            </a:pPr>
            <a:endParaRPr lang="en-US" sz="2400" i="1" dirty="0">
              <a:solidFill>
                <a:srgbClr val="000000"/>
              </a:solidFill>
              <a:latin typeface="Calibri" pitchFamily="34" charset="0"/>
            </a:endParaRPr>
          </a:p>
        </p:txBody>
      </p:sp>
      <p:sp>
        <p:nvSpPr>
          <p:cNvPr id="2" name="Slide Number Placeholder 1"/>
          <p:cNvSpPr>
            <a:spLocks noGrp="1"/>
          </p:cNvSpPr>
          <p:nvPr>
            <p:ph type="sldNum" sz="quarter" idx="12"/>
          </p:nvPr>
        </p:nvSpPr>
        <p:spPr/>
        <p:txBody>
          <a:bodyPr/>
          <a:lstStyle/>
          <a:p>
            <a:fld id="{EF15C901-2314-4F0B-9D2E-522E055B4585}" type="slidenum">
              <a:rPr lang="en-US" smtClean="0">
                <a:solidFill>
                  <a:srgbClr val="B1E2FB"/>
                </a:solidFill>
              </a:rPr>
              <a:pPr/>
              <a:t>39</a:t>
            </a:fld>
            <a:endParaRPr lang="en-US">
              <a:solidFill>
                <a:srgbClr val="B1E2FB"/>
              </a:solidFill>
            </a:endParaRPr>
          </a:p>
        </p:txBody>
      </p:sp>
    </p:spTree>
    <p:extLst>
      <p:ext uri="{BB962C8B-B14F-4D97-AF65-F5344CB8AC3E}">
        <p14:creationId xmlns:p14="http://schemas.microsoft.com/office/powerpoint/2010/main" val="2883637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p:cNvSpPr/>
          <p:nvPr/>
        </p:nvSpPr>
        <p:spPr>
          <a:xfrm>
            <a:off x="2478" y="0"/>
            <a:ext cx="3333829" cy="6858000"/>
          </a:xfrm>
          <a:prstGeom prst="rect">
            <a:avLst/>
          </a:prstGeom>
          <a:gradFill flip="none" rotWithShape="1">
            <a:gsLst>
              <a:gs pos="7000">
                <a:schemeClr val="accent1">
                  <a:lumMod val="20000"/>
                  <a:lumOff val="80000"/>
                </a:schemeClr>
              </a:gs>
              <a:gs pos="100000">
                <a:schemeClr val="accent1">
                  <a:tint val="23500"/>
                  <a:satMod val="160000"/>
                </a:schemeClr>
              </a:gs>
            </a:gsLst>
            <a:lin ang="189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 name="Rectangle 9"/>
          <p:cNvSpPr/>
          <p:nvPr/>
        </p:nvSpPr>
        <p:spPr>
          <a:xfrm>
            <a:off x="6007911" y="219296"/>
            <a:ext cx="5669991" cy="461665"/>
          </a:xfrm>
          <a:prstGeom prst="rect">
            <a:avLst/>
          </a:prstGeom>
        </p:spPr>
        <p:txBody>
          <a:bodyPr wrap="square">
            <a:spAutoFit/>
          </a:bodyPr>
          <a:lstStyle/>
          <a:p>
            <a:r>
              <a:rPr lang="id-ID" sz="2400" b="1" dirty="0" smtClean="0">
                <a:solidFill>
                  <a:schemeClr val="accent6">
                    <a:lumMod val="75000"/>
                  </a:schemeClr>
                </a:solidFill>
                <a:effectLst>
                  <a:glow rad="50800">
                    <a:srgbClr val="FFC000"/>
                  </a:glow>
                </a:effectLst>
                <a:latin typeface="Agency FB" pitchFamily="34" charset="0"/>
              </a:rPr>
              <a:t>ANGGARAN YG TEPAT, SEHAT &amp; BERKESINAMBUNGAN</a:t>
            </a:r>
          </a:p>
        </p:txBody>
      </p:sp>
      <p:sp>
        <p:nvSpPr>
          <p:cNvPr id="11" name="Rectangle 10"/>
          <p:cNvSpPr/>
          <p:nvPr/>
        </p:nvSpPr>
        <p:spPr>
          <a:xfrm>
            <a:off x="295100" y="1961314"/>
            <a:ext cx="4809368" cy="424732"/>
          </a:xfrm>
          <a:prstGeom prst="rect">
            <a:avLst/>
          </a:prstGeom>
        </p:spPr>
        <p:txBody>
          <a:bodyPr wrap="square">
            <a:spAutoFit/>
          </a:bodyPr>
          <a:lstStyle/>
          <a:p>
            <a:pPr>
              <a:lnSpc>
                <a:spcPct val="90000"/>
              </a:lnSpc>
            </a:pPr>
            <a:r>
              <a:rPr lang="id-ID" sz="2400" b="1" dirty="0">
                <a:solidFill>
                  <a:schemeClr val="accent6">
                    <a:lumMod val="75000"/>
                  </a:schemeClr>
                </a:solidFill>
                <a:effectLst>
                  <a:glow rad="50800">
                    <a:srgbClr val="FFC000"/>
                  </a:glow>
                </a:effectLst>
                <a:latin typeface="Agency FB" pitchFamily="34" charset="0"/>
              </a:rPr>
              <a:t>KOORDINASI YANG </a:t>
            </a:r>
            <a:r>
              <a:rPr lang="id-ID" sz="2400" b="1" dirty="0" smtClean="0">
                <a:solidFill>
                  <a:schemeClr val="accent6">
                    <a:lumMod val="75000"/>
                  </a:schemeClr>
                </a:solidFill>
                <a:effectLst>
                  <a:glow rad="50800">
                    <a:srgbClr val="FFC000"/>
                  </a:glow>
                </a:effectLst>
                <a:latin typeface="Agency FB" pitchFamily="34" charset="0"/>
              </a:rPr>
              <a:t>BERKESINAMBUNGAN</a:t>
            </a:r>
            <a:endParaRPr lang="id-ID" sz="1800" b="1" dirty="0">
              <a:solidFill>
                <a:schemeClr val="accent6">
                  <a:lumMod val="75000"/>
                </a:schemeClr>
              </a:solidFill>
              <a:effectLst>
                <a:glow rad="50800">
                  <a:srgbClr val="FFC000"/>
                </a:glow>
              </a:effectLst>
              <a:latin typeface="Agency FB" pitchFamily="34" charset="0"/>
            </a:endParaRPr>
          </a:p>
        </p:txBody>
      </p:sp>
      <p:sp>
        <p:nvSpPr>
          <p:cNvPr id="12" name="Rectangle 11"/>
          <p:cNvSpPr/>
          <p:nvPr/>
        </p:nvSpPr>
        <p:spPr>
          <a:xfrm>
            <a:off x="5966362" y="3866418"/>
            <a:ext cx="5312798" cy="461665"/>
          </a:xfrm>
          <a:prstGeom prst="rect">
            <a:avLst/>
          </a:prstGeom>
        </p:spPr>
        <p:txBody>
          <a:bodyPr wrap="square">
            <a:spAutoFit/>
          </a:bodyPr>
          <a:lstStyle/>
          <a:p>
            <a:r>
              <a:rPr lang="id-ID" sz="2400" b="1" dirty="0" smtClean="0">
                <a:solidFill>
                  <a:schemeClr val="accent6">
                    <a:lumMod val="75000"/>
                  </a:schemeClr>
                </a:solidFill>
                <a:effectLst>
                  <a:glow rad="50800">
                    <a:srgbClr val="FFC000"/>
                  </a:glow>
                </a:effectLst>
                <a:latin typeface="Agency FB" pitchFamily="34" charset="0"/>
              </a:rPr>
              <a:t>DUKUNGAN INTENSIF BI SETEMPAT</a:t>
            </a:r>
          </a:p>
        </p:txBody>
      </p:sp>
      <p:sp>
        <p:nvSpPr>
          <p:cNvPr id="13" name="Rectangle 12"/>
          <p:cNvSpPr/>
          <p:nvPr/>
        </p:nvSpPr>
        <p:spPr>
          <a:xfrm>
            <a:off x="297880" y="216630"/>
            <a:ext cx="4294967" cy="461665"/>
          </a:xfrm>
          <a:prstGeom prst="rect">
            <a:avLst/>
          </a:prstGeom>
        </p:spPr>
        <p:txBody>
          <a:bodyPr wrap="square">
            <a:spAutoFit/>
          </a:bodyPr>
          <a:lstStyle/>
          <a:p>
            <a:r>
              <a:rPr lang="id-ID" sz="2400" b="1" dirty="0" smtClean="0">
                <a:solidFill>
                  <a:schemeClr val="accent6">
                    <a:lumMod val="75000"/>
                  </a:schemeClr>
                </a:solidFill>
                <a:effectLst>
                  <a:glow rad="50800">
                    <a:srgbClr val="FFC000"/>
                  </a:glow>
                </a:effectLst>
                <a:latin typeface="Agency FB" pitchFamily="34" charset="0"/>
              </a:rPr>
              <a:t>DUKUNGAN KUAT PIMPINAN DAERAH</a:t>
            </a:r>
          </a:p>
        </p:txBody>
      </p:sp>
      <p:sp>
        <p:nvSpPr>
          <p:cNvPr id="14" name="Rectangle 13"/>
          <p:cNvSpPr/>
          <p:nvPr/>
        </p:nvSpPr>
        <p:spPr>
          <a:xfrm>
            <a:off x="6007911" y="2028850"/>
            <a:ext cx="4294967" cy="461665"/>
          </a:xfrm>
          <a:prstGeom prst="rect">
            <a:avLst/>
          </a:prstGeom>
        </p:spPr>
        <p:txBody>
          <a:bodyPr wrap="square">
            <a:spAutoFit/>
          </a:bodyPr>
          <a:lstStyle/>
          <a:p>
            <a:r>
              <a:rPr lang="id-ID" sz="2400" b="1" dirty="0" smtClean="0">
                <a:solidFill>
                  <a:schemeClr val="accent6">
                    <a:lumMod val="75000"/>
                  </a:schemeClr>
                </a:solidFill>
                <a:effectLst>
                  <a:glow rad="50800">
                    <a:srgbClr val="FFC000"/>
                  </a:glow>
                </a:effectLst>
                <a:latin typeface="Agency FB" pitchFamily="34" charset="0"/>
              </a:rPr>
              <a:t>PROGRAM KERJA YANG EFEKTIF</a:t>
            </a:r>
          </a:p>
        </p:txBody>
      </p:sp>
      <p:sp>
        <p:nvSpPr>
          <p:cNvPr id="15" name="Rectangle 14"/>
          <p:cNvSpPr/>
          <p:nvPr/>
        </p:nvSpPr>
        <p:spPr>
          <a:xfrm>
            <a:off x="305762" y="5670749"/>
            <a:ext cx="4294967" cy="461665"/>
          </a:xfrm>
          <a:prstGeom prst="rect">
            <a:avLst/>
          </a:prstGeom>
        </p:spPr>
        <p:txBody>
          <a:bodyPr wrap="square">
            <a:spAutoFit/>
          </a:bodyPr>
          <a:lstStyle/>
          <a:p>
            <a:r>
              <a:rPr lang="id-ID" sz="2400" b="1" dirty="0" smtClean="0">
                <a:solidFill>
                  <a:schemeClr val="accent6">
                    <a:lumMod val="75000"/>
                  </a:schemeClr>
                </a:solidFill>
                <a:effectLst>
                  <a:glow rad="50800">
                    <a:srgbClr val="FFC000"/>
                  </a:glow>
                </a:effectLst>
                <a:latin typeface="Agency FB" pitchFamily="34" charset="0"/>
              </a:rPr>
              <a:t>KOMUNIKASI PUBLIK YANG EFEKTIF</a:t>
            </a:r>
          </a:p>
        </p:txBody>
      </p:sp>
      <p:sp>
        <p:nvSpPr>
          <p:cNvPr id="2" name="Rectangle 1"/>
          <p:cNvSpPr/>
          <p:nvPr/>
        </p:nvSpPr>
        <p:spPr>
          <a:xfrm>
            <a:off x="305762" y="674633"/>
            <a:ext cx="5453906" cy="984885"/>
          </a:xfrm>
          <a:prstGeom prst="rect">
            <a:avLst/>
          </a:prstGeom>
        </p:spPr>
        <p:txBody>
          <a:bodyPr wrap="square">
            <a:spAutoFit/>
          </a:bodyPr>
          <a:lstStyle/>
          <a:p>
            <a:pPr marL="171450" indent="-171450" algn="just">
              <a:spcBef>
                <a:spcPts val="200"/>
              </a:spcBef>
              <a:spcAft>
                <a:spcPts val="200"/>
              </a:spcAft>
              <a:buFont typeface="Arial" panose="020B0604020202020204" pitchFamily="34" charset="0"/>
              <a:buChar char="•"/>
            </a:pPr>
            <a:r>
              <a:rPr lang="id-ID" sz="1200" b="1" dirty="0" smtClean="0">
                <a:latin typeface="Arial Narrow" panose="020B0606020202030204" pitchFamily="34" charset="0"/>
              </a:rPr>
              <a:t>KOMUNIKASI PUBLIK : TALKSHOW, IKLAN LAYANAN MASYARAKAT, SIDAK PASAR</a:t>
            </a:r>
          </a:p>
          <a:p>
            <a:pPr marL="171450" indent="-171450" algn="just">
              <a:spcBef>
                <a:spcPts val="200"/>
              </a:spcBef>
              <a:spcAft>
                <a:spcPts val="200"/>
              </a:spcAft>
              <a:buFont typeface="Arial" panose="020B0604020202020204" pitchFamily="34" charset="0"/>
              <a:buChar char="•"/>
            </a:pPr>
            <a:r>
              <a:rPr lang="id-ID" sz="1200" b="1" dirty="0" smtClean="0">
                <a:latin typeface="Arial Narrow" panose="020B0606020202030204" pitchFamily="34" charset="0"/>
              </a:rPr>
              <a:t>MOU KERJASAMA ANTAR DAERAH (KAD)</a:t>
            </a:r>
          </a:p>
          <a:p>
            <a:pPr marL="171450" indent="-171450" algn="just">
              <a:spcBef>
                <a:spcPts val="200"/>
              </a:spcBef>
              <a:spcAft>
                <a:spcPts val="200"/>
              </a:spcAft>
              <a:buFont typeface="Arial" panose="020B0604020202020204" pitchFamily="34" charset="0"/>
              <a:buChar char="•"/>
            </a:pPr>
            <a:r>
              <a:rPr lang="id-ID" sz="1200" b="1" dirty="0" smtClean="0">
                <a:latin typeface="Arial Narrow" panose="020B0606020202030204" pitchFamily="34" charset="0"/>
              </a:rPr>
              <a:t>MEMIMPIN RAKOR TPID (KADIS PASTI IKUT RAPAT &amp; BIASANYA ADA WARTAWAN </a:t>
            </a:r>
          </a:p>
          <a:p>
            <a:pPr marL="171450" indent="-171450" algn="just">
              <a:spcBef>
                <a:spcPts val="200"/>
              </a:spcBef>
              <a:spcAft>
                <a:spcPts val="200"/>
              </a:spcAft>
              <a:buFont typeface="Arial" panose="020B0604020202020204" pitchFamily="34" charset="0"/>
              <a:buChar char="•"/>
            </a:pPr>
            <a:r>
              <a:rPr lang="id-ID" sz="1200" b="1" dirty="0" smtClean="0">
                <a:latin typeface="Arial Narrow" panose="020B0606020202030204" pitchFamily="34" charset="0"/>
              </a:rPr>
              <a:t>PERATURAN DAERAH / </a:t>
            </a:r>
            <a:r>
              <a:rPr lang="id-ID" sz="1200" b="1" dirty="0">
                <a:latin typeface="Arial Narrow" panose="020B0606020202030204" pitchFamily="34" charset="0"/>
              </a:rPr>
              <a:t>PERATURAN </a:t>
            </a:r>
            <a:r>
              <a:rPr lang="id-ID" sz="1200" b="1" dirty="0" smtClean="0">
                <a:latin typeface="Arial Narrow" panose="020B0606020202030204" pitchFamily="34" charset="0"/>
              </a:rPr>
              <a:t> WALIKOTA (LANGUSNG &amp; TIDAK LANGSUNG)</a:t>
            </a:r>
          </a:p>
        </p:txBody>
      </p:sp>
      <p:sp>
        <p:nvSpPr>
          <p:cNvPr id="17" name="Rectangle 16"/>
          <p:cNvSpPr/>
          <p:nvPr/>
        </p:nvSpPr>
        <p:spPr>
          <a:xfrm>
            <a:off x="6043997" y="674633"/>
            <a:ext cx="5434099" cy="1354217"/>
          </a:xfrm>
          <a:prstGeom prst="rect">
            <a:avLst/>
          </a:prstGeom>
        </p:spPr>
        <p:txBody>
          <a:bodyPr wrap="square">
            <a:spAutoFit/>
          </a:bodyPr>
          <a:lstStyle/>
          <a:p>
            <a:pPr marL="171450" indent="-171450" algn="just">
              <a:spcBef>
                <a:spcPts val="200"/>
              </a:spcBef>
              <a:spcAft>
                <a:spcPts val="200"/>
              </a:spcAft>
              <a:buFont typeface="Arial" panose="020B0604020202020204" pitchFamily="34" charset="0"/>
              <a:buChar char="•"/>
            </a:pPr>
            <a:r>
              <a:rPr lang="id-ID" sz="1200" b="1" dirty="0" smtClean="0">
                <a:latin typeface="Arial Narrow" panose="020B0606020202030204" pitchFamily="34" charset="0"/>
              </a:rPr>
              <a:t>ANGGARAN PENDUKUNG KEGIATAN (RAPAT, KUNJUNGAN LAPANGAN, TIM, KOMUNIKASI PUBLIK, KAD)</a:t>
            </a:r>
          </a:p>
          <a:p>
            <a:pPr marL="171450" indent="-171450" algn="just">
              <a:spcBef>
                <a:spcPts val="200"/>
              </a:spcBef>
              <a:spcAft>
                <a:spcPts val="200"/>
              </a:spcAft>
              <a:buFont typeface="Arial" panose="020B0604020202020204" pitchFamily="34" charset="0"/>
              <a:buChar char="•"/>
            </a:pPr>
            <a:r>
              <a:rPr lang="id-ID" sz="1200" b="1" dirty="0" smtClean="0">
                <a:latin typeface="Arial Narrow" panose="020B0606020202030204" pitchFamily="34" charset="0"/>
              </a:rPr>
              <a:t>ANGGARAN PADA SKPD SESUAI TUPOKSI MASING-MASING : INFRASTRUKTUR (PASAR, GUDANG), OPERASI PASAR, PERMBERDAYAAN UKM, RASKIN, DLL)</a:t>
            </a:r>
          </a:p>
          <a:p>
            <a:pPr marL="171450" indent="-171450" algn="just">
              <a:spcBef>
                <a:spcPts val="200"/>
              </a:spcBef>
              <a:spcAft>
                <a:spcPts val="200"/>
              </a:spcAft>
              <a:buFont typeface="Arial" panose="020B0604020202020204" pitchFamily="34" charset="0"/>
              <a:buChar char="•"/>
            </a:pPr>
            <a:r>
              <a:rPr lang="id-ID" sz="1200" b="1" dirty="0" smtClean="0">
                <a:latin typeface="Arial Narrow" panose="020B0606020202030204" pitchFamily="34" charset="0"/>
              </a:rPr>
              <a:t>DASAR HUKUM YANG MELANDASI : MUSREMBANGDA, RPJMD, RKPD, PERDA/PERWALI</a:t>
            </a:r>
          </a:p>
        </p:txBody>
      </p:sp>
      <p:sp>
        <p:nvSpPr>
          <p:cNvPr id="19" name="Rectangle 18"/>
          <p:cNvSpPr/>
          <p:nvPr/>
        </p:nvSpPr>
        <p:spPr>
          <a:xfrm>
            <a:off x="305762" y="2383467"/>
            <a:ext cx="5459161" cy="3190617"/>
          </a:xfrm>
          <a:prstGeom prst="rect">
            <a:avLst/>
          </a:prstGeom>
        </p:spPr>
        <p:txBody>
          <a:bodyPr wrap="square">
            <a:spAutoFit/>
          </a:bodyPr>
          <a:lstStyle/>
          <a:p>
            <a:pPr marL="171450" indent="-171450" algn="just">
              <a:spcBef>
                <a:spcPts val="200"/>
              </a:spcBef>
              <a:spcAft>
                <a:spcPts val="200"/>
              </a:spcAft>
              <a:buFont typeface="Arial" panose="020B0604020202020204" pitchFamily="34" charset="0"/>
              <a:buChar char="•"/>
            </a:pPr>
            <a:r>
              <a:rPr lang="id-ID" sz="1200" b="1" dirty="0" smtClean="0">
                <a:latin typeface="Arial Narrow" panose="020B0606020202030204" pitchFamily="34" charset="0"/>
              </a:rPr>
              <a:t>ADANYA PERAN </a:t>
            </a:r>
            <a:r>
              <a:rPr lang="id-ID" sz="1200" b="1" dirty="0">
                <a:latin typeface="Arial Narrow" panose="020B0606020202030204" pitchFamily="34" charset="0"/>
              </a:rPr>
              <a:t>AKTIF SKPD DAN INSTITUSI </a:t>
            </a:r>
            <a:r>
              <a:rPr lang="id-ID" sz="1200" b="1" dirty="0" smtClean="0">
                <a:latin typeface="Arial Narrow" panose="020B0606020202030204" pitchFamily="34" charset="0"/>
              </a:rPr>
              <a:t>LAIN (IDEALNYA ‘DIIKAT’ DALAM TIM)</a:t>
            </a:r>
          </a:p>
          <a:p>
            <a:pPr marL="171450" indent="-171450" algn="just">
              <a:spcBef>
                <a:spcPts val="200"/>
              </a:spcBef>
              <a:spcAft>
                <a:spcPts val="200"/>
              </a:spcAft>
              <a:buFont typeface="Arial" panose="020B0604020202020204" pitchFamily="34" charset="0"/>
              <a:buChar char="•"/>
            </a:pPr>
            <a:r>
              <a:rPr lang="id-ID" sz="1200" b="1" dirty="0" smtClean="0">
                <a:latin typeface="Arial Narrow" panose="020B0606020202030204" pitchFamily="34" charset="0"/>
              </a:rPr>
              <a:t>DINAS PERINDAG : INSPEKSI GUDANG, PEMBANGUNAN  DAN REVITALISASI GUDANG</a:t>
            </a:r>
            <a:r>
              <a:rPr lang="id-ID" sz="1200" b="1" dirty="0">
                <a:latin typeface="Arial Narrow" panose="020B0606020202030204" pitchFamily="34" charset="0"/>
              </a:rPr>
              <a:t> </a:t>
            </a:r>
            <a:r>
              <a:rPr lang="id-ID" sz="1200" b="1" dirty="0" smtClean="0">
                <a:latin typeface="Arial Narrow" panose="020B0606020202030204" pitchFamily="34" charset="0"/>
              </a:rPr>
              <a:t>DAN PASAR, </a:t>
            </a:r>
            <a:r>
              <a:rPr lang="id-ID" sz="1200" b="1" i="1" dirty="0" smtClean="0">
                <a:latin typeface="Arial Narrow" panose="020B0606020202030204" pitchFamily="34" charset="0"/>
              </a:rPr>
              <a:t>PRICE TAGGING, </a:t>
            </a:r>
            <a:r>
              <a:rPr lang="id-ID" sz="1200" b="1" dirty="0" smtClean="0">
                <a:latin typeface="Arial Narrow" panose="020B0606020202030204" pitchFamily="34" charset="0"/>
              </a:rPr>
              <a:t>KAD, DATA DAN INFORMASI HARGA</a:t>
            </a:r>
          </a:p>
          <a:p>
            <a:pPr marL="171450" indent="-171450" algn="just">
              <a:spcBef>
                <a:spcPts val="200"/>
              </a:spcBef>
              <a:spcAft>
                <a:spcPts val="200"/>
              </a:spcAft>
              <a:buFont typeface="Arial" panose="020B0604020202020204" pitchFamily="34" charset="0"/>
              <a:buChar char="•"/>
            </a:pPr>
            <a:r>
              <a:rPr lang="id-ID" sz="1200" b="1" dirty="0" smtClean="0">
                <a:latin typeface="Arial Narrow" panose="020B0606020202030204" pitchFamily="34" charset="0"/>
              </a:rPr>
              <a:t>DINAS PERTANIAN : </a:t>
            </a:r>
            <a:r>
              <a:rPr lang="id-ID" sz="1200" b="1" dirty="0">
                <a:latin typeface="Arial Narrow" panose="020B0606020202030204" pitchFamily="34" charset="0"/>
              </a:rPr>
              <a:t>GARDA UTAMA DALAM </a:t>
            </a:r>
            <a:r>
              <a:rPr lang="id-ID" sz="1200" b="1" dirty="0" smtClean="0">
                <a:latin typeface="Arial Narrow" panose="020B0606020202030204" pitchFamily="34" charset="0"/>
              </a:rPr>
              <a:t>KAD BESAMA BUMD (JIKA ADA)</a:t>
            </a:r>
          </a:p>
          <a:p>
            <a:pPr marL="171450" indent="-171450" algn="just">
              <a:spcBef>
                <a:spcPts val="200"/>
              </a:spcBef>
              <a:spcAft>
                <a:spcPts val="200"/>
              </a:spcAft>
              <a:buFont typeface="Arial" panose="020B0604020202020204" pitchFamily="34" charset="0"/>
              <a:buChar char="•"/>
            </a:pPr>
            <a:r>
              <a:rPr lang="id-ID" sz="1200" b="1" dirty="0" smtClean="0">
                <a:latin typeface="Arial Narrow" panose="020B0606020202030204" pitchFamily="34" charset="0"/>
              </a:rPr>
              <a:t>DINAS PU : </a:t>
            </a:r>
            <a:r>
              <a:rPr lang="id-ID" sz="1200" b="1" dirty="0">
                <a:latin typeface="Arial Narrow" panose="020B0606020202030204" pitchFamily="34" charset="0"/>
              </a:rPr>
              <a:t>GARDA UTAMA DALAM KERJASAMA ANTAR DAERAH</a:t>
            </a:r>
            <a:endParaRPr lang="id-ID" sz="1200" b="1" dirty="0" smtClean="0">
              <a:latin typeface="Arial Narrow" panose="020B0606020202030204" pitchFamily="34" charset="0"/>
            </a:endParaRPr>
          </a:p>
          <a:p>
            <a:pPr marL="171450" indent="-171450" algn="just">
              <a:spcBef>
                <a:spcPts val="200"/>
              </a:spcBef>
              <a:spcAft>
                <a:spcPts val="200"/>
              </a:spcAft>
              <a:buFont typeface="Arial" panose="020B0604020202020204" pitchFamily="34" charset="0"/>
              <a:buChar char="•"/>
            </a:pPr>
            <a:r>
              <a:rPr lang="id-ID" sz="1200" b="1" dirty="0" smtClean="0">
                <a:latin typeface="Arial Narrow" panose="020B0606020202030204" pitchFamily="34" charset="0"/>
              </a:rPr>
              <a:t>DINAS SOSIAL, : RASKIN, OP</a:t>
            </a:r>
          </a:p>
          <a:p>
            <a:pPr marL="171450" indent="-171450" algn="just">
              <a:spcBef>
                <a:spcPts val="200"/>
              </a:spcBef>
              <a:spcAft>
                <a:spcPts val="200"/>
              </a:spcAft>
              <a:buFont typeface="Arial" panose="020B0604020202020204" pitchFamily="34" charset="0"/>
              <a:buChar char="•"/>
            </a:pPr>
            <a:r>
              <a:rPr lang="id-ID" sz="1200" b="1" dirty="0" smtClean="0">
                <a:latin typeface="Arial Narrow" panose="020B0606020202030204" pitchFamily="34" charset="0"/>
              </a:rPr>
              <a:t>DINAS PERHUBUNGAN : PENGAMANAN JALUR DISTRIBUSI, PEMANTAUAN ONGKOS ANGKUT</a:t>
            </a:r>
          </a:p>
          <a:p>
            <a:pPr marL="171450" indent="-171450" algn="just">
              <a:spcBef>
                <a:spcPts val="200"/>
              </a:spcBef>
              <a:spcAft>
                <a:spcPts val="200"/>
              </a:spcAft>
              <a:buFont typeface="Arial" panose="020B0604020202020204" pitchFamily="34" charset="0"/>
              <a:buChar char="•"/>
            </a:pPr>
            <a:r>
              <a:rPr lang="id-ID" sz="1200" b="1" dirty="0" smtClean="0">
                <a:latin typeface="Arial Narrow" panose="020B0606020202030204" pitchFamily="34" charset="0"/>
              </a:rPr>
              <a:t>BAPPEDA  : PENYUSUNAN PROGRAM DAN ALOKASI ANGGARAN</a:t>
            </a:r>
          </a:p>
          <a:p>
            <a:pPr marL="171450" indent="-171450" algn="just">
              <a:spcBef>
                <a:spcPts val="200"/>
              </a:spcBef>
              <a:spcAft>
                <a:spcPts val="200"/>
              </a:spcAft>
              <a:buFont typeface="Arial" panose="020B0604020202020204" pitchFamily="34" charset="0"/>
              <a:buChar char="•"/>
            </a:pPr>
            <a:r>
              <a:rPr lang="id-ID" sz="1200" b="1" dirty="0" smtClean="0">
                <a:latin typeface="Arial Narrow" panose="020B0606020202030204" pitchFamily="34" charset="0"/>
              </a:rPr>
              <a:t>BULOG : OP, KAD, PERGUDANGAN, RASKIN</a:t>
            </a:r>
          </a:p>
          <a:p>
            <a:pPr marL="171450" indent="-171450" algn="just">
              <a:spcBef>
                <a:spcPts val="200"/>
              </a:spcBef>
              <a:spcAft>
                <a:spcPts val="200"/>
              </a:spcAft>
              <a:buFont typeface="Arial" panose="020B0604020202020204" pitchFamily="34" charset="0"/>
              <a:buChar char="•"/>
            </a:pPr>
            <a:r>
              <a:rPr lang="id-ID" sz="1200" b="1" dirty="0" smtClean="0">
                <a:latin typeface="Arial Narrow" panose="020B0606020202030204" pitchFamily="34" charset="0"/>
              </a:rPr>
              <a:t>AKADEMISI : KAJIAN, KOMUNIKASI PUBLIK, PENDIDIKAN, MASYARAKAT </a:t>
            </a:r>
            <a:r>
              <a:rPr lang="id-ID" sz="1200" b="1" dirty="0">
                <a:latin typeface="Arial Narrow" panose="020B0606020202030204" pitchFamily="34" charset="0"/>
              </a:rPr>
              <a:t>INVENTARISASI MASALAH</a:t>
            </a:r>
            <a:endParaRPr lang="id-ID" sz="1200" b="1" dirty="0" smtClean="0">
              <a:latin typeface="Arial Narrow" panose="020B0606020202030204" pitchFamily="34" charset="0"/>
            </a:endParaRPr>
          </a:p>
          <a:p>
            <a:pPr marL="171450" indent="-171450" algn="just">
              <a:spcBef>
                <a:spcPts val="200"/>
              </a:spcBef>
              <a:spcAft>
                <a:spcPts val="200"/>
              </a:spcAft>
              <a:buFont typeface="Arial" panose="020B0604020202020204" pitchFamily="34" charset="0"/>
              <a:buChar char="•"/>
            </a:pPr>
            <a:r>
              <a:rPr lang="id-ID" sz="1200" b="1" dirty="0" smtClean="0">
                <a:latin typeface="Arial Narrow" panose="020B0606020202030204" pitchFamily="34" charset="0"/>
              </a:rPr>
              <a:t>APARAT PENEGAK HUKUM : INSPEKSI GUDANG, OP, PENGAMANAN DISTRIBUSI</a:t>
            </a:r>
          </a:p>
          <a:p>
            <a:pPr marL="171450" indent="-171450" algn="just">
              <a:spcBef>
                <a:spcPts val="200"/>
              </a:spcBef>
              <a:spcAft>
                <a:spcPts val="200"/>
              </a:spcAft>
              <a:buFont typeface="Arial" panose="020B0604020202020204" pitchFamily="34" charset="0"/>
              <a:buChar char="•"/>
            </a:pPr>
            <a:r>
              <a:rPr lang="id-ID" sz="1200" b="1" dirty="0" smtClean="0">
                <a:latin typeface="Arial Narrow" panose="020B0606020202030204" pitchFamily="34" charset="0"/>
              </a:rPr>
              <a:t>DUNIA USAHA :  INFORMASI LAPANGAN, INVENTARISASI MASALAH</a:t>
            </a:r>
          </a:p>
        </p:txBody>
      </p:sp>
      <p:sp>
        <p:nvSpPr>
          <p:cNvPr id="20" name="Rectangle 19"/>
          <p:cNvSpPr/>
          <p:nvPr/>
        </p:nvSpPr>
        <p:spPr>
          <a:xfrm>
            <a:off x="6055209" y="2448733"/>
            <a:ext cx="5942758" cy="1328569"/>
          </a:xfrm>
          <a:prstGeom prst="rect">
            <a:avLst/>
          </a:prstGeom>
        </p:spPr>
        <p:txBody>
          <a:bodyPr wrap="square">
            <a:spAutoFit/>
          </a:bodyPr>
          <a:lstStyle/>
          <a:p>
            <a:pPr marL="171450" indent="-171450" algn="just">
              <a:spcBef>
                <a:spcPts val="100"/>
              </a:spcBef>
              <a:spcAft>
                <a:spcPts val="100"/>
              </a:spcAft>
              <a:buFont typeface="Arial" panose="020B0604020202020204" pitchFamily="34" charset="0"/>
              <a:buChar char="•"/>
            </a:pPr>
            <a:r>
              <a:rPr lang="id-ID" sz="1200" b="1" dirty="0">
                <a:latin typeface="Arial Narrow" panose="020B0606020202030204" pitchFamily="34" charset="0"/>
              </a:rPr>
              <a:t>DIDASARI ATAS HASIL ASSESMENT </a:t>
            </a:r>
          </a:p>
          <a:p>
            <a:pPr marL="171450" indent="-171450" algn="just">
              <a:spcBef>
                <a:spcPts val="100"/>
              </a:spcBef>
              <a:spcAft>
                <a:spcPts val="100"/>
              </a:spcAft>
              <a:buFont typeface="Arial" panose="020B0604020202020204" pitchFamily="34" charset="0"/>
              <a:buChar char="•"/>
            </a:pPr>
            <a:r>
              <a:rPr lang="id-ID" sz="1200" b="1" dirty="0" smtClean="0">
                <a:latin typeface="Arial Narrow" panose="020B0606020202030204" pitchFamily="34" charset="0"/>
              </a:rPr>
              <a:t>MASUK DALAM RKPD DAN RPJMD</a:t>
            </a:r>
          </a:p>
          <a:p>
            <a:pPr marL="171450" indent="-171450" algn="just">
              <a:spcBef>
                <a:spcPts val="100"/>
              </a:spcBef>
              <a:spcAft>
                <a:spcPts val="100"/>
              </a:spcAft>
              <a:buFont typeface="Arial" panose="020B0604020202020204" pitchFamily="34" charset="0"/>
              <a:buChar char="•"/>
            </a:pPr>
            <a:r>
              <a:rPr lang="id-ID" sz="1200" b="1" dirty="0" smtClean="0">
                <a:latin typeface="Arial Narrow" panose="020B0606020202030204" pitchFamily="34" charset="0"/>
              </a:rPr>
              <a:t>ADANYA DUKUNGAN ANGGARAN YANG CUKUP</a:t>
            </a:r>
          </a:p>
          <a:p>
            <a:pPr marL="171450" indent="-171450" algn="just">
              <a:spcBef>
                <a:spcPts val="100"/>
              </a:spcBef>
              <a:spcAft>
                <a:spcPts val="100"/>
              </a:spcAft>
              <a:buFont typeface="Arial" panose="020B0604020202020204" pitchFamily="34" charset="0"/>
              <a:buChar char="•"/>
            </a:pPr>
            <a:r>
              <a:rPr lang="id-ID" sz="1200" b="1" dirty="0" smtClean="0">
                <a:latin typeface="Arial Narrow" panose="020B0606020202030204" pitchFamily="34" charset="0"/>
              </a:rPr>
              <a:t>BERKESINAMBUIGAN </a:t>
            </a:r>
          </a:p>
          <a:p>
            <a:pPr marL="171450" indent="-171450" algn="just">
              <a:spcBef>
                <a:spcPts val="100"/>
              </a:spcBef>
              <a:spcAft>
                <a:spcPts val="100"/>
              </a:spcAft>
              <a:buFont typeface="Arial" panose="020B0604020202020204" pitchFamily="34" charset="0"/>
              <a:buChar char="•"/>
            </a:pPr>
            <a:r>
              <a:rPr lang="id-ID" sz="1200" b="1" dirty="0" smtClean="0">
                <a:latin typeface="Arial Narrow" panose="020B0606020202030204" pitchFamily="34" charset="0"/>
              </a:rPr>
              <a:t>MENDUKUNG ROADMAP PENGENDALIAN INFLASI DAERAH (PROVINSI &amp; NASIONAL )</a:t>
            </a:r>
          </a:p>
          <a:p>
            <a:pPr marL="171450" indent="-171450" algn="just">
              <a:spcBef>
                <a:spcPts val="100"/>
              </a:spcBef>
              <a:spcAft>
                <a:spcPts val="100"/>
              </a:spcAft>
              <a:buFont typeface="Arial" panose="020B0604020202020204" pitchFamily="34" charset="0"/>
              <a:buChar char="•"/>
            </a:pPr>
            <a:r>
              <a:rPr lang="id-ID" sz="1200" b="1" dirty="0" smtClean="0">
                <a:latin typeface="Arial Narrow" panose="020B0606020202030204" pitchFamily="34" charset="0"/>
              </a:rPr>
              <a:t>MENDUKUNG PROGRAM NASIONAL PENGENDALIAN INFLASI (PIHPS)</a:t>
            </a:r>
          </a:p>
        </p:txBody>
      </p:sp>
      <p:sp>
        <p:nvSpPr>
          <p:cNvPr id="21" name="Rectangle 20"/>
          <p:cNvSpPr/>
          <p:nvPr/>
        </p:nvSpPr>
        <p:spPr>
          <a:xfrm>
            <a:off x="6048475" y="4309927"/>
            <a:ext cx="5968541" cy="1328569"/>
          </a:xfrm>
          <a:prstGeom prst="rect">
            <a:avLst/>
          </a:prstGeom>
        </p:spPr>
        <p:txBody>
          <a:bodyPr wrap="square">
            <a:spAutoFit/>
          </a:bodyPr>
          <a:lstStyle/>
          <a:p>
            <a:pPr marL="171450" indent="-171450" algn="just">
              <a:spcBef>
                <a:spcPts val="100"/>
              </a:spcBef>
              <a:spcAft>
                <a:spcPts val="100"/>
              </a:spcAft>
              <a:buFont typeface="Arial" panose="020B0604020202020204" pitchFamily="34" charset="0"/>
              <a:buChar char="•"/>
            </a:pPr>
            <a:r>
              <a:rPr lang="id-ID" sz="1200" b="1" dirty="0" smtClean="0">
                <a:latin typeface="Arial Narrow" panose="020B0606020202030204" pitchFamily="34" charset="0"/>
              </a:rPr>
              <a:t>PEREDARAN </a:t>
            </a:r>
            <a:r>
              <a:rPr lang="id-ID" sz="1200" b="1" dirty="0">
                <a:latin typeface="Arial Narrow" panose="020B0606020202030204" pitchFamily="34" charset="0"/>
              </a:rPr>
              <a:t>UANG </a:t>
            </a:r>
            <a:endParaRPr lang="id-ID" sz="1200" b="1" dirty="0" smtClean="0">
              <a:latin typeface="Arial Narrow" panose="020B0606020202030204" pitchFamily="34" charset="0"/>
            </a:endParaRPr>
          </a:p>
          <a:p>
            <a:pPr marL="171450" indent="-171450" algn="just">
              <a:spcBef>
                <a:spcPts val="100"/>
              </a:spcBef>
              <a:spcAft>
                <a:spcPts val="100"/>
              </a:spcAft>
              <a:buFont typeface="Arial" panose="020B0604020202020204" pitchFamily="34" charset="0"/>
              <a:buChar char="•"/>
            </a:pPr>
            <a:r>
              <a:rPr lang="id-ID" sz="1200" b="1" dirty="0" smtClean="0">
                <a:latin typeface="Arial Narrow" panose="020B0606020202030204" pitchFamily="34" charset="0"/>
              </a:rPr>
              <a:t>RISK </a:t>
            </a:r>
            <a:r>
              <a:rPr lang="id-ID" sz="1200" b="1" dirty="0" smtClean="0">
                <a:latin typeface="Arial Narrow" panose="020B0606020202030204" pitchFamily="34" charset="0"/>
              </a:rPr>
              <a:t>ASSESMENT</a:t>
            </a:r>
          </a:p>
          <a:p>
            <a:pPr marL="171450" indent="-171450" algn="just">
              <a:spcBef>
                <a:spcPts val="100"/>
              </a:spcBef>
              <a:spcAft>
                <a:spcPts val="100"/>
              </a:spcAft>
              <a:buFont typeface="Arial" panose="020B0604020202020204" pitchFamily="34" charset="0"/>
              <a:buChar char="•"/>
            </a:pPr>
            <a:r>
              <a:rPr lang="id-ID" sz="1200" b="1" dirty="0" smtClean="0">
                <a:latin typeface="Arial Narrow" panose="020B0606020202030204" pitchFamily="34" charset="0"/>
              </a:rPr>
              <a:t>PANTAUAN HARGA </a:t>
            </a:r>
            <a:r>
              <a:rPr lang="id-ID" sz="1200" b="1" dirty="0" smtClean="0">
                <a:latin typeface="Arial Narrow" panose="020B0606020202030204" pitchFamily="34" charset="0"/>
              </a:rPr>
              <a:t>SECARA PERIODIK SEBAGAI LANDASAN </a:t>
            </a:r>
            <a:r>
              <a:rPr lang="id-ID" sz="1200" b="1" dirty="0" smtClean="0">
                <a:latin typeface="Arial Narrow" panose="020B0606020202030204" pitchFamily="34" charset="0"/>
              </a:rPr>
              <a:t>REKOMENDASI TPID</a:t>
            </a:r>
            <a:endParaRPr lang="id-ID" sz="1200" b="1" dirty="0">
              <a:latin typeface="Arial Narrow" panose="020B0606020202030204" pitchFamily="34" charset="0"/>
            </a:endParaRPr>
          </a:p>
          <a:p>
            <a:pPr marL="171450" indent="-171450" algn="just">
              <a:spcBef>
                <a:spcPts val="100"/>
              </a:spcBef>
              <a:spcAft>
                <a:spcPts val="100"/>
              </a:spcAft>
              <a:buFont typeface="Arial" panose="020B0604020202020204" pitchFamily="34" charset="0"/>
              <a:buChar char="•"/>
            </a:pPr>
            <a:r>
              <a:rPr lang="id-ID" sz="1200" b="1" dirty="0" smtClean="0">
                <a:latin typeface="Arial Narrow" panose="020B0606020202030204" pitchFamily="34" charset="0"/>
              </a:rPr>
              <a:t>CAPACITY </a:t>
            </a:r>
            <a:r>
              <a:rPr lang="id-ID" sz="1200" b="1" dirty="0" smtClean="0">
                <a:latin typeface="Arial Narrow" panose="020B0606020202030204" pitchFamily="34" charset="0"/>
              </a:rPr>
              <a:t>BUILDING </a:t>
            </a:r>
          </a:p>
          <a:p>
            <a:pPr marL="171450" indent="-171450" algn="just">
              <a:spcBef>
                <a:spcPts val="100"/>
              </a:spcBef>
              <a:spcAft>
                <a:spcPts val="100"/>
              </a:spcAft>
              <a:buFont typeface="Arial" panose="020B0604020202020204" pitchFamily="34" charset="0"/>
              <a:buChar char="•"/>
            </a:pPr>
            <a:r>
              <a:rPr lang="id-ID" sz="1200" b="1" dirty="0" smtClean="0">
                <a:latin typeface="Arial Narrow" panose="020B0606020202030204" pitchFamily="34" charset="0"/>
              </a:rPr>
              <a:t>KOORDINASI PELAKSANAAN </a:t>
            </a:r>
            <a:r>
              <a:rPr lang="id-ID" sz="1200" b="1" dirty="0">
                <a:latin typeface="Arial Narrow" panose="020B0606020202030204" pitchFamily="34" charset="0"/>
              </a:rPr>
              <a:t>RAPAT/SOSIALISASI </a:t>
            </a:r>
            <a:r>
              <a:rPr lang="id-ID" sz="1200" b="1" dirty="0" smtClean="0">
                <a:latin typeface="Arial Narrow" panose="020B0606020202030204" pitchFamily="34" charset="0"/>
              </a:rPr>
              <a:t>/</a:t>
            </a:r>
            <a:r>
              <a:rPr lang="id-ID" sz="1200" b="1" dirty="0">
                <a:latin typeface="Arial Narrow" panose="020B0606020202030204" pitchFamily="34" charset="0"/>
              </a:rPr>
              <a:t> STUDI </a:t>
            </a:r>
            <a:r>
              <a:rPr lang="id-ID" sz="1200" b="1" dirty="0" smtClean="0">
                <a:latin typeface="Arial Narrow" panose="020B0606020202030204" pitchFamily="34" charset="0"/>
              </a:rPr>
              <a:t>BANDING</a:t>
            </a:r>
          </a:p>
          <a:p>
            <a:pPr marL="171450" indent="-171450" algn="just">
              <a:spcBef>
                <a:spcPts val="100"/>
              </a:spcBef>
              <a:spcAft>
                <a:spcPts val="100"/>
              </a:spcAft>
              <a:buFont typeface="Arial" panose="020B0604020202020204" pitchFamily="34" charset="0"/>
              <a:buChar char="•"/>
            </a:pPr>
            <a:r>
              <a:rPr lang="id-ID" sz="1200" b="1" dirty="0" smtClean="0">
                <a:latin typeface="Arial Narrow" panose="020B0606020202030204" pitchFamily="34" charset="0"/>
              </a:rPr>
              <a:t>KOORDINASI PENYUSUNAN LAPORAN</a:t>
            </a:r>
            <a:endParaRPr lang="id-ID" sz="1200" b="1" dirty="0">
              <a:latin typeface="Arial Narrow" panose="020B0606020202030204" pitchFamily="34" charset="0"/>
            </a:endParaRPr>
          </a:p>
        </p:txBody>
      </p:sp>
      <p:sp>
        <p:nvSpPr>
          <p:cNvPr id="22" name="Rectangle 21"/>
          <p:cNvSpPr/>
          <p:nvPr/>
        </p:nvSpPr>
        <p:spPr>
          <a:xfrm>
            <a:off x="324043" y="6085169"/>
            <a:ext cx="9642129" cy="487313"/>
          </a:xfrm>
          <a:prstGeom prst="rect">
            <a:avLst/>
          </a:prstGeom>
        </p:spPr>
        <p:txBody>
          <a:bodyPr wrap="square">
            <a:spAutoFit/>
          </a:bodyPr>
          <a:lstStyle/>
          <a:p>
            <a:pPr marL="171450" indent="-171450" algn="just">
              <a:spcBef>
                <a:spcPts val="100"/>
              </a:spcBef>
              <a:spcAft>
                <a:spcPts val="100"/>
              </a:spcAft>
              <a:buFont typeface="Arial" panose="020B0604020202020204" pitchFamily="34" charset="0"/>
              <a:buChar char="•"/>
            </a:pPr>
            <a:r>
              <a:rPr lang="id-ID" sz="1200" b="1" dirty="0" smtClean="0">
                <a:latin typeface="Arial Narrow" panose="020B0606020202030204" pitchFamily="34" charset="0"/>
              </a:rPr>
              <a:t>SECARA REGULER : PAPAN HARGA DI PASAR, RUNNING TEXT, TALKSHOW, PRESS CONFERENCE /DOORSTOP</a:t>
            </a:r>
          </a:p>
          <a:p>
            <a:pPr marL="171450" indent="-171450" algn="just">
              <a:spcBef>
                <a:spcPts val="100"/>
              </a:spcBef>
              <a:spcAft>
                <a:spcPts val="100"/>
              </a:spcAft>
              <a:buFont typeface="Arial" panose="020B0604020202020204" pitchFamily="34" charset="0"/>
              <a:buChar char="•"/>
            </a:pPr>
            <a:r>
              <a:rPr lang="id-ID" sz="1200" b="1" dirty="0" smtClean="0">
                <a:latin typeface="Arial Narrow" panose="020B0606020202030204" pitchFamily="34" charset="0"/>
              </a:rPr>
              <a:t>SECARA INSIDENTIL : ‘GERTAKAN’ KEPADA PASAR UNTUK MEMINIMALKAN SPEKULASI, KOMUNIKASI MENJELANG PERAYAAN HARI RAYA</a:t>
            </a:r>
          </a:p>
        </p:txBody>
      </p:sp>
    </p:spTree>
    <p:extLst>
      <p:ext uri="{BB962C8B-B14F-4D97-AF65-F5344CB8AC3E}">
        <p14:creationId xmlns:p14="http://schemas.microsoft.com/office/powerpoint/2010/main" val="18778420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15C901-2314-4F0B-9D2E-522E055B4585}" type="slidenum">
              <a:rPr lang="en-US" smtClean="0">
                <a:solidFill>
                  <a:srgbClr val="B1E2FB"/>
                </a:solidFill>
              </a:rPr>
              <a:pPr/>
              <a:t>40</a:t>
            </a:fld>
            <a:endParaRPr lang="en-US">
              <a:solidFill>
                <a:srgbClr val="B1E2FB"/>
              </a:solidFill>
            </a:endParaRPr>
          </a:p>
        </p:txBody>
      </p:sp>
      <p:sp>
        <p:nvSpPr>
          <p:cNvPr id="8" name="Rectangle 1"/>
          <p:cNvSpPr>
            <a:spLocks noChangeArrowheads="1"/>
          </p:cNvSpPr>
          <p:nvPr/>
        </p:nvSpPr>
        <p:spPr bwMode="auto">
          <a:xfrm>
            <a:off x="172699" y="858417"/>
            <a:ext cx="11776705"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261938" marR="0" lvl="0" indent="-261938" algn="just" defTabSz="914400" rtl="0" eaLnBrk="0" fontAlgn="base" latinLnBrk="0" hangingPunct="0">
              <a:lnSpc>
                <a:spcPct val="100000"/>
              </a:lnSpc>
              <a:spcBef>
                <a:spcPts val="60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PENILAIAN ASPEK PROSES PADA SISI KUALITAS PROGRAM UNGGULAN TPID DILAKUKAN BERDASARKAN LAPORAN YANG DISAMPAIKAN DALAM FORMAT </a:t>
            </a:r>
            <a:r>
              <a:rPr kumimoji="0" lang="en-US" sz="1600" b="1" i="1"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ONE PAGE SUMMARY (OPS)</a:t>
            </a:r>
            <a:r>
              <a:rPr kumimoji="0" lang="en-US" sz="1600" b="1" i="0"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SEBAGAIMANA LAMPIRAN B. LAPORAN YANG DISAMPAIKAN DALAM OPS BERISIKAN IMPLEMENTASI PROGRAM STRATEGIS YANG MENJADI UNGGULAN TPID DALAM RANGKA </a:t>
            </a:r>
            <a:r>
              <a:rPr kumimoji="0" lang="id-ID" sz="1600" b="1" i="0"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MENCIPTAKAN STABILITAS HARGA DI DAERAH.</a:t>
            </a:r>
            <a:endParaRPr kumimoji="0" lang="id-ID" sz="1600" b="1" i="0" u="none" strike="noStrike" cap="none" normalizeH="0" baseline="0" dirty="0" smtClean="0">
              <a:ln>
                <a:noFill/>
              </a:ln>
              <a:solidFill>
                <a:schemeClr val="tx1"/>
              </a:solidFill>
              <a:effectLst/>
              <a:latin typeface="Arial Narrow" panose="020B0606020202030204" pitchFamily="34" charset="0"/>
            </a:endParaRPr>
          </a:p>
          <a:p>
            <a:pPr marL="261938" marR="0" lvl="0" indent="-261938" algn="just" defTabSz="914400" rtl="0" eaLnBrk="0" fontAlgn="base" latinLnBrk="0" hangingPunct="0">
              <a:lnSpc>
                <a:spcPct val="100000"/>
              </a:lnSpc>
              <a:spcBef>
                <a:spcPts val="600"/>
              </a:spcBef>
              <a:spcAft>
                <a:spcPct val="0"/>
              </a:spcAft>
              <a:buClrTx/>
              <a:buSzTx/>
              <a:buFontTx/>
              <a:buChar char="•"/>
              <a:tabLst/>
            </a:pPr>
            <a:r>
              <a:rPr kumimoji="0" lang="id-ID" sz="1600" b="1" i="0"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OPS SEDAPAT MUNGKIN </a:t>
            </a:r>
            <a:r>
              <a:rPr kumimoji="0" lang="en-US" sz="1600" b="1" i="0"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MENYAJIKAN UPAYA TPID UNTUK MENINDAK LANJUTI </a:t>
            </a:r>
            <a:r>
              <a:rPr kumimoji="0" lang="id-ID" sz="1600" b="1" i="0"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KESEPAKATAN RAKORNAS TPID </a:t>
            </a:r>
            <a:r>
              <a:rPr kumimoji="0" lang="en-US" sz="1600" b="1" i="0"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SEBELUMNYA, </a:t>
            </a:r>
            <a:r>
              <a:rPr kumimoji="0" lang="id-ID" sz="1600" b="1" i="0"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YAKNI ANTARA LAIN KERJASAMA ANTAR DAERAH, PENGUATAN KETAHANAN PANGAN, PENINGKATAN TRANSPARANSI HARGA, </a:t>
            </a:r>
            <a:r>
              <a:rPr kumimoji="0" lang="en-US" sz="1600" b="1" i="0"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PERBAIKAN DISTRIBUSI </a:t>
            </a:r>
            <a:r>
              <a:rPr kumimoji="0" lang="id-ID" sz="1600" b="1" i="0"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DAN/ATAU INOVASI KEBIJAKAN YANG BERSIFAT STRUKTURAL YANG DITEMPUH OLEH PEMERINTAH DAERAH. </a:t>
            </a:r>
            <a:endParaRPr kumimoji="0" lang="id-ID" sz="1600" b="1" i="0" u="none" strike="noStrike" cap="none" normalizeH="0" baseline="0" dirty="0" smtClean="0">
              <a:ln>
                <a:noFill/>
              </a:ln>
              <a:solidFill>
                <a:schemeClr val="tx1"/>
              </a:solidFill>
              <a:effectLst/>
              <a:latin typeface="Arial Narrow" panose="020B0606020202030204" pitchFamily="34" charset="0"/>
            </a:endParaRPr>
          </a:p>
          <a:p>
            <a:pPr marL="261938" marR="0" lvl="0" indent="-261938" algn="just" defTabSz="914400" rtl="0" eaLnBrk="0" fontAlgn="base" latinLnBrk="0" hangingPunct="0">
              <a:lnSpc>
                <a:spcPct val="100000"/>
              </a:lnSpc>
              <a:spcBef>
                <a:spcPts val="60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PENILAIAN OPS AKAN DILAKSANAKAN OLEH </a:t>
            </a:r>
            <a:r>
              <a:rPr kumimoji="0" lang="en-US" sz="1600" b="1" i="1"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EXTERNAL REVIEWER</a:t>
            </a:r>
            <a:r>
              <a:rPr kumimoji="0" lang="en-US" sz="1600" b="1" i="0"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DENGAN KRITERIA PENILAIAN KUALITA MENGACU PADA TABEL </a:t>
            </a:r>
            <a:r>
              <a:rPr kumimoji="0" lang="id-ID" sz="1600" b="1" i="0"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BERIKUT</a:t>
            </a:r>
            <a:endParaRPr kumimoji="0" lang="id-ID" sz="1600" b="1" i="0" u="none" strike="noStrike" cap="none" normalizeH="0" baseline="0" dirty="0" smtClean="0">
              <a:ln>
                <a:noFill/>
              </a:ln>
              <a:solidFill>
                <a:schemeClr val="tx1"/>
              </a:solidFill>
              <a:effectLst/>
              <a:latin typeface="Arial Narrow" panose="020B060602020203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973094906"/>
              </p:ext>
            </p:extLst>
          </p:nvPr>
        </p:nvGraphicFramePr>
        <p:xfrm>
          <a:off x="365101" y="3505200"/>
          <a:ext cx="11391900" cy="2276459"/>
        </p:xfrm>
        <a:graphic>
          <a:graphicData uri="http://schemas.openxmlformats.org/drawingml/2006/table">
            <a:tbl>
              <a:tblPr firstRow="1" bandRow="1">
                <a:tableStyleId>{5C22544A-7EE6-4342-B048-85BDC9FD1C3A}</a:tableStyleId>
              </a:tblPr>
              <a:tblGrid>
                <a:gridCol w="1847278"/>
                <a:gridCol w="1847278"/>
                <a:gridCol w="1334644"/>
                <a:gridCol w="2209800"/>
                <a:gridCol w="2514600"/>
                <a:gridCol w="1638300"/>
              </a:tblGrid>
              <a:tr h="563360">
                <a:tc rowSpan="2">
                  <a:txBody>
                    <a:bodyPr/>
                    <a:lstStyle/>
                    <a:p>
                      <a:endParaRPr lang="id-ID" sz="1800" dirty="0">
                        <a:solidFill>
                          <a:srgbClr val="000000"/>
                        </a:solidFill>
                        <a:effectLst/>
                        <a:latin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60000"/>
                        <a:lumOff val="40000"/>
                      </a:schemeClr>
                    </a:solidFill>
                  </a:tcPr>
                </a:tc>
                <a:tc gridSpan="4">
                  <a:txBody>
                    <a:bodyPr/>
                    <a:lstStyle/>
                    <a:p>
                      <a:pPr algn="ctr">
                        <a:lnSpc>
                          <a:spcPct val="115000"/>
                        </a:lnSpc>
                        <a:spcAft>
                          <a:spcPts val="0"/>
                        </a:spcAft>
                      </a:pPr>
                      <a:r>
                        <a:rPr lang="en-US" sz="2000" kern="1200" dirty="0">
                          <a:solidFill>
                            <a:srgbClr val="000000"/>
                          </a:solidFill>
                          <a:effectLst/>
                        </a:rPr>
                        <a:t>KRITERIA PENILAIAN</a:t>
                      </a:r>
                      <a:endParaRPr lang="id-ID"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B w="38100" cmpd="sng">
                      <a:noFill/>
                    </a:lnB>
                    <a:solidFill>
                      <a:schemeClr val="tx2">
                        <a:lumMod val="60000"/>
                        <a:lumOff val="40000"/>
                      </a:schemeClr>
                    </a:solidFill>
                  </a:tcPr>
                </a:tc>
                <a:tc hMerge="1">
                  <a:txBody>
                    <a:bodyPr/>
                    <a:lstStyle/>
                    <a:p>
                      <a:endParaRPr lang="id-ID"/>
                    </a:p>
                  </a:txBody>
                  <a:tcPr/>
                </a:tc>
                <a:tc hMerge="1">
                  <a:txBody>
                    <a:bodyPr/>
                    <a:lstStyle/>
                    <a:p>
                      <a:endParaRPr lang="id-ID"/>
                    </a:p>
                  </a:txBody>
                  <a:tcPr/>
                </a:tc>
                <a:tc hMerge="1">
                  <a:txBody>
                    <a:bodyPr/>
                    <a:lstStyle/>
                    <a:p>
                      <a:endParaRPr lang="id-ID"/>
                    </a:p>
                  </a:txBody>
                  <a:tcPr/>
                </a:tc>
                <a:tc rowSpan="2">
                  <a:txBody>
                    <a:bodyPr/>
                    <a:lstStyle/>
                    <a:p>
                      <a:pPr algn="ctr">
                        <a:lnSpc>
                          <a:spcPct val="115000"/>
                        </a:lnSpc>
                        <a:spcAft>
                          <a:spcPts val="0"/>
                        </a:spcAft>
                      </a:pPr>
                      <a:r>
                        <a:rPr lang="en-US" sz="1800" kern="1200" dirty="0">
                          <a:solidFill>
                            <a:srgbClr val="000000"/>
                          </a:solidFill>
                          <a:effectLst/>
                        </a:rPr>
                        <a:t>TOTAL NILAI</a:t>
                      </a:r>
                      <a:endParaRPr lang="id-ID"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60000"/>
                        <a:lumOff val="40000"/>
                      </a:schemeClr>
                    </a:solidFill>
                  </a:tcPr>
                </a:tc>
              </a:tr>
              <a:tr h="1008492">
                <a:tc vMerge="1">
                  <a:txBody>
                    <a:bodyPr/>
                    <a:lstStyle/>
                    <a:p>
                      <a:endParaRPr lang="id-ID"/>
                    </a:p>
                  </a:txBody>
                  <a:tcPr/>
                </a:tc>
                <a:tc>
                  <a:txBody>
                    <a:bodyPr/>
                    <a:lstStyle/>
                    <a:p>
                      <a:pPr algn="ctr">
                        <a:lnSpc>
                          <a:spcPct val="115000"/>
                        </a:lnSpc>
                        <a:spcAft>
                          <a:spcPts val="0"/>
                        </a:spcAft>
                      </a:pPr>
                      <a:r>
                        <a:rPr lang="en-US" sz="1600" b="1" kern="1200" dirty="0" smtClean="0">
                          <a:solidFill>
                            <a:srgbClr val="000000"/>
                          </a:solidFill>
                          <a:effectLst/>
                        </a:rPr>
                        <a:t>LATAR BELAKANG PEMILIHAN PROGRAM</a:t>
                      </a:r>
                      <a:endParaRPr lang="id-ID"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60000"/>
                        <a:lumOff val="40000"/>
                      </a:schemeClr>
                    </a:solidFill>
                  </a:tcPr>
                </a:tc>
                <a:tc>
                  <a:txBody>
                    <a:bodyPr/>
                    <a:lstStyle/>
                    <a:p>
                      <a:pPr algn="ctr">
                        <a:lnSpc>
                          <a:spcPct val="115000"/>
                        </a:lnSpc>
                        <a:spcAft>
                          <a:spcPts val="0"/>
                        </a:spcAft>
                      </a:pPr>
                      <a:r>
                        <a:rPr lang="en-US" sz="1600" b="1" kern="1200" dirty="0" smtClean="0">
                          <a:solidFill>
                            <a:srgbClr val="000000"/>
                          </a:solidFill>
                          <a:effectLst/>
                        </a:rPr>
                        <a:t>INOVASI PROGRAM</a:t>
                      </a:r>
                      <a:endParaRPr lang="id-ID"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60000"/>
                        <a:lumOff val="40000"/>
                      </a:schemeClr>
                    </a:solidFill>
                  </a:tcPr>
                </a:tc>
                <a:tc>
                  <a:txBody>
                    <a:bodyPr/>
                    <a:lstStyle/>
                    <a:p>
                      <a:pPr algn="ctr">
                        <a:lnSpc>
                          <a:spcPct val="115000"/>
                        </a:lnSpc>
                        <a:spcAft>
                          <a:spcPts val="0"/>
                        </a:spcAft>
                      </a:pPr>
                      <a:r>
                        <a:rPr lang="en-US" sz="1600" b="1" kern="1200" dirty="0" smtClean="0">
                          <a:solidFill>
                            <a:srgbClr val="000000"/>
                          </a:solidFill>
                          <a:effectLst/>
                        </a:rPr>
                        <a:t>MAMPU MENGATASI PERMASALAHAN JANGKA PENDEK</a:t>
                      </a:r>
                      <a:endParaRPr lang="id-ID"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60000"/>
                        <a:lumOff val="40000"/>
                      </a:schemeClr>
                    </a:solidFill>
                  </a:tcPr>
                </a:tc>
                <a:tc>
                  <a:txBody>
                    <a:bodyPr/>
                    <a:lstStyle/>
                    <a:p>
                      <a:pPr algn="ctr">
                        <a:lnSpc>
                          <a:spcPct val="115000"/>
                        </a:lnSpc>
                        <a:spcAft>
                          <a:spcPts val="0"/>
                        </a:spcAft>
                      </a:pPr>
                      <a:r>
                        <a:rPr lang="en-US" sz="1600" b="1" kern="1200" dirty="0" smtClean="0">
                          <a:solidFill>
                            <a:srgbClr val="000000"/>
                          </a:solidFill>
                          <a:effectLst/>
                        </a:rPr>
                        <a:t>MAMPU MENGATASI PERMASALAHAN JANGKA PANJANG</a:t>
                      </a:r>
                      <a:endParaRPr lang="id-ID"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38100" cmpd="sng">
                      <a:noFill/>
                    </a:lnR>
                    <a:lnT w="38100" cmpd="sng">
                      <a:noFill/>
                    </a:lnT>
                    <a:lnB w="12700" cmpd="sng">
                      <a:noFill/>
                    </a:lnB>
                    <a:lnTlToBr w="12700" cmpd="sng">
                      <a:noFill/>
                      <a:prstDash val="solid"/>
                    </a:lnTlToBr>
                    <a:lnBlToTr w="12700" cmpd="sng">
                      <a:noFill/>
                      <a:prstDash val="solid"/>
                    </a:lnBlToTr>
                    <a:solidFill>
                      <a:schemeClr val="tx2">
                        <a:lumMod val="60000"/>
                        <a:lumOff val="40000"/>
                      </a:schemeClr>
                    </a:solidFill>
                  </a:tcPr>
                </a:tc>
                <a:tc vMerge="1">
                  <a:txBody>
                    <a:bodyPr/>
                    <a:lstStyle/>
                    <a:p>
                      <a:endParaRPr lang="id-ID"/>
                    </a:p>
                  </a:txBody>
                  <a:tcPr/>
                </a:tc>
              </a:tr>
              <a:tr h="704607">
                <a:tc>
                  <a:txBody>
                    <a:bodyPr/>
                    <a:lstStyle/>
                    <a:p>
                      <a:pPr algn="ctr">
                        <a:lnSpc>
                          <a:spcPct val="115000"/>
                        </a:lnSpc>
                        <a:spcAft>
                          <a:spcPts val="0"/>
                        </a:spcAft>
                      </a:pPr>
                      <a:endParaRPr lang="id-ID" sz="900" b="1" kern="1200" dirty="0" smtClean="0">
                        <a:solidFill>
                          <a:srgbClr val="000000"/>
                        </a:solidFill>
                        <a:effectLst/>
                      </a:endParaRPr>
                    </a:p>
                    <a:p>
                      <a:pPr algn="ctr">
                        <a:lnSpc>
                          <a:spcPct val="115000"/>
                        </a:lnSpc>
                        <a:spcAft>
                          <a:spcPts val="0"/>
                        </a:spcAft>
                      </a:pPr>
                      <a:r>
                        <a:rPr lang="en-US" sz="2000" b="1" kern="1200" dirty="0" err="1" smtClean="0">
                          <a:solidFill>
                            <a:srgbClr val="000000"/>
                          </a:solidFill>
                          <a:effectLst/>
                        </a:rPr>
                        <a:t>Rentang</a:t>
                      </a:r>
                      <a:r>
                        <a:rPr lang="en-US" sz="2000" b="1" kern="1200" dirty="0" smtClean="0">
                          <a:solidFill>
                            <a:srgbClr val="000000"/>
                          </a:solidFill>
                          <a:effectLst/>
                        </a:rPr>
                        <a:t> </a:t>
                      </a:r>
                      <a:r>
                        <a:rPr lang="en-US" sz="2000" b="1" kern="1200" dirty="0">
                          <a:solidFill>
                            <a:srgbClr val="000000"/>
                          </a:solidFill>
                          <a:effectLst/>
                        </a:rPr>
                        <a:t>Score</a:t>
                      </a:r>
                      <a:endParaRPr lang="id-ID"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mpd="sng">
                      <a:noFill/>
                    </a:lnT>
                  </a:tcPr>
                </a:tc>
                <a:tc>
                  <a:txBody>
                    <a:bodyPr/>
                    <a:lstStyle/>
                    <a:p>
                      <a:pPr algn="ctr">
                        <a:lnSpc>
                          <a:spcPct val="115000"/>
                        </a:lnSpc>
                        <a:spcAft>
                          <a:spcPts val="0"/>
                        </a:spcAft>
                      </a:pPr>
                      <a:r>
                        <a:rPr lang="en-US" sz="2000" b="1" kern="1200" dirty="0">
                          <a:solidFill>
                            <a:srgbClr val="000000"/>
                          </a:solidFill>
                          <a:effectLst/>
                        </a:rPr>
                        <a:t>10-</a:t>
                      </a:r>
                      <a:r>
                        <a:rPr lang="id-ID" sz="2000" b="1" kern="1200" dirty="0">
                          <a:solidFill>
                            <a:srgbClr val="000000"/>
                          </a:solidFill>
                          <a:effectLst/>
                        </a:rPr>
                        <a:t>15</a:t>
                      </a:r>
                      <a:endParaRPr lang="id-ID"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mpd="sng">
                      <a:noFill/>
                    </a:lnT>
                  </a:tcPr>
                </a:tc>
                <a:tc>
                  <a:txBody>
                    <a:bodyPr/>
                    <a:lstStyle/>
                    <a:p>
                      <a:pPr algn="ctr">
                        <a:lnSpc>
                          <a:spcPct val="115000"/>
                        </a:lnSpc>
                        <a:spcAft>
                          <a:spcPts val="0"/>
                        </a:spcAft>
                      </a:pPr>
                      <a:r>
                        <a:rPr lang="en-US" sz="2000" b="1" kern="1200" dirty="0">
                          <a:solidFill>
                            <a:srgbClr val="000000"/>
                          </a:solidFill>
                          <a:effectLst/>
                        </a:rPr>
                        <a:t>10-25</a:t>
                      </a:r>
                      <a:endParaRPr lang="id-ID"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mpd="sng">
                      <a:noFill/>
                    </a:lnT>
                  </a:tcPr>
                </a:tc>
                <a:tc>
                  <a:txBody>
                    <a:bodyPr/>
                    <a:lstStyle/>
                    <a:p>
                      <a:pPr algn="ctr">
                        <a:lnSpc>
                          <a:spcPct val="115000"/>
                        </a:lnSpc>
                        <a:spcAft>
                          <a:spcPts val="0"/>
                        </a:spcAft>
                      </a:pPr>
                      <a:r>
                        <a:rPr lang="en-US" sz="2000" b="1" kern="1200" dirty="0">
                          <a:solidFill>
                            <a:srgbClr val="000000"/>
                          </a:solidFill>
                          <a:effectLst/>
                        </a:rPr>
                        <a:t>1</a:t>
                      </a:r>
                      <a:r>
                        <a:rPr lang="id-ID" sz="2000" b="1" kern="1200" dirty="0">
                          <a:solidFill>
                            <a:srgbClr val="000000"/>
                          </a:solidFill>
                          <a:effectLst/>
                        </a:rPr>
                        <a:t>0</a:t>
                      </a:r>
                      <a:r>
                        <a:rPr lang="en-US" sz="2000" b="1" kern="1200" dirty="0">
                          <a:solidFill>
                            <a:srgbClr val="000000"/>
                          </a:solidFill>
                          <a:effectLst/>
                        </a:rPr>
                        <a:t>-</a:t>
                      </a:r>
                      <a:r>
                        <a:rPr lang="id-ID" sz="2000" b="1" kern="1200" dirty="0">
                          <a:solidFill>
                            <a:srgbClr val="000000"/>
                          </a:solidFill>
                          <a:effectLst/>
                        </a:rPr>
                        <a:t>2</a:t>
                      </a:r>
                      <a:r>
                        <a:rPr lang="en-US" sz="2000" b="1" kern="1200" dirty="0">
                          <a:solidFill>
                            <a:srgbClr val="000000"/>
                          </a:solidFill>
                          <a:effectLst/>
                        </a:rPr>
                        <a:t>5</a:t>
                      </a:r>
                      <a:endParaRPr lang="id-ID"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mpd="sng">
                      <a:noFill/>
                    </a:lnT>
                  </a:tcPr>
                </a:tc>
                <a:tc>
                  <a:txBody>
                    <a:bodyPr/>
                    <a:lstStyle/>
                    <a:p>
                      <a:pPr algn="ctr">
                        <a:lnSpc>
                          <a:spcPct val="115000"/>
                        </a:lnSpc>
                        <a:spcAft>
                          <a:spcPts val="0"/>
                        </a:spcAft>
                      </a:pPr>
                      <a:r>
                        <a:rPr lang="en-US" sz="2000" b="1" kern="1200" dirty="0">
                          <a:solidFill>
                            <a:srgbClr val="000000"/>
                          </a:solidFill>
                          <a:effectLst/>
                        </a:rPr>
                        <a:t>1</a:t>
                      </a:r>
                      <a:r>
                        <a:rPr lang="id-ID" sz="2000" b="1" kern="1200" dirty="0">
                          <a:solidFill>
                            <a:srgbClr val="000000"/>
                          </a:solidFill>
                          <a:effectLst/>
                        </a:rPr>
                        <a:t>0</a:t>
                      </a:r>
                      <a:r>
                        <a:rPr lang="en-US" sz="2000" b="1" kern="1200" dirty="0">
                          <a:solidFill>
                            <a:srgbClr val="000000"/>
                          </a:solidFill>
                          <a:effectLst/>
                        </a:rPr>
                        <a:t>-</a:t>
                      </a:r>
                      <a:r>
                        <a:rPr lang="id-ID" sz="2000" b="1" kern="1200" dirty="0">
                          <a:solidFill>
                            <a:srgbClr val="000000"/>
                          </a:solidFill>
                          <a:effectLst/>
                        </a:rPr>
                        <a:t>35</a:t>
                      </a:r>
                      <a:endParaRPr lang="id-ID"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mpd="sng">
                      <a:noFill/>
                    </a:lnT>
                  </a:tcPr>
                </a:tc>
                <a:tc>
                  <a:txBody>
                    <a:bodyPr/>
                    <a:lstStyle/>
                    <a:p>
                      <a:pPr algn="ctr">
                        <a:lnSpc>
                          <a:spcPct val="115000"/>
                        </a:lnSpc>
                        <a:spcAft>
                          <a:spcPts val="0"/>
                        </a:spcAft>
                      </a:pPr>
                      <a:r>
                        <a:rPr lang="id-ID" sz="2000" b="1" kern="1200" dirty="0">
                          <a:solidFill>
                            <a:srgbClr val="000000"/>
                          </a:solidFill>
                          <a:effectLst/>
                        </a:rPr>
                        <a:t>40</a:t>
                      </a:r>
                      <a:r>
                        <a:rPr lang="en-US" sz="2000" b="1" kern="1200" dirty="0">
                          <a:solidFill>
                            <a:srgbClr val="000000"/>
                          </a:solidFill>
                          <a:effectLst/>
                        </a:rPr>
                        <a:t> - 100</a:t>
                      </a:r>
                      <a:endParaRPr lang="id-ID"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38100" cmpd="sng">
                      <a:noFill/>
                    </a:lnT>
                  </a:tcPr>
                </a:tc>
              </a:tr>
            </a:tbl>
          </a:graphicData>
        </a:graphic>
      </p:graphicFrame>
      <p:sp>
        <p:nvSpPr>
          <p:cNvPr id="7" name="Title 1"/>
          <p:cNvSpPr txBox="1">
            <a:spLocks/>
          </p:cNvSpPr>
          <p:nvPr/>
        </p:nvSpPr>
        <p:spPr>
          <a:xfrm>
            <a:off x="172699" y="-76200"/>
            <a:ext cx="11383264" cy="990600"/>
          </a:xfrm>
          <a:prstGeom prst="rect">
            <a:avLst/>
          </a:prstGeom>
        </p:spPr>
        <p:txBody>
          <a:bodyPr vert="horz" anchor="ctr">
            <a:normAutofit fontScale="97500"/>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fontAlgn="base">
              <a:spcAft>
                <a:spcPct val="0"/>
              </a:spcAft>
            </a:pPr>
            <a:r>
              <a:rPr lang="en-US" sz="3500" b="1" dirty="0" smtClean="0">
                <a:solidFill>
                  <a:srgbClr val="002060"/>
                </a:solidFill>
                <a:latin typeface="Agency FB" panose="020B0503020202020204" pitchFamily="34" charset="0"/>
              </a:rPr>
              <a:t>ASPEK PROSES</a:t>
            </a:r>
            <a:r>
              <a:rPr lang="id-ID" sz="3500" b="1" dirty="0" smtClean="0">
                <a:solidFill>
                  <a:srgbClr val="002060"/>
                </a:solidFill>
                <a:latin typeface="Agency FB" panose="020B0503020202020204" pitchFamily="34" charset="0"/>
              </a:rPr>
              <a:t> </a:t>
            </a:r>
            <a:r>
              <a:rPr lang="id-ID" sz="3500" b="1" dirty="0">
                <a:solidFill>
                  <a:srgbClr val="002060"/>
                </a:solidFill>
                <a:latin typeface="Agency FB" panose="020B0503020202020204" pitchFamily="34" charset="0"/>
              </a:rPr>
              <a:t>: </a:t>
            </a:r>
            <a:r>
              <a:rPr lang="en-US" sz="3500" b="1" dirty="0" smtClean="0">
                <a:solidFill>
                  <a:srgbClr val="002060"/>
                </a:solidFill>
                <a:latin typeface="Agency FB" panose="020B0503020202020204" pitchFamily="34" charset="0"/>
              </a:rPr>
              <a:t>SISI </a:t>
            </a:r>
            <a:r>
              <a:rPr lang="en-US" sz="3500" b="1" dirty="0">
                <a:solidFill>
                  <a:srgbClr val="002060"/>
                </a:solidFill>
                <a:latin typeface="Agency FB" panose="020B0503020202020204" pitchFamily="34" charset="0"/>
              </a:rPr>
              <a:t>KUALITAS</a:t>
            </a:r>
            <a:r>
              <a:rPr lang="id-ID" sz="3500" b="1" dirty="0">
                <a:solidFill>
                  <a:srgbClr val="002060"/>
                </a:solidFill>
                <a:latin typeface="Agency FB" panose="020B0503020202020204" pitchFamily="34" charset="0"/>
              </a:rPr>
              <a:t> </a:t>
            </a:r>
            <a:r>
              <a:rPr lang="id-ID" sz="3500" b="1" dirty="0" smtClean="0">
                <a:solidFill>
                  <a:srgbClr val="002060"/>
                </a:solidFill>
                <a:latin typeface="Agency FB" panose="020B0503020202020204" pitchFamily="34" charset="0"/>
              </a:rPr>
              <a:t>PROGRAM KERJA UNGGULAN</a:t>
            </a:r>
            <a:endParaRPr lang="en-US" sz="3500" b="1" dirty="0">
              <a:solidFill>
                <a:srgbClr val="002060"/>
              </a:solidFill>
              <a:latin typeface="Agency FB" panose="020B0503020202020204" pitchFamily="34" charset="0"/>
            </a:endParaRPr>
          </a:p>
        </p:txBody>
      </p:sp>
    </p:spTree>
    <p:extLst>
      <p:ext uri="{BB962C8B-B14F-4D97-AF65-F5344CB8AC3E}">
        <p14:creationId xmlns:p14="http://schemas.microsoft.com/office/powerpoint/2010/main" val="22182351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312187" y="685752"/>
            <a:ext cx="11353800" cy="6340197"/>
          </a:xfrm>
          <a:prstGeom prst="rect">
            <a:avLst/>
          </a:prstGeom>
        </p:spPr>
        <p:txBody>
          <a:bodyPr wrap="square">
            <a:spAutoFit/>
          </a:bodyPr>
          <a:lstStyle/>
          <a:p>
            <a:pPr algn="just"/>
            <a:r>
              <a:rPr lang="id-ID" sz="1400" dirty="0">
                <a:solidFill>
                  <a:srgbClr val="333333"/>
                </a:solidFill>
                <a:latin typeface="Helvetica Neue"/>
              </a:rPr>
              <a:t>Pertama, TPID mendorong langkah-langkah untuk menjamin ketersediaan dan mengendalikan keterjangkauan harga pangan selama Ramadhan dan Idul Fitri 1435 H. Langkah pertama adalah dengan mengintensifkan pertukaran informasi ketersediaan pasokan dan atau harga pangan secara harian sejak H-5 Ramadhan hingga H+5 Ramadhan. Langkah kedua, mengintensifkan pemantauan lapangan terhadap ketersediaan pasokan pangan dan menyelenggarakan pasar murah atau sejenisnya dan operasi pasar bila diperlukan. Langkah ketiga, meningkatkan kelancaran distribusi bahan pangan selama periode H-5 Ramadhan hingga H+5 Ramadhan, khususnya dari daerah sentra produksi ke daerah konsumen, bekerjasama dengan instansi-instansi terkait. Langkah keempat, mempercepat perbaikan jalur distribusi bahan pangan. Langkah kelima, meningkatkan frekuensi dan kuantitas pemberian informasi tentang kecukupan pasokan dan harga pangan kepada masyarakat melalui saluran media massa di masing-masing daerah. Dan terakhir adalah melakukan komunikasi dengan pelaku usaha melalui asosiasi-asosiasi usaha.</a:t>
            </a:r>
          </a:p>
          <a:p>
            <a:pPr algn="just"/>
            <a:r>
              <a:rPr lang="id-ID" sz="1400" dirty="0">
                <a:solidFill>
                  <a:srgbClr val="333333"/>
                </a:solidFill>
                <a:latin typeface="Helvetica Neue"/>
              </a:rPr>
              <a:t> </a:t>
            </a:r>
          </a:p>
          <a:p>
            <a:pPr algn="just"/>
            <a:r>
              <a:rPr lang="id-ID" sz="1400" dirty="0">
                <a:solidFill>
                  <a:srgbClr val="333333"/>
                </a:solidFill>
                <a:latin typeface="Helvetica Neue"/>
              </a:rPr>
              <a:t>Kedua, TPID melakukan langkah-langkah untuk menjaga kontinuitas produksi dan ketersediaan pasokan pangan di tengah potensi terjadinya El Nino dengan: Langkah pertama adalah meminta kepada Kementerian Pertanian untuk menjamin ketersediaan benih, pupuk, serta sarana dan prasarana produksi. Kedua, mengoptimalkan peran penyuluh pertanian di lapangan dalam mengantisipasi El Nino. Ketiga, meningkatkan alokasi APBD untuk mendorong produksi dan ketahanan pangan antara lain melalui pemberian subsidi, hibah, dan bantuan. Keempat, memperluas kerja sama Government to Government (G to G) dan Business to Business (B to B), baik antar Provinsi DKI Jakarta-Jawa Barat-Banten maupun dengan daerah sentra produksi lainnya guna menjamin kesinambungan pasokan pangan. Terakhir, mendorong peran Bulog yang lebih kuat untuk menjamin ketersediaan pasokan pangan.</a:t>
            </a:r>
          </a:p>
          <a:p>
            <a:pPr algn="just"/>
            <a:r>
              <a:rPr lang="id-ID" sz="1400" dirty="0">
                <a:solidFill>
                  <a:srgbClr val="333333"/>
                </a:solidFill>
                <a:latin typeface="Helvetica Neue"/>
              </a:rPr>
              <a:t> </a:t>
            </a:r>
          </a:p>
          <a:p>
            <a:pPr algn="just"/>
            <a:r>
              <a:rPr lang="id-ID" sz="1400" dirty="0">
                <a:solidFill>
                  <a:srgbClr val="333333"/>
                </a:solidFill>
                <a:latin typeface="Helvetica Neue"/>
              </a:rPr>
              <a:t>Ketiga, TPID dalam jangka menengah panjang mendorong peningkatan efisiensi distribusi bahan pangan terutama dari daerah sentra produksi ke daerah konsumen. Peningkatan efisiensi distribusi difokuskan pada pengembangan moda angkutan berbasis kereta api. Selain itu, perlu dilakukan upaya untuk memperluas sentra distribusi pangan yang dapat dijangkau oleh seluruh masyarakat. </a:t>
            </a:r>
          </a:p>
          <a:p>
            <a:pPr algn="just"/>
            <a:r>
              <a:rPr lang="id-ID" sz="1400" dirty="0">
                <a:solidFill>
                  <a:srgbClr val="333333"/>
                </a:solidFill>
                <a:latin typeface="Helvetica Neue"/>
              </a:rPr>
              <a:t> </a:t>
            </a:r>
          </a:p>
          <a:p>
            <a:pPr algn="just"/>
            <a:r>
              <a:rPr lang="id-ID" sz="1400" dirty="0">
                <a:solidFill>
                  <a:srgbClr val="333333"/>
                </a:solidFill>
                <a:latin typeface="Helvetica Neue"/>
              </a:rPr>
              <a:t>Keempat, TPID mengupayakan pengayaan data dan informasi terkait produksi, konsumsi, dan pasokan pangan di setiap daerah melalui penyusunan Neraca Bahan Makanan (NBM) sebagai dasar penentuan kebijakan pangan di daerah.</a:t>
            </a:r>
          </a:p>
          <a:p>
            <a:pPr algn="just"/>
            <a:r>
              <a:rPr lang="id-ID" sz="1400" dirty="0">
                <a:solidFill>
                  <a:srgbClr val="333333"/>
                </a:solidFill>
                <a:latin typeface="Helvetica Neue"/>
              </a:rPr>
              <a:t> </a:t>
            </a:r>
          </a:p>
          <a:p>
            <a:pPr algn="just"/>
            <a:r>
              <a:rPr lang="id-ID" sz="1400" dirty="0">
                <a:solidFill>
                  <a:srgbClr val="333333"/>
                </a:solidFill>
                <a:latin typeface="Helvetica Neue"/>
              </a:rPr>
              <a:t>Kelima, TPID menghimbau Pemerintah Pusat agar dalam melakukan penyesuaian tarif komoditas strategis dan atau administered prices lainnya, memperhatikan aspek ketepatan waktu, khususnya dengan menghindari momen khusus menjelang momen khusus (Puasa dan Lebaran).</a:t>
            </a:r>
          </a:p>
          <a:p>
            <a:pPr algn="just"/>
            <a:r>
              <a:rPr lang="id-ID" sz="1400" dirty="0">
                <a:solidFill>
                  <a:srgbClr val="333333"/>
                </a:solidFill>
                <a:latin typeface="Helvetica Neue"/>
              </a:rPr>
              <a:t> </a:t>
            </a:r>
            <a:endParaRPr lang="id-ID" sz="1400" b="0" i="0" dirty="0">
              <a:solidFill>
                <a:srgbClr val="333333"/>
              </a:solidFill>
              <a:effectLst/>
              <a:latin typeface="Helvetica Neue"/>
            </a:endParaRPr>
          </a:p>
        </p:txBody>
      </p:sp>
      <p:sp>
        <p:nvSpPr>
          <p:cNvPr id="12" name="Title 1"/>
          <p:cNvSpPr txBox="1">
            <a:spLocks/>
          </p:cNvSpPr>
          <p:nvPr/>
        </p:nvSpPr>
        <p:spPr>
          <a:xfrm>
            <a:off x="235987" y="93573"/>
            <a:ext cx="11430000" cy="562632"/>
          </a:xfrm>
          <a:prstGeom prst="rect">
            <a:avLst/>
          </a:prstGeom>
        </p:spPr>
        <p:txBody>
          <a:bodyPr vert="horz" lIns="91438" tIns="45719" rIns="91438" bIns="45719" rtlCol="0" anchor="ctr">
            <a:noAutofit/>
          </a:bodyPr>
          <a:lstStyle/>
          <a:p>
            <a:pPr marL="33934" defTabSz="914400" fontAlgn="base">
              <a:spcBef>
                <a:spcPts val="600"/>
              </a:spcBef>
              <a:spcAft>
                <a:spcPts val="600"/>
              </a:spcAft>
              <a:defRPr/>
            </a:pPr>
            <a:r>
              <a:rPr lang="id-ID" sz="3400" b="1" dirty="0">
                <a:solidFill>
                  <a:srgbClr val="002060"/>
                </a:solidFill>
                <a:latin typeface="Agency FB" panose="020B0503020202020204" pitchFamily="34" charset="0"/>
                <a:ea typeface="+mj-ea"/>
                <a:cs typeface="+mj-cs"/>
              </a:rPr>
              <a:t>CONTOH PROGRAM KERJA TPID DKI JAKARTA</a:t>
            </a:r>
            <a:endParaRPr lang="en-US" sz="3400" b="1" dirty="0">
              <a:solidFill>
                <a:srgbClr val="002060"/>
              </a:solidFill>
              <a:latin typeface="Agency FB" panose="020B0503020202020204" pitchFamily="34" charset="0"/>
              <a:ea typeface="+mj-ea"/>
              <a:cs typeface="+mj-cs"/>
            </a:endParaRPr>
          </a:p>
        </p:txBody>
      </p:sp>
    </p:spTree>
    <p:extLst>
      <p:ext uri="{BB962C8B-B14F-4D97-AF65-F5344CB8AC3E}">
        <p14:creationId xmlns:p14="http://schemas.microsoft.com/office/powerpoint/2010/main" val="16630776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 y="609600"/>
            <a:ext cx="11430000" cy="5471947"/>
          </a:xfrm>
          <a:prstGeom prst="rect">
            <a:avLst/>
          </a:prstGeom>
        </p:spPr>
        <p:txBody>
          <a:bodyPr wrap="square">
            <a:spAutoFit/>
          </a:bodyPr>
          <a:lstStyle/>
          <a:p>
            <a:pPr marL="457200" indent="-457200" algn="just">
              <a:lnSpc>
                <a:spcPct val="115000"/>
              </a:lnSpc>
              <a:spcBef>
                <a:spcPts val="600"/>
              </a:spcBef>
              <a:spcAft>
                <a:spcPts val="600"/>
              </a:spcAft>
              <a:buFont typeface="+mj-lt"/>
              <a:buAutoNum type="arabicPeriod"/>
              <a:tabLst>
                <a:tab pos="116840" algn="l"/>
              </a:tabLst>
            </a:pPr>
            <a:r>
              <a:rPr lang="en-US" sz="2400" b="1" dirty="0" err="1">
                <a:solidFill>
                  <a:srgbClr val="000000"/>
                </a:solidFill>
                <a:latin typeface="+mj-lt"/>
                <a:ea typeface="Times New Roman" panose="02020603050405020304" pitchFamily="18" charset="0"/>
                <a:cs typeface="Times New Roman" panose="02020603050405020304" pitchFamily="18" charset="0"/>
              </a:rPr>
              <a:t>Setelah</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err="1">
                <a:solidFill>
                  <a:srgbClr val="000000"/>
                </a:solidFill>
                <a:latin typeface="+mj-lt"/>
                <a:ea typeface="Times New Roman" panose="02020603050405020304" pitchFamily="18" charset="0"/>
                <a:cs typeface="Times New Roman" panose="02020603050405020304" pitchFamily="18" charset="0"/>
              </a:rPr>
              <a:t>dua</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err="1">
                <a:solidFill>
                  <a:srgbClr val="000000"/>
                </a:solidFill>
                <a:latin typeface="+mj-lt"/>
                <a:ea typeface="Times New Roman" panose="02020603050405020304" pitchFamily="18" charset="0"/>
                <a:cs typeface="Times New Roman" panose="02020603050405020304" pitchFamily="18" charset="0"/>
              </a:rPr>
              <a:t>tahun</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err="1">
                <a:solidFill>
                  <a:srgbClr val="000000"/>
                </a:solidFill>
                <a:latin typeface="+mj-lt"/>
                <a:ea typeface="Times New Roman" panose="02020603050405020304" pitchFamily="18" charset="0"/>
                <a:cs typeface="Times New Roman" panose="02020603050405020304" pitchFamily="18" charset="0"/>
              </a:rPr>
              <a:t>berjalan</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err="1">
                <a:solidFill>
                  <a:srgbClr val="000000"/>
                </a:solidFill>
                <a:latin typeface="+mj-lt"/>
                <a:ea typeface="Times New Roman" panose="02020603050405020304" pitchFamily="18" charset="0"/>
                <a:cs typeface="Times New Roman" panose="02020603050405020304" pitchFamily="18" charset="0"/>
              </a:rPr>
              <a:t>penerapan</a:t>
            </a:r>
            <a:r>
              <a:rPr lang="en-US" sz="2400" b="1" dirty="0">
                <a:solidFill>
                  <a:srgbClr val="000000"/>
                </a:solidFill>
                <a:latin typeface="+mj-lt"/>
                <a:ea typeface="Times New Roman" panose="02020603050405020304" pitchFamily="18" charset="0"/>
                <a:cs typeface="Times New Roman" panose="02020603050405020304" pitchFamily="18" charset="0"/>
              </a:rPr>
              <a:t> RMS </a:t>
            </a:r>
            <a:r>
              <a:rPr lang="en-US" sz="2400" b="1" dirty="0" err="1">
                <a:solidFill>
                  <a:srgbClr val="000000"/>
                </a:solidFill>
                <a:latin typeface="+mj-lt"/>
                <a:ea typeface="Times New Roman" panose="02020603050405020304" pitchFamily="18" charset="0"/>
                <a:cs typeface="Times New Roman" panose="02020603050405020304" pitchFamily="18" charset="0"/>
              </a:rPr>
              <a:t>dirasa</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err="1" smtClean="0">
                <a:solidFill>
                  <a:srgbClr val="000000"/>
                </a:solidFill>
                <a:latin typeface="+mj-lt"/>
                <a:ea typeface="Times New Roman" panose="02020603050405020304" pitchFamily="18" charset="0"/>
                <a:cs typeface="Times New Roman" panose="02020603050405020304" pitchFamily="18" charset="0"/>
              </a:rPr>
              <a:t>efektif</a:t>
            </a:r>
            <a:r>
              <a:rPr lang="id-ID" sz="2400" b="1" dirty="0" smtClean="0">
                <a:solidFill>
                  <a:srgbClr val="000000"/>
                </a:solidFill>
                <a:latin typeface="+mj-lt"/>
                <a:ea typeface="Times New Roman" panose="02020603050405020304" pitchFamily="18" charset="0"/>
                <a:cs typeface="Times New Roman" panose="02020603050405020304" pitchFamily="18" charset="0"/>
              </a:rPr>
              <a:t> dilakukan di TPID Pemda Jember</a:t>
            </a:r>
            <a:r>
              <a:rPr lang="en-US" sz="2400" b="1" dirty="0" smtClean="0">
                <a:solidFill>
                  <a:srgbClr val="000000"/>
                </a:solidFill>
                <a:latin typeface="+mj-lt"/>
                <a:ea typeface="Times New Roman" panose="02020603050405020304" pitchFamily="18" charset="0"/>
                <a:cs typeface="Times New Roman" panose="02020603050405020304" pitchFamily="18" charset="0"/>
              </a:rPr>
              <a:t>. </a:t>
            </a:r>
            <a:r>
              <a:rPr lang="en-US" sz="2400" b="1" dirty="0">
                <a:solidFill>
                  <a:srgbClr val="000000"/>
                </a:solidFill>
                <a:latin typeface="+mj-lt"/>
                <a:ea typeface="Times New Roman" panose="02020603050405020304" pitchFamily="18" charset="0"/>
                <a:cs typeface="Times New Roman" panose="02020603050405020304" pitchFamily="18" charset="0"/>
              </a:rPr>
              <a:t>Hal </a:t>
            </a:r>
            <a:r>
              <a:rPr lang="en-US" sz="2400" b="1" dirty="0" err="1">
                <a:solidFill>
                  <a:srgbClr val="000000"/>
                </a:solidFill>
                <a:latin typeface="+mj-lt"/>
                <a:ea typeface="Times New Roman" panose="02020603050405020304" pitchFamily="18" charset="0"/>
                <a:cs typeface="Times New Roman" panose="02020603050405020304" pitchFamily="18" charset="0"/>
              </a:rPr>
              <a:t>ini</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err="1">
                <a:solidFill>
                  <a:srgbClr val="000000"/>
                </a:solidFill>
                <a:latin typeface="+mj-lt"/>
                <a:ea typeface="Times New Roman" panose="02020603050405020304" pitchFamily="18" charset="0"/>
                <a:cs typeface="Times New Roman" panose="02020603050405020304" pitchFamily="18" charset="0"/>
              </a:rPr>
              <a:t>terlihat</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err="1">
                <a:solidFill>
                  <a:srgbClr val="000000"/>
                </a:solidFill>
                <a:latin typeface="+mj-lt"/>
                <a:ea typeface="Times New Roman" panose="02020603050405020304" pitchFamily="18" charset="0"/>
                <a:cs typeface="Times New Roman" panose="02020603050405020304" pitchFamily="18" charset="0"/>
              </a:rPr>
              <a:t>dari</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err="1">
                <a:solidFill>
                  <a:srgbClr val="000000"/>
                </a:solidFill>
                <a:latin typeface="+mj-lt"/>
                <a:ea typeface="Times New Roman" panose="02020603050405020304" pitchFamily="18" charset="0"/>
                <a:cs typeface="Times New Roman" panose="02020603050405020304" pitchFamily="18" charset="0"/>
              </a:rPr>
              <a:t>angka</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err="1">
                <a:solidFill>
                  <a:srgbClr val="000000"/>
                </a:solidFill>
                <a:latin typeface="+mj-lt"/>
                <a:ea typeface="Times New Roman" panose="02020603050405020304" pitchFamily="18" charset="0"/>
                <a:cs typeface="Times New Roman" panose="02020603050405020304" pitchFamily="18" charset="0"/>
              </a:rPr>
              <a:t>inflasi</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err="1">
                <a:solidFill>
                  <a:srgbClr val="000000"/>
                </a:solidFill>
                <a:latin typeface="+mj-lt"/>
                <a:ea typeface="Times New Roman" panose="02020603050405020304" pitchFamily="18" charset="0"/>
                <a:cs typeface="Times New Roman" panose="02020603050405020304" pitchFamily="18" charset="0"/>
              </a:rPr>
              <a:t>Jember</a:t>
            </a:r>
            <a:r>
              <a:rPr lang="en-US" sz="2400" b="1" dirty="0">
                <a:solidFill>
                  <a:srgbClr val="000000"/>
                </a:solidFill>
                <a:latin typeface="+mj-lt"/>
                <a:ea typeface="Times New Roman" panose="02020603050405020304" pitchFamily="18" charset="0"/>
                <a:cs typeface="Times New Roman" panose="02020603050405020304" pitchFamily="18" charset="0"/>
              </a:rPr>
              <a:t> yang </a:t>
            </a:r>
            <a:r>
              <a:rPr lang="en-US" sz="2400" b="1" dirty="0" err="1">
                <a:solidFill>
                  <a:srgbClr val="000000"/>
                </a:solidFill>
                <a:latin typeface="+mj-lt"/>
                <a:ea typeface="Times New Roman" panose="02020603050405020304" pitchFamily="18" charset="0"/>
                <a:cs typeface="Times New Roman" panose="02020603050405020304" pitchFamily="18" charset="0"/>
              </a:rPr>
              <a:t>menjadi</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err="1">
                <a:solidFill>
                  <a:srgbClr val="000000"/>
                </a:solidFill>
                <a:latin typeface="+mj-lt"/>
                <a:ea typeface="Times New Roman" panose="02020603050405020304" pitchFamily="18" charset="0"/>
                <a:cs typeface="Times New Roman" panose="02020603050405020304" pitchFamily="18" charset="0"/>
              </a:rPr>
              <a:t>lebih</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err="1">
                <a:solidFill>
                  <a:srgbClr val="000000"/>
                </a:solidFill>
                <a:latin typeface="+mj-lt"/>
                <a:ea typeface="Times New Roman" panose="02020603050405020304" pitchFamily="18" charset="0"/>
                <a:cs typeface="Times New Roman" panose="02020603050405020304" pitchFamily="18" charset="0"/>
              </a:rPr>
              <a:t>stabil</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err="1">
                <a:solidFill>
                  <a:srgbClr val="000000"/>
                </a:solidFill>
                <a:latin typeface="+mj-lt"/>
                <a:ea typeface="Times New Roman" panose="02020603050405020304" pitchFamily="18" charset="0"/>
                <a:cs typeface="Times New Roman" panose="02020603050405020304" pitchFamily="18" charset="0"/>
              </a:rPr>
              <a:t>Selain</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err="1">
                <a:solidFill>
                  <a:srgbClr val="000000"/>
                </a:solidFill>
                <a:latin typeface="+mj-lt"/>
                <a:ea typeface="Times New Roman" panose="02020603050405020304" pitchFamily="18" charset="0"/>
                <a:cs typeface="Times New Roman" panose="02020603050405020304" pitchFamily="18" charset="0"/>
              </a:rPr>
              <a:t>itu</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err="1">
                <a:solidFill>
                  <a:srgbClr val="000000"/>
                </a:solidFill>
                <a:latin typeface="+mj-lt"/>
                <a:ea typeface="Times New Roman" panose="02020603050405020304" pitchFamily="18" charset="0"/>
                <a:cs typeface="Times New Roman" panose="02020603050405020304" pitchFamily="18" charset="0"/>
              </a:rPr>
              <a:t>inflasi</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err="1">
                <a:solidFill>
                  <a:srgbClr val="000000"/>
                </a:solidFill>
                <a:latin typeface="+mj-lt"/>
                <a:ea typeface="Times New Roman" panose="02020603050405020304" pitchFamily="18" charset="0"/>
                <a:cs typeface="Times New Roman" panose="02020603050405020304" pitchFamily="18" charset="0"/>
              </a:rPr>
              <a:t>Kabupaten</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err="1">
                <a:solidFill>
                  <a:srgbClr val="000000"/>
                </a:solidFill>
                <a:latin typeface="+mj-lt"/>
                <a:ea typeface="Times New Roman" panose="02020603050405020304" pitchFamily="18" charset="0"/>
                <a:cs typeface="Times New Roman" panose="02020603050405020304" pitchFamily="18" charset="0"/>
              </a:rPr>
              <a:t>Jember</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err="1">
                <a:solidFill>
                  <a:srgbClr val="000000"/>
                </a:solidFill>
                <a:latin typeface="+mj-lt"/>
                <a:ea typeface="Times New Roman" panose="02020603050405020304" pitchFamily="18" charset="0"/>
                <a:cs typeface="Times New Roman" panose="02020603050405020304" pitchFamily="18" charset="0"/>
              </a:rPr>
              <a:t>menjadi</a:t>
            </a:r>
            <a:r>
              <a:rPr lang="en-US" sz="2400" b="1" dirty="0">
                <a:solidFill>
                  <a:srgbClr val="000000"/>
                </a:solidFill>
                <a:latin typeface="+mj-lt"/>
                <a:ea typeface="Times New Roman" panose="02020603050405020304" pitchFamily="18" charset="0"/>
                <a:cs typeface="Times New Roman" panose="02020603050405020304" pitchFamily="18" charset="0"/>
              </a:rPr>
              <a:t> yang </a:t>
            </a:r>
            <a:r>
              <a:rPr lang="en-US" sz="2400" b="1" dirty="0" err="1">
                <a:solidFill>
                  <a:srgbClr val="000000"/>
                </a:solidFill>
                <a:latin typeface="+mj-lt"/>
                <a:ea typeface="Times New Roman" panose="02020603050405020304" pitchFamily="18" charset="0"/>
                <a:cs typeface="Times New Roman" panose="02020603050405020304" pitchFamily="18" charset="0"/>
              </a:rPr>
              <a:t>terendah</a:t>
            </a:r>
            <a:r>
              <a:rPr lang="en-US" sz="2400" b="1" dirty="0">
                <a:solidFill>
                  <a:srgbClr val="000000"/>
                </a:solidFill>
                <a:latin typeface="+mj-lt"/>
                <a:ea typeface="Times New Roman" panose="02020603050405020304" pitchFamily="18" charset="0"/>
                <a:cs typeface="Times New Roman" panose="02020603050405020304" pitchFamily="18" charset="0"/>
              </a:rPr>
              <a:t> di </a:t>
            </a:r>
            <a:r>
              <a:rPr lang="en-US" sz="2400" b="1" dirty="0" err="1">
                <a:solidFill>
                  <a:srgbClr val="000000"/>
                </a:solidFill>
                <a:latin typeface="+mj-lt"/>
                <a:ea typeface="Times New Roman" panose="02020603050405020304" pitchFamily="18" charset="0"/>
                <a:cs typeface="Times New Roman" panose="02020603050405020304" pitchFamily="18" charset="0"/>
              </a:rPr>
              <a:t>Jawa</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err="1">
                <a:solidFill>
                  <a:srgbClr val="000000"/>
                </a:solidFill>
                <a:latin typeface="+mj-lt"/>
                <a:ea typeface="Times New Roman" panose="02020603050405020304" pitchFamily="18" charset="0"/>
                <a:cs typeface="Times New Roman" panose="02020603050405020304" pitchFamily="18" charset="0"/>
              </a:rPr>
              <a:t>Timur</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err="1">
                <a:solidFill>
                  <a:srgbClr val="000000"/>
                </a:solidFill>
                <a:latin typeface="+mj-lt"/>
                <a:ea typeface="Times New Roman" panose="02020603050405020304" pitchFamily="18" charset="0"/>
                <a:cs typeface="Times New Roman" panose="02020603050405020304" pitchFamily="18" charset="0"/>
              </a:rPr>
              <a:t>pada</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err="1">
                <a:solidFill>
                  <a:srgbClr val="000000"/>
                </a:solidFill>
                <a:latin typeface="+mj-lt"/>
                <a:ea typeface="Times New Roman" panose="02020603050405020304" pitchFamily="18" charset="0"/>
                <a:cs typeface="Times New Roman" panose="02020603050405020304" pitchFamily="18" charset="0"/>
              </a:rPr>
              <a:t>tahun</a:t>
            </a:r>
            <a:r>
              <a:rPr lang="en-US" sz="2400" b="1" dirty="0">
                <a:solidFill>
                  <a:srgbClr val="000000"/>
                </a:solidFill>
                <a:latin typeface="+mj-lt"/>
                <a:ea typeface="Times New Roman" panose="02020603050405020304" pitchFamily="18" charset="0"/>
                <a:cs typeface="Times New Roman" panose="02020603050405020304" pitchFamily="18" charset="0"/>
              </a:rPr>
              <a:t> 2014. </a:t>
            </a:r>
            <a:r>
              <a:rPr lang="id-ID" sz="2400" b="1" dirty="0">
                <a:solidFill>
                  <a:srgbClr val="000000"/>
                </a:solidFill>
                <a:latin typeface="+mj-lt"/>
                <a:ea typeface="Times New Roman" panose="02020603050405020304" pitchFamily="18" charset="0"/>
                <a:cs typeface="Times New Roman" panose="02020603050405020304" pitchFamily="18" charset="0"/>
              </a:rPr>
              <a:t>Tidak hanya </a:t>
            </a:r>
            <a:r>
              <a:rPr lang="en-US" sz="2400" b="1" dirty="0" err="1">
                <a:solidFill>
                  <a:srgbClr val="000000"/>
                </a:solidFill>
                <a:latin typeface="+mj-lt"/>
                <a:ea typeface="Times New Roman" panose="02020603050405020304" pitchFamily="18" charset="0"/>
                <a:cs typeface="Times New Roman" panose="02020603050405020304" pitchFamily="18" charset="0"/>
              </a:rPr>
              <a:t>itu</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err="1">
                <a:solidFill>
                  <a:srgbClr val="000000"/>
                </a:solidFill>
                <a:latin typeface="+mj-lt"/>
                <a:ea typeface="Times New Roman" panose="02020603050405020304" pitchFamily="18" charset="0"/>
                <a:cs typeface="Times New Roman" panose="02020603050405020304" pitchFamily="18" charset="0"/>
              </a:rPr>
              <a:t>penerapan</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err="1">
                <a:solidFill>
                  <a:srgbClr val="000000"/>
                </a:solidFill>
                <a:latin typeface="+mj-lt"/>
                <a:ea typeface="Times New Roman" panose="02020603050405020304" pitchFamily="18" charset="0"/>
                <a:cs typeface="Times New Roman" panose="02020603050405020304" pitchFamily="18" charset="0"/>
              </a:rPr>
              <a:t>sistem</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err="1">
                <a:solidFill>
                  <a:srgbClr val="000000"/>
                </a:solidFill>
                <a:latin typeface="+mj-lt"/>
                <a:ea typeface="Times New Roman" panose="02020603050405020304" pitchFamily="18" charset="0"/>
                <a:cs typeface="Times New Roman" panose="02020603050405020304" pitchFamily="18" charset="0"/>
              </a:rPr>
              <a:t>Manajemen</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err="1">
                <a:solidFill>
                  <a:srgbClr val="000000"/>
                </a:solidFill>
                <a:latin typeface="+mj-lt"/>
                <a:ea typeface="Times New Roman" panose="02020603050405020304" pitchFamily="18" charset="0"/>
                <a:cs typeface="Times New Roman" panose="02020603050405020304" pitchFamily="18" charset="0"/>
              </a:rPr>
              <a:t>Risiko</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err="1">
                <a:solidFill>
                  <a:srgbClr val="000000"/>
                </a:solidFill>
                <a:latin typeface="+mj-lt"/>
                <a:ea typeface="Times New Roman" panose="02020603050405020304" pitchFamily="18" charset="0"/>
                <a:cs typeface="Times New Roman" panose="02020603050405020304" pitchFamily="18" charset="0"/>
              </a:rPr>
              <a:t>ini</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err="1">
                <a:solidFill>
                  <a:srgbClr val="000000"/>
                </a:solidFill>
                <a:latin typeface="+mj-lt"/>
                <a:ea typeface="Times New Roman" panose="02020603050405020304" pitchFamily="18" charset="0"/>
                <a:cs typeface="Times New Roman" panose="02020603050405020304" pitchFamily="18" charset="0"/>
              </a:rPr>
              <a:t>juga</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err="1">
                <a:solidFill>
                  <a:srgbClr val="000000"/>
                </a:solidFill>
                <a:latin typeface="+mj-lt"/>
                <a:ea typeface="Times New Roman" panose="02020603050405020304" pitchFamily="18" charset="0"/>
                <a:cs typeface="Times New Roman" panose="02020603050405020304" pitchFamily="18" charset="0"/>
              </a:rPr>
              <a:t>menjadi</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err="1">
                <a:solidFill>
                  <a:srgbClr val="000000"/>
                </a:solidFill>
                <a:latin typeface="+mj-lt"/>
                <a:ea typeface="Times New Roman" panose="02020603050405020304" pitchFamily="18" charset="0"/>
                <a:cs typeface="Times New Roman" panose="02020603050405020304" pitchFamily="18" charset="0"/>
              </a:rPr>
              <a:t>salah</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err="1">
                <a:solidFill>
                  <a:srgbClr val="000000"/>
                </a:solidFill>
                <a:latin typeface="+mj-lt"/>
                <a:ea typeface="Times New Roman" panose="02020603050405020304" pitchFamily="18" charset="0"/>
                <a:cs typeface="Times New Roman" panose="02020603050405020304" pitchFamily="18" charset="0"/>
              </a:rPr>
              <a:t>satu</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err="1">
                <a:solidFill>
                  <a:srgbClr val="000000"/>
                </a:solidFill>
                <a:latin typeface="+mj-lt"/>
                <a:ea typeface="Times New Roman" panose="02020603050405020304" pitchFamily="18" charset="0"/>
                <a:cs typeface="Times New Roman" panose="02020603050405020304" pitchFamily="18" charset="0"/>
              </a:rPr>
              <a:t>faktor</a:t>
            </a:r>
            <a:r>
              <a:rPr lang="en-US" sz="2400" b="1" dirty="0">
                <a:solidFill>
                  <a:srgbClr val="000000"/>
                </a:solidFill>
                <a:latin typeface="+mj-lt"/>
                <a:ea typeface="Times New Roman" panose="02020603050405020304" pitchFamily="18" charset="0"/>
                <a:cs typeface="Times New Roman" panose="02020603050405020304" pitchFamily="18" charset="0"/>
              </a:rPr>
              <a:t> yang </a:t>
            </a:r>
            <a:r>
              <a:rPr lang="en-US" sz="2400" b="1" dirty="0" err="1">
                <a:solidFill>
                  <a:srgbClr val="000000"/>
                </a:solidFill>
                <a:latin typeface="+mj-lt"/>
                <a:ea typeface="Times New Roman" panose="02020603050405020304" pitchFamily="18" charset="0"/>
                <a:cs typeface="Times New Roman" panose="02020603050405020304" pitchFamily="18" charset="0"/>
              </a:rPr>
              <a:t>membawa</a:t>
            </a:r>
            <a:r>
              <a:rPr lang="en-US" sz="2400" b="1" dirty="0">
                <a:solidFill>
                  <a:srgbClr val="000000"/>
                </a:solidFill>
                <a:latin typeface="+mj-lt"/>
                <a:ea typeface="Times New Roman" panose="02020603050405020304" pitchFamily="18" charset="0"/>
                <a:cs typeface="Times New Roman" panose="02020603050405020304" pitchFamily="18" charset="0"/>
              </a:rPr>
              <a:t> TPID </a:t>
            </a:r>
            <a:r>
              <a:rPr lang="en-US" sz="2400" b="1" dirty="0" err="1">
                <a:solidFill>
                  <a:srgbClr val="000000"/>
                </a:solidFill>
                <a:latin typeface="+mj-lt"/>
                <a:ea typeface="Times New Roman" panose="02020603050405020304" pitchFamily="18" charset="0"/>
                <a:cs typeface="Times New Roman" panose="02020603050405020304" pitchFamily="18" charset="0"/>
              </a:rPr>
              <a:t>Kabupaten</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err="1">
                <a:solidFill>
                  <a:srgbClr val="000000"/>
                </a:solidFill>
                <a:latin typeface="+mj-lt"/>
                <a:ea typeface="Times New Roman" panose="02020603050405020304" pitchFamily="18" charset="0"/>
                <a:cs typeface="Times New Roman" panose="02020603050405020304" pitchFamily="18" charset="0"/>
              </a:rPr>
              <a:t>Jember</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err="1">
                <a:solidFill>
                  <a:srgbClr val="000000"/>
                </a:solidFill>
                <a:latin typeface="+mj-lt"/>
                <a:ea typeface="Times New Roman" panose="02020603050405020304" pitchFamily="18" charset="0"/>
                <a:cs typeface="Times New Roman" panose="02020603050405020304" pitchFamily="18" charset="0"/>
              </a:rPr>
              <a:t>menjadi</a:t>
            </a:r>
            <a:r>
              <a:rPr lang="en-US" sz="2400" b="1" dirty="0">
                <a:solidFill>
                  <a:srgbClr val="000000"/>
                </a:solidFill>
                <a:latin typeface="+mj-lt"/>
                <a:ea typeface="Times New Roman" panose="02020603050405020304" pitchFamily="18" charset="0"/>
                <a:cs typeface="Times New Roman" panose="02020603050405020304" pitchFamily="18" charset="0"/>
              </a:rPr>
              <a:t> TPID </a:t>
            </a:r>
            <a:r>
              <a:rPr lang="en-US" sz="2400" b="1" dirty="0" err="1">
                <a:solidFill>
                  <a:srgbClr val="000000"/>
                </a:solidFill>
                <a:latin typeface="+mj-lt"/>
                <a:ea typeface="Times New Roman" panose="02020603050405020304" pitchFamily="18" charset="0"/>
                <a:cs typeface="Times New Roman" panose="02020603050405020304" pitchFamily="18" charset="0"/>
              </a:rPr>
              <a:t>terbaik</a:t>
            </a:r>
            <a:r>
              <a:rPr lang="en-US" sz="2400" b="1" dirty="0">
                <a:solidFill>
                  <a:srgbClr val="000000"/>
                </a:solidFill>
                <a:latin typeface="+mj-lt"/>
                <a:ea typeface="Times New Roman" panose="02020603050405020304" pitchFamily="18" charset="0"/>
                <a:cs typeface="Times New Roman" panose="02020603050405020304" pitchFamily="18" charset="0"/>
              </a:rPr>
              <a:t> </a:t>
            </a:r>
            <a:r>
              <a:rPr lang="en-US" sz="2400" b="1" dirty="0" smtClean="0">
                <a:solidFill>
                  <a:srgbClr val="000000"/>
                </a:solidFill>
                <a:latin typeface="+mj-lt"/>
                <a:ea typeface="Times New Roman" panose="02020603050405020304" pitchFamily="18" charset="0"/>
                <a:cs typeface="Times New Roman" panose="02020603050405020304" pitchFamily="18" charset="0"/>
              </a:rPr>
              <a:t>2013 </a:t>
            </a:r>
            <a:r>
              <a:rPr lang="id-ID" sz="2400" b="1" dirty="0" smtClean="0">
                <a:solidFill>
                  <a:srgbClr val="000000"/>
                </a:solidFill>
                <a:latin typeface="+mj-lt"/>
                <a:ea typeface="Times New Roman" panose="02020603050405020304" pitchFamily="18" charset="0"/>
                <a:cs typeface="Times New Roman" panose="02020603050405020304" pitchFamily="18" charset="0"/>
              </a:rPr>
              <a:t>&amp;</a:t>
            </a:r>
            <a:r>
              <a:rPr lang="en-US" sz="2400" b="1" dirty="0" smtClean="0">
                <a:solidFill>
                  <a:srgbClr val="000000"/>
                </a:solidFill>
                <a:latin typeface="+mj-lt"/>
                <a:ea typeface="Times New Roman" panose="02020603050405020304" pitchFamily="18" charset="0"/>
                <a:cs typeface="Times New Roman" panose="02020603050405020304" pitchFamily="18" charset="0"/>
              </a:rPr>
              <a:t>2014</a:t>
            </a:r>
            <a:r>
              <a:rPr lang="en-US" sz="2400" dirty="0">
                <a:solidFill>
                  <a:srgbClr val="000000"/>
                </a:solidFill>
                <a:latin typeface="+mj-lt"/>
                <a:ea typeface="Times New Roman" panose="02020603050405020304" pitchFamily="18" charset="0"/>
                <a:cs typeface="Times New Roman" panose="02020603050405020304" pitchFamily="18" charset="0"/>
              </a:rPr>
              <a:t>. </a:t>
            </a:r>
            <a:endParaRPr lang="id-ID" sz="2400" dirty="0">
              <a:solidFill>
                <a:srgbClr val="000000"/>
              </a:solidFill>
              <a:latin typeface="+mj-lt"/>
              <a:ea typeface="Times New Roman" panose="02020603050405020304" pitchFamily="18" charset="0"/>
              <a:cs typeface="Times New Roman" panose="02020603050405020304" pitchFamily="18" charset="0"/>
            </a:endParaRPr>
          </a:p>
          <a:p>
            <a:pPr marL="457200" indent="-457200" algn="just">
              <a:lnSpc>
                <a:spcPct val="115000"/>
              </a:lnSpc>
              <a:spcBef>
                <a:spcPts val="600"/>
              </a:spcBef>
              <a:spcAft>
                <a:spcPts val="600"/>
              </a:spcAft>
              <a:buFont typeface="+mj-lt"/>
              <a:buAutoNum type="arabicPeriod"/>
              <a:tabLst>
                <a:tab pos="116840" algn="l"/>
              </a:tabLst>
            </a:pPr>
            <a:r>
              <a:rPr lang="id-ID" sz="2400" dirty="0" smtClean="0">
                <a:solidFill>
                  <a:srgbClr val="000000"/>
                </a:solidFill>
                <a:latin typeface="+mj-lt"/>
                <a:ea typeface="Times New Roman" panose="02020603050405020304" pitchFamily="18" charset="0"/>
                <a:cs typeface="Times New Roman" panose="02020603050405020304" pitchFamily="18" charset="0"/>
              </a:rPr>
              <a:t>TPID </a:t>
            </a:r>
            <a:r>
              <a:rPr lang="id-ID" sz="2400" dirty="0">
                <a:solidFill>
                  <a:srgbClr val="000000"/>
                </a:solidFill>
                <a:latin typeface="+mj-lt"/>
                <a:ea typeface="Times New Roman" panose="02020603050405020304" pitchFamily="18" charset="0"/>
                <a:cs typeface="Times New Roman" panose="02020603050405020304" pitchFamily="18" charset="0"/>
              </a:rPr>
              <a:t>Kota </a:t>
            </a:r>
            <a:r>
              <a:rPr lang="id-ID" sz="2400" dirty="0" smtClean="0">
                <a:solidFill>
                  <a:srgbClr val="000000"/>
                </a:solidFill>
                <a:latin typeface="+mj-lt"/>
                <a:ea typeface="Times New Roman" panose="02020603050405020304" pitchFamily="18" charset="0"/>
                <a:cs typeface="Times New Roman" panose="02020603050405020304" pitchFamily="18" charset="0"/>
              </a:rPr>
              <a:t>Pontianak sudah mengembangkan </a:t>
            </a:r>
            <a:r>
              <a:rPr lang="id-ID" sz="2400" dirty="0">
                <a:solidFill>
                  <a:srgbClr val="000000"/>
                </a:solidFill>
                <a:latin typeface="+mj-lt"/>
                <a:ea typeface="Times New Roman" panose="02020603050405020304" pitchFamily="18" charset="0"/>
                <a:cs typeface="Times New Roman" panose="02020603050405020304" pitchFamily="18" charset="0"/>
              </a:rPr>
              <a:t>RM </a:t>
            </a:r>
            <a:r>
              <a:rPr lang="id-ID" sz="2400" i="1" dirty="0">
                <a:solidFill>
                  <a:srgbClr val="000000"/>
                </a:solidFill>
                <a:latin typeface="+mj-lt"/>
                <a:ea typeface="Times New Roman" panose="02020603050405020304" pitchFamily="18" charset="0"/>
                <a:cs typeface="Times New Roman" panose="02020603050405020304" pitchFamily="18" charset="0"/>
              </a:rPr>
              <a:t>tool</a:t>
            </a:r>
            <a:r>
              <a:rPr lang="en-US" sz="2400" i="1" dirty="0">
                <a:solidFill>
                  <a:srgbClr val="000000"/>
                </a:solidFill>
                <a:latin typeface="+mj-lt"/>
                <a:ea typeface="Times New Roman" panose="02020603050405020304" pitchFamily="18" charset="0"/>
                <a:cs typeface="Times New Roman" panose="02020603050405020304" pitchFamily="18" charset="0"/>
              </a:rPr>
              <a:t>s</a:t>
            </a:r>
            <a:r>
              <a:rPr lang="id-ID" sz="2400" dirty="0">
                <a:solidFill>
                  <a:srgbClr val="000000"/>
                </a:solidFill>
                <a:latin typeface="+mj-lt"/>
                <a:ea typeface="Times New Roman" panose="02020603050405020304" pitchFamily="18" charset="0"/>
                <a:cs typeface="Times New Roman" panose="02020603050405020304" pitchFamily="18" charset="0"/>
              </a:rPr>
              <a:t> dengan mencoba melakukan </a:t>
            </a:r>
            <a:r>
              <a:rPr lang="en-US" sz="2400" dirty="0" err="1">
                <a:solidFill>
                  <a:srgbClr val="000000"/>
                </a:solidFill>
                <a:latin typeface="+mj-lt"/>
                <a:ea typeface="Times New Roman" panose="02020603050405020304" pitchFamily="18" charset="0"/>
                <a:cs typeface="Times New Roman" panose="02020603050405020304" pitchFamily="18" charset="0"/>
              </a:rPr>
              <a:t>perhitungan</a:t>
            </a:r>
            <a:r>
              <a:rPr lang="id-ID" sz="2400" dirty="0">
                <a:solidFill>
                  <a:srgbClr val="000000"/>
                </a:solidFill>
                <a:latin typeface="+mj-lt"/>
                <a:ea typeface="Times New Roman" panose="02020603050405020304" pitchFamily="18" charset="0"/>
                <a:cs typeface="Times New Roman" panose="02020603050405020304" pitchFamily="18" charset="0"/>
              </a:rPr>
              <a:t> efektifitas tiap </a:t>
            </a:r>
            <a:r>
              <a:rPr lang="id-ID" sz="2400" i="1" dirty="0">
                <a:solidFill>
                  <a:srgbClr val="000000"/>
                </a:solidFill>
                <a:latin typeface="+mj-lt"/>
                <a:ea typeface="Times New Roman" panose="02020603050405020304" pitchFamily="18" charset="0"/>
                <a:cs typeface="Times New Roman" panose="02020603050405020304" pitchFamily="18" charset="0"/>
              </a:rPr>
              <a:t>tools</a:t>
            </a:r>
            <a:r>
              <a:rPr lang="id-ID" sz="2400" dirty="0">
                <a:solidFill>
                  <a:srgbClr val="000000"/>
                </a:solidFill>
                <a:latin typeface="+mj-lt"/>
                <a:ea typeface="Times New Roman" panose="02020603050405020304" pitchFamily="18" charset="0"/>
                <a:cs typeface="Times New Roman" panose="02020603050405020304" pitchFamily="18" charset="0"/>
              </a:rPr>
              <a:t> (operasi pasar, dll)</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dengan</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mempertimbangkan</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beberapa</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smtClean="0">
                <a:solidFill>
                  <a:srgbClr val="000000"/>
                </a:solidFill>
                <a:latin typeface="+mj-lt"/>
                <a:ea typeface="Times New Roman" panose="02020603050405020304" pitchFamily="18" charset="0"/>
                <a:cs typeface="Times New Roman" panose="02020603050405020304" pitchFamily="18" charset="0"/>
              </a:rPr>
              <a:t>fa</a:t>
            </a:r>
            <a:r>
              <a:rPr lang="id-ID" sz="2400" dirty="0" smtClean="0">
                <a:solidFill>
                  <a:srgbClr val="000000"/>
                </a:solidFill>
                <a:latin typeface="+mj-lt"/>
                <a:ea typeface="Times New Roman" panose="02020603050405020304" pitchFamily="18" charset="0"/>
                <a:cs typeface="Times New Roman" panose="02020603050405020304" pitchFamily="18" charset="0"/>
              </a:rPr>
              <a:t>k</a:t>
            </a:r>
            <a:r>
              <a:rPr lang="en-US" sz="2400" dirty="0" smtClean="0">
                <a:solidFill>
                  <a:srgbClr val="000000"/>
                </a:solidFill>
                <a:latin typeface="+mj-lt"/>
                <a:ea typeface="Times New Roman" panose="02020603050405020304" pitchFamily="18" charset="0"/>
                <a:cs typeface="Times New Roman" panose="02020603050405020304" pitchFamily="18" charset="0"/>
              </a:rPr>
              <a:t>tor </a:t>
            </a:r>
            <a:r>
              <a:rPr lang="en-US" sz="2400" dirty="0" err="1">
                <a:solidFill>
                  <a:srgbClr val="000000"/>
                </a:solidFill>
                <a:latin typeface="+mj-lt"/>
                <a:ea typeface="Times New Roman" panose="02020603050405020304" pitchFamily="18" charset="0"/>
                <a:cs typeface="Times New Roman" panose="02020603050405020304" pitchFamily="18" charset="0"/>
              </a:rPr>
              <a:t>seperti</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waktu</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dan</a:t>
            </a:r>
            <a:r>
              <a:rPr lang="en-US" sz="2400" dirty="0">
                <a:solidFill>
                  <a:srgbClr val="000000"/>
                </a:solidFill>
                <a:latin typeface="+mj-lt"/>
                <a:ea typeface="Times New Roman" panose="02020603050405020304" pitchFamily="18" charset="0"/>
                <a:cs typeface="Times New Roman" panose="02020603050405020304" pitchFamily="18" charset="0"/>
              </a:rPr>
              <a:t> </a:t>
            </a:r>
            <a:r>
              <a:rPr lang="en-US" sz="2400" dirty="0" err="1">
                <a:solidFill>
                  <a:srgbClr val="000000"/>
                </a:solidFill>
                <a:latin typeface="+mj-lt"/>
                <a:ea typeface="Times New Roman" panose="02020603050405020304" pitchFamily="18" charset="0"/>
                <a:cs typeface="Times New Roman" panose="02020603050405020304" pitchFamily="18" charset="0"/>
              </a:rPr>
              <a:t>biaya</a:t>
            </a:r>
            <a:r>
              <a:rPr lang="id-ID" sz="2400" dirty="0">
                <a:solidFill>
                  <a:srgbClr val="000000"/>
                </a:solidFill>
                <a:latin typeface="+mj-lt"/>
                <a:ea typeface="Times New Roman" panose="02020603050405020304" pitchFamily="18" charset="0"/>
                <a:cs typeface="Times New Roman" panose="02020603050405020304" pitchFamily="18" charset="0"/>
              </a:rPr>
              <a:t> sehingga pemilihan </a:t>
            </a:r>
            <a:r>
              <a:rPr lang="id-ID" sz="2400" i="1" dirty="0">
                <a:solidFill>
                  <a:srgbClr val="000000"/>
                </a:solidFill>
                <a:latin typeface="+mj-lt"/>
                <a:ea typeface="Times New Roman" panose="02020603050405020304" pitchFamily="18" charset="0"/>
                <a:cs typeface="Times New Roman" panose="02020603050405020304" pitchFamily="18" charset="0"/>
              </a:rPr>
              <a:t>tool</a:t>
            </a:r>
            <a:r>
              <a:rPr lang="en-US" sz="2400" i="1" dirty="0">
                <a:solidFill>
                  <a:srgbClr val="000000"/>
                </a:solidFill>
                <a:latin typeface="+mj-lt"/>
                <a:ea typeface="Times New Roman" panose="02020603050405020304" pitchFamily="18" charset="0"/>
                <a:cs typeface="Times New Roman" panose="02020603050405020304" pitchFamily="18" charset="0"/>
              </a:rPr>
              <a:t>s</a:t>
            </a:r>
            <a:r>
              <a:rPr lang="id-ID" sz="2400" dirty="0">
                <a:solidFill>
                  <a:srgbClr val="000000"/>
                </a:solidFill>
                <a:latin typeface="+mj-lt"/>
                <a:ea typeface="Times New Roman" panose="02020603050405020304" pitchFamily="18" charset="0"/>
                <a:cs typeface="Times New Roman" panose="02020603050405020304" pitchFamily="18" charset="0"/>
              </a:rPr>
              <a:t> bisa lebih </a:t>
            </a:r>
            <a:r>
              <a:rPr lang="id-ID" sz="2400" dirty="0" smtClean="0">
                <a:solidFill>
                  <a:srgbClr val="000000"/>
                </a:solidFill>
                <a:latin typeface="+mj-lt"/>
                <a:ea typeface="Times New Roman" panose="02020603050405020304" pitchFamily="18" charset="0"/>
                <a:cs typeface="Times New Roman" panose="02020603050405020304" pitchFamily="18" charset="0"/>
              </a:rPr>
              <a:t>tepat dan efisien </a:t>
            </a:r>
          </a:p>
          <a:p>
            <a:pPr marL="457200" indent="-457200" algn="just">
              <a:lnSpc>
                <a:spcPct val="115000"/>
              </a:lnSpc>
              <a:spcBef>
                <a:spcPts val="600"/>
              </a:spcBef>
              <a:spcAft>
                <a:spcPts val="600"/>
              </a:spcAft>
              <a:buFont typeface="+mj-lt"/>
              <a:buAutoNum type="arabicPeriod"/>
              <a:tabLst>
                <a:tab pos="116840" algn="l"/>
              </a:tabLst>
            </a:pPr>
            <a:r>
              <a:rPr lang="id-ID" sz="2400" dirty="0">
                <a:solidFill>
                  <a:srgbClr val="000000"/>
                </a:solidFill>
                <a:latin typeface="+mj-lt"/>
                <a:ea typeface="Times New Roman" panose="02020603050405020304" pitchFamily="18" charset="0"/>
                <a:cs typeface="Times New Roman" panose="02020603050405020304" pitchFamily="18" charset="0"/>
              </a:rPr>
              <a:t>Dengan menerapkan Risk Management System, TPID dapat memperkirakan potensi resiko inflasi dari setiap komoditas. Hal ini dapat memberikan informasi dini terkait potensi inflasi terutama menyangkut harga, pasokan dan distribusi dari komoditas</a:t>
            </a:r>
          </a:p>
        </p:txBody>
      </p:sp>
    </p:spTree>
    <p:extLst>
      <p:ext uri="{BB962C8B-B14F-4D97-AF65-F5344CB8AC3E}">
        <p14:creationId xmlns:p14="http://schemas.microsoft.com/office/powerpoint/2010/main" val="17130192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rcRect l="12295" t="8283" r="13522" b="10367"/>
          <a:stretch/>
        </p:blipFill>
        <p:spPr>
          <a:xfrm rot="731254">
            <a:off x="5274250" y="834408"/>
            <a:ext cx="1669747" cy="1029468"/>
          </a:xfrm>
          <a:prstGeom prst="roundRect">
            <a:avLst>
              <a:gd name="adj" fmla="val 10921"/>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Rectangle 3"/>
          <p:cNvSpPr/>
          <p:nvPr/>
        </p:nvSpPr>
        <p:spPr>
          <a:xfrm>
            <a:off x="7235058" y="300424"/>
            <a:ext cx="4548837" cy="954107"/>
          </a:xfrm>
          <a:prstGeom prst="rect">
            <a:avLst/>
          </a:prstGeom>
        </p:spPr>
        <p:txBody>
          <a:bodyPr wrap="square">
            <a:spAutoFit/>
          </a:bodyPr>
          <a:lstStyle/>
          <a:p>
            <a:pPr marL="33934" lvl="0" fontAlgn="base">
              <a:spcBef>
                <a:spcPct val="0"/>
              </a:spcBef>
              <a:spcAft>
                <a:spcPct val="0"/>
              </a:spcAft>
            </a:pPr>
            <a:r>
              <a:rPr lang="id-ID" sz="2800" b="1" dirty="0" smtClean="0">
                <a:solidFill>
                  <a:srgbClr val="0070C0"/>
                </a:solidFill>
                <a:latin typeface="Agency FB" pitchFamily="34" charset="0"/>
                <a:cs typeface="Calibri" pitchFamily="34" charset="0"/>
              </a:rPr>
              <a:t>6. PENGEMBANGAN </a:t>
            </a:r>
            <a:r>
              <a:rPr lang="id-ID" sz="2800" b="1" dirty="0">
                <a:solidFill>
                  <a:srgbClr val="0070C0"/>
                </a:solidFill>
                <a:latin typeface="Agency FB" pitchFamily="34" charset="0"/>
                <a:cs typeface="Calibri" pitchFamily="34" charset="0"/>
              </a:rPr>
              <a:t>PIHPS TAHAP II (2016-2018) </a:t>
            </a:r>
          </a:p>
        </p:txBody>
      </p:sp>
      <p:sp>
        <p:nvSpPr>
          <p:cNvPr id="2" name="Rectangle 1"/>
          <p:cNvSpPr/>
          <p:nvPr/>
        </p:nvSpPr>
        <p:spPr>
          <a:xfrm>
            <a:off x="7033563" y="1254531"/>
            <a:ext cx="4951828" cy="5324535"/>
          </a:xfrm>
          <a:prstGeom prst="rect">
            <a:avLst/>
          </a:prstGeom>
        </p:spPr>
        <p:txBody>
          <a:bodyPr wrap="square">
            <a:spAutoFit/>
          </a:bodyPr>
          <a:lstStyle/>
          <a:p>
            <a:pPr marL="285750" lvl="0" indent="-285750">
              <a:spcBef>
                <a:spcPts val="600"/>
              </a:spcBef>
              <a:spcAft>
                <a:spcPts val="600"/>
              </a:spcAft>
              <a:buSzPts val="1400"/>
              <a:buFont typeface="Arial" panose="020B0604020202020204" pitchFamily="34" charset="0"/>
              <a:buChar char="•"/>
            </a:pPr>
            <a:r>
              <a:rPr lang="id-ID" sz="2000" b="1" dirty="0" smtClean="0">
                <a:solidFill>
                  <a:srgbClr val="7E0000"/>
                </a:solidFill>
                <a:latin typeface="Agency FB" panose="020B0503020202020204" pitchFamily="34" charset="0"/>
                <a:ea typeface="Times New Roman" panose="02020603050405020304" pitchFamily="18" charset="0"/>
                <a:cs typeface="Arial" panose="020B0604020202020204" pitchFamily="34" charset="0"/>
              </a:rPr>
              <a:t>POKJANAS TPID AKAN BERKOORDINASI DENGAN LEMBAGA YANG DITUNJUK PEMERINTAH SEBAGAI PENGELOLA SISTEM INFORMASI PANGAN SESUAI AMANAT UU NO.18 /2012 TENTANG PANGAN.</a:t>
            </a:r>
          </a:p>
          <a:p>
            <a:pPr marL="285750" lvl="0" indent="-285750">
              <a:spcBef>
                <a:spcPts val="600"/>
              </a:spcBef>
              <a:spcAft>
                <a:spcPts val="600"/>
              </a:spcAft>
              <a:buSzPts val="1400"/>
              <a:buFont typeface="Arial" panose="020B0604020202020204" pitchFamily="34" charset="0"/>
              <a:buChar char="•"/>
            </a:pPr>
            <a:r>
              <a:rPr lang="id-ID" sz="2000" b="1" dirty="0" smtClean="0">
                <a:solidFill>
                  <a:srgbClr val="7E0000"/>
                </a:solidFill>
                <a:latin typeface="Agency FB" panose="020B0503020202020204" pitchFamily="34" charset="0"/>
                <a:ea typeface="Times New Roman" panose="02020603050405020304" pitchFamily="18" charset="0"/>
                <a:cs typeface="Arial" panose="020B0604020202020204" pitchFamily="34" charset="0"/>
              </a:rPr>
              <a:t>KEMENTERIAN PERDAGANGAN MIMILIKI PERANAN STRATEGIS DALAM MENDUKUNG PENGEMBANGAN PIHPS TAHAP II. SELAIN ITU, SESUAI DENGAN TUPOKSI YANG MELEKAT, KEMENTERIAN PERDAGANGAN JUGA DAPAT TURUT ANDIL DALAM PENGENDALIAN INFLASI NASIONAL LEWAT LANJUTAN PENGEMBANGAN DAN PENGUATAN KELEMBAGAAN PASAR</a:t>
            </a:r>
          </a:p>
          <a:p>
            <a:pPr marL="285750" lvl="0" indent="-285750">
              <a:spcBef>
                <a:spcPts val="600"/>
              </a:spcBef>
              <a:spcAft>
                <a:spcPts val="600"/>
              </a:spcAft>
              <a:buSzPts val="1400"/>
              <a:buFont typeface="Arial" panose="020B0604020202020204" pitchFamily="34" charset="0"/>
              <a:buChar char="•"/>
            </a:pPr>
            <a:r>
              <a:rPr lang="id-ID" sz="2000" b="1" dirty="0" smtClean="0">
                <a:solidFill>
                  <a:srgbClr val="7E0000"/>
                </a:solidFill>
                <a:latin typeface="Agency FB" panose="020B0503020202020204" pitchFamily="34" charset="0"/>
                <a:ea typeface="Times New Roman" panose="02020603050405020304" pitchFamily="18" charset="0"/>
                <a:cs typeface="Arial" panose="020B0604020202020204" pitchFamily="34" charset="0"/>
              </a:rPr>
              <a:t>GUDANG PRODUK PERTANIAN DAN PASAR LELANG KOMODITAS JUGA SANGAT PENTING DIPERKUAT DALAM RANGKA EFISIENSI RANTAI DISTRIBUSI PANGAN STRATEGIS. </a:t>
            </a:r>
            <a:endParaRPr lang="id-ID" sz="2000" b="1" dirty="0">
              <a:solidFill>
                <a:srgbClr val="7E0000"/>
              </a:solidFill>
              <a:effectLst/>
              <a:latin typeface="Agency FB" panose="020B0503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4415698" y="1974762"/>
            <a:ext cx="2519674" cy="1223412"/>
          </a:xfrm>
          <a:prstGeom prst="rect">
            <a:avLst/>
          </a:prstGeom>
        </p:spPr>
        <p:txBody>
          <a:bodyPr wrap="square">
            <a:spAutoFit/>
          </a:bodyPr>
          <a:lstStyle/>
          <a:p>
            <a:pPr lvl="0" algn="r">
              <a:buSzPts val="1400"/>
            </a:pPr>
            <a:r>
              <a:rPr lang="id-ID" sz="1050" b="1" i="1" dirty="0" smtClean="0">
                <a:latin typeface="Calibri" panose="020F0502020204030204" pitchFamily="34" charset="0"/>
                <a:ea typeface="Times New Roman" panose="02020603050405020304" pitchFamily="18" charset="0"/>
                <a:cs typeface="Calibri" panose="020F0502020204030204" pitchFamily="34" charset="0"/>
              </a:rPr>
              <a:t>Akan diawali dengan identifikasi ketersediaan dan kualitas data harga produsen di daerah dan menjajaki kemungkinan kerja sama dengan Kementerian Pertanian terutama terkait perolehan data harga di daerah yang menjadi sentra produksi</a:t>
            </a:r>
            <a:endParaRPr lang="id-ID" sz="1050" b="1" i="1" dirty="0">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3" name="Diagram 2"/>
          <p:cNvGraphicFramePr/>
          <p:nvPr>
            <p:extLst/>
          </p:nvPr>
        </p:nvGraphicFramePr>
        <p:xfrm>
          <a:off x="-1411509" y="748812"/>
          <a:ext cx="8298381" cy="57595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itle 1"/>
          <p:cNvSpPr>
            <a:spLocks noGrp="1"/>
          </p:cNvSpPr>
          <p:nvPr>
            <p:ph type="title"/>
          </p:nvPr>
        </p:nvSpPr>
        <p:spPr>
          <a:xfrm>
            <a:off x="152400" y="152400"/>
            <a:ext cx="8229600" cy="563563"/>
          </a:xfrm>
        </p:spPr>
        <p:txBody>
          <a:bodyPr>
            <a:noAutofit/>
          </a:bodyPr>
          <a:lstStyle/>
          <a:p>
            <a:pPr algn="l"/>
            <a:r>
              <a:rPr lang="en-US" sz="3600" b="1" dirty="0">
                <a:solidFill>
                  <a:srgbClr val="002060"/>
                </a:solidFill>
                <a:latin typeface="Agency FB" pitchFamily="34" charset="0"/>
              </a:rPr>
              <a:t>KEGIATAN POKJANAS TPID TAHUN 2016</a:t>
            </a:r>
          </a:p>
        </p:txBody>
      </p:sp>
      <p:sp>
        <p:nvSpPr>
          <p:cNvPr id="5" name="Slide Number Placeholder 4"/>
          <p:cNvSpPr>
            <a:spLocks noGrp="1"/>
          </p:cNvSpPr>
          <p:nvPr>
            <p:ph type="sldNum" sz="quarter" idx="12"/>
          </p:nvPr>
        </p:nvSpPr>
        <p:spPr/>
        <p:txBody>
          <a:bodyPr/>
          <a:lstStyle/>
          <a:p>
            <a:fld id="{7D08530B-D843-4B68-A89E-667FFE5D1D6F}" type="slidenum">
              <a:rPr lang="en-US" smtClean="0"/>
              <a:t>43</a:t>
            </a:fld>
            <a:endParaRPr lang="en-US"/>
          </a:p>
        </p:txBody>
      </p:sp>
    </p:spTree>
    <p:extLst>
      <p:ext uri="{BB962C8B-B14F-4D97-AF65-F5344CB8AC3E}">
        <p14:creationId xmlns:p14="http://schemas.microsoft.com/office/powerpoint/2010/main" val="2704190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2478" y="0"/>
            <a:ext cx="3333829" cy="6858000"/>
          </a:xfrm>
          <a:prstGeom prst="rect">
            <a:avLst/>
          </a:prstGeom>
          <a:gradFill flip="none" rotWithShape="1">
            <a:gsLst>
              <a:gs pos="0">
                <a:schemeClr val="accent1">
                  <a:tint val="66000"/>
                  <a:satMod val="160000"/>
                </a:schemeClr>
              </a:gs>
              <a:gs pos="100000">
                <a:schemeClr val="accent1">
                  <a:tint val="23500"/>
                  <a:satMod val="160000"/>
                </a:schemeClr>
              </a:gs>
            </a:gsLst>
            <a:lin ang="189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Rectangle 1"/>
          <p:cNvSpPr/>
          <p:nvPr/>
        </p:nvSpPr>
        <p:spPr>
          <a:xfrm>
            <a:off x="87004" y="276208"/>
            <a:ext cx="3581400" cy="1228028"/>
          </a:xfrm>
          <a:prstGeom prst="rect">
            <a:avLst/>
          </a:prstGeom>
        </p:spPr>
        <p:txBody>
          <a:bodyPr wrap="square">
            <a:spAutoFit/>
          </a:bodyPr>
          <a:lstStyle/>
          <a:p>
            <a:pPr>
              <a:lnSpc>
                <a:spcPct val="70000"/>
              </a:lnSpc>
            </a:pPr>
            <a:r>
              <a:rPr lang="id-ID" sz="2000" b="1" dirty="0" smtClean="0">
                <a:solidFill>
                  <a:schemeClr val="tx1">
                    <a:lumMod val="75000"/>
                    <a:lumOff val="25000"/>
                  </a:schemeClr>
                </a:solidFill>
                <a:latin typeface="Agency FB" pitchFamily="34" charset="0"/>
              </a:rPr>
              <a:t>TAHAP I</a:t>
            </a:r>
          </a:p>
          <a:p>
            <a:pPr>
              <a:lnSpc>
                <a:spcPct val="70000"/>
              </a:lnSpc>
            </a:pPr>
            <a:endParaRPr lang="id-ID" sz="800" b="1" dirty="0" smtClean="0">
              <a:solidFill>
                <a:schemeClr val="tx1">
                  <a:lumMod val="75000"/>
                  <a:lumOff val="25000"/>
                </a:schemeClr>
              </a:solidFill>
              <a:latin typeface="Agency FB" pitchFamily="34" charset="0"/>
            </a:endParaRPr>
          </a:p>
          <a:p>
            <a:pPr>
              <a:lnSpc>
                <a:spcPct val="70000"/>
              </a:lnSpc>
              <a:spcBef>
                <a:spcPts val="600"/>
              </a:spcBef>
              <a:spcAft>
                <a:spcPts val="600"/>
              </a:spcAft>
              <a:defRPr/>
            </a:pPr>
            <a:r>
              <a:rPr lang="id-ID" sz="2800" b="1" dirty="0">
                <a:solidFill>
                  <a:srgbClr val="FFFF00"/>
                </a:solidFill>
                <a:effectLst>
                  <a:glow rad="101600">
                    <a:srgbClr val="FF0000">
                      <a:alpha val="60000"/>
                    </a:srgbClr>
                  </a:glow>
                </a:effectLst>
                <a:latin typeface="Agency FB" pitchFamily="34" charset="0"/>
              </a:rPr>
              <a:t>PENERAPAN </a:t>
            </a:r>
            <a:endParaRPr lang="id-ID" sz="2800" b="1" dirty="0" smtClean="0">
              <a:solidFill>
                <a:srgbClr val="FFFF00"/>
              </a:solidFill>
              <a:effectLst>
                <a:glow rad="101600">
                  <a:srgbClr val="FF0000">
                    <a:alpha val="60000"/>
                  </a:srgbClr>
                </a:glow>
              </a:effectLst>
              <a:latin typeface="Agency FB" pitchFamily="34" charset="0"/>
            </a:endParaRPr>
          </a:p>
          <a:p>
            <a:pPr>
              <a:lnSpc>
                <a:spcPct val="70000"/>
              </a:lnSpc>
              <a:spcBef>
                <a:spcPts val="600"/>
              </a:spcBef>
              <a:spcAft>
                <a:spcPts val="600"/>
              </a:spcAft>
              <a:defRPr/>
            </a:pPr>
            <a:r>
              <a:rPr lang="id-ID" sz="2800" b="1" dirty="0" smtClean="0">
                <a:solidFill>
                  <a:srgbClr val="FFFF00"/>
                </a:solidFill>
                <a:effectLst>
                  <a:glow rad="101600">
                    <a:srgbClr val="FF0000">
                      <a:alpha val="60000"/>
                    </a:srgbClr>
                  </a:glow>
                </a:effectLst>
                <a:latin typeface="Agency FB" pitchFamily="34" charset="0"/>
              </a:rPr>
              <a:t>RISK </a:t>
            </a:r>
            <a:r>
              <a:rPr lang="id-ID" sz="2800" b="1" dirty="0">
                <a:solidFill>
                  <a:srgbClr val="FFFF00"/>
                </a:solidFill>
                <a:effectLst>
                  <a:glow rad="101600">
                    <a:srgbClr val="FF0000">
                      <a:alpha val="60000"/>
                    </a:srgbClr>
                  </a:glow>
                </a:effectLst>
                <a:latin typeface="Agency FB" pitchFamily="34" charset="0"/>
              </a:rPr>
              <a:t>MANAGEMENT </a:t>
            </a:r>
            <a:r>
              <a:rPr lang="id-ID" sz="2800" b="1" dirty="0" smtClean="0">
                <a:solidFill>
                  <a:srgbClr val="FFFF00"/>
                </a:solidFill>
                <a:effectLst>
                  <a:glow rad="101600">
                    <a:srgbClr val="FF0000">
                      <a:alpha val="60000"/>
                    </a:srgbClr>
                  </a:glow>
                </a:effectLst>
                <a:latin typeface="Agency FB" pitchFamily="34" charset="0"/>
              </a:rPr>
              <a:t>SYSTEM</a:t>
            </a:r>
            <a:endParaRPr lang="en-US" sz="2800" b="1" dirty="0">
              <a:solidFill>
                <a:srgbClr val="FFFF00"/>
              </a:solidFill>
              <a:effectLst>
                <a:glow rad="101600">
                  <a:srgbClr val="FF0000">
                    <a:alpha val="60000"/>
                  </a:srgbClr>
                </a:glow>
              </a:effectLst>
              <a:latin typeface="Agency FB" pitchFamily="34" charset="0"/>
            </a:endParaRP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25402" r="25988" b="6250"/>
          <a:stretch/>
        </p:blipFill>
        <p:spPr>
          <a:xfrm>
            <a:off x="4114800" y="238108"/>
            <a:ext cx="7543800" cy="6381784"/>
          </a:xfrm>
          <a:prstGeom prst="rect">
            <a:avLst/>
          </a:prstGeom>
        </p:spPr>
      </p:pic>
      <p:pic>
        <p:nvPicPr>
          <p:cNvPr id="5" name="Picture 2" descr="http://haricon.com/wp-content/uploads/2013/03/security-risk-0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634" y="3550208"/>
            <a:ext cx="2971516"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36891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2478" y="0"/>
            <a:ext cx="3333829" cy="6858000"/>
          </a:xfrm>
          <a:prstGeom prst="rect">
            <a:avLst/>
          </a:prstGeom>
          <a:gradFill flip="none" rotWithShape="1">
            <a:gsLst>
              <a:gs pos="0">
                <a:schemeClr val="accent1">
                  <a:tint val="66000"/>
                  <a:satMod val="160000"/>
                </a:schemeClr>
              </a:gs>
              <a:gs pos="100000">
                <a:schemeClr val="accent1">
                  <a:tint val="23500"/>
                  <a:satMod val="160000"/>
                </a:schemeClr>
              </a:gs>
            </a:gsLst>
            <a:lin ang="189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28674" name="Picture 2" descr="http://haricon.com/wp-content/uploads/2013/03/security-risk-0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634" y="3550208"/>
            <a:ext cx="2971516" cy="2590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srcRect l="18778" t="31720" r="15973" b="16667"/>
          <a:stretch/>
        </p:blipFill>
        <p:spPr>
          <a:xfrm>
            <a:off x="3712789" y="553166"/>
            <a:ext cx="8441111" cy="4096901"/>
          </a:xfrm>
          <a:prstGeom prst="rect">
            <a:avLst/>
          </a:prstGeom>
        </p:spPr>
      </p:pic>
      <p:sp>
        <p:nvSpPr>
          <p:cNvPr id="18" name="Rectangle 17"/>
          <p:cNvSpPr/>
          <p:nvPr/>
        </p:nvSpPr>
        <p:spPr>
          <a:xfrm>
            <a:off x="3619501" y="128924"/>
            <a:ext cx="8458198" cy="400110"/>
          </a:xfrm>
          <a:prstGeom prst="rect">
            <a:avLst/>
          </a:prstGeom>
        </p:spPr>
        <p:txBody>
          <a:bodyPr wrap="square">
            <a:spAutoFit/>
          </a:bodyPr>
          <a:lstStyle/>
          <a:p>
            <a:r>
              <a:rPr lang="id-ID" sz="2000" b="1" dirty="0" smtClean="0">
                <a:solidFill>
                  <a:schemeClr val="bg2">
                    <a:lumMod val="60000"/>
                    <a:lumOff val="40000"/>
                  </a:schemeClr>
                </a:solidFill>
                <a:effectLst>
                  <a:glow rad="50800">
                    <a:srgbClr val="FFC000"/>
                  </a:glow>
                </a:effectLst>
                <a:latin typeface="Agency FB" pitchFamily="34" charset="0"/>
              </a:rPr>
              <a:t>A. ASSESMEN </a:t>
            </a:r>
            <a:r>
              <a:rPr lang="id-ID" sz="2000" b="1" dirty="0" smtClean="0">
                <a:solidFill>
                  <a:schemeClr val="bg2">
                    <a:lumMod val="60000"/>
                    <a:lumOff val="40000"/>
                  </a:schemeClr>
                </a:solidFill>
                <a:effectLst>
                  <a:glow rad="50800">
                    <a:srgbClr val="FFC000"/>
                  </a:glow>
                </a:effectLst>
                <a:latin typeface="Agency FB" pitchFamily="34" charset="0"/>
              </a:rPr>
              <a:t>KOMODITAS PENYUMBANG INFLASI DALAM 5-10 TAHUN TERAKHIR </a:t>
            </a:r>
          </a:p>
        </p:txBody>
      </p:sp>
      <p:sp>
        <p:nvSpPr>
          <p:cNvPr id="19" name="Rectangle 18"/>
          <p:cNvSpPr/>
          <p:nvPr/>
        </p:nvSpPr>
        <p:spPr>
          <a:xfrm>
            <a:off x="7848600" y="5430676"/>
            <a:ext cx="4097710" cy="1246495"/>
          </a:xfrm>
          <a:prstGeom prst="rect">
            <a:avLst/>
          </a:prstGeom>
        </p:spPr>
        <p:txBody>
          <a:bodyPr wrap="square">
            <a:spAutoFit/>
          </a:bodyPr>
          <a:lstStyle/>
          <a:p>
            <a:pPr marL="171450" indent="-171450" algn="just">
              <a:spcBef>
                <a:spcPts val="300"/>
              </a:spcBef>
              <a:spcAft>
                <a:spcPts val="300"/>
              </a:spcAft>
              <a:buFont typeface="Arial" panose="020B0604020202020204" pitchFamily="34" charset="0"/>
              <a:buChar char="•"/>
            </a:pPr>
            <a:r>
              <a:rPr lang="id-ID" sz="1400" b="1" dirty="0" smtClean="0">
                <a:latin typeface="Arial Narrow" panose="020B0606020202030204" pitchFamily="34" charset="0"/>
              </a:rPr>
              <a:t>DAPAT DILAKUKAN BERKOORDINASI DENGAN BPS DAN BI PROVINSI BANTEN (SURAT RESMI)</a:t>
            </a:r>
          </a:p>
          <a:p>
            <a:pPr marL="171450" indent="-171450" algn="just">
              <a:spcBef>
                <a:spcPts val="300"/>
              </a:spcBef>
              <a:spcAft>
                <a:spcPts val="300"/>
              </a:spcAft>
              <a:buFont typeface="Arial" panose="020B0604020202020204" pitchFamily="34" charset="0"/>
              <a:buChar char="•"/>
            </a:pPr>
            <a:r>
              <a:rPr lang="id-ID" sz="1400" b="1" dirty="0" smtClean="0">
                <a:latin typeface="Arial Narrow" panose="020B0606020202030204" pitchFamily="34" charset="0"/>
              </a:rPr>
              <a:t>LANGKAH INI DILAKUKAN UNTUK MELIHAT TREND, </a:t>
            </a:r>
            <a:r>
              <a:rPr lang="id-ID" sz="1400" b="1" dirty="0" smtClean="0">
                <a:solidFill>
                  <a:srgbClr val="7030A0"/>
                </a:solidFill>
                <a:latin typeface="Arial Narrow" panose="020B0606020202030204" pitchFamily="34" charset="0"/>
              </a:rPr>
              <a:t>RESIKO INHERENT </a:t>
            </a:r>
            <a:r>
              <a:rPr lang="id-ID" sz="1400" b="1" dirty="0" smtClean="0">
                <a:latin typeface="Arial Narrow" panose="020B0606020202030204" pitchFamily="34" charset="0"/>
              </a:rPr>
              <a:t>(PELUANG TERJADINYA DAN BESARAN DAMPAK KE INFLASI)</a:t>
            </a:r>
          </a:p>
        </p:txBody>
      </p:sp>
      <p:graphicFrame>
        <p:nvGraphicFramePr>
          <p:cNvPr id="20" name="Table 19"/>
          <p:cNvGraphicFramePr>
            <a:graphicFrameLocks noGrp="1"/>
          </p:cNvGraphicFramePr>
          <p:nvPr>
            <p:extLst>
              <p:ext uri="{D42A27DB-BD31-4B8C-83A1-F6EECF244321}">
                <p14:modId xmlns:p14="http://schemas.microsoft.com/office/powerpoint/2010/main" val="4217769744"/>
              </p:ext>
            </p:extLst>
          </p:nvPr>
        </p:nvGraphicFramePr>
        <p:xfrm>
          <a:off x="3597556" y="5447024"/>
          <a:ext cx="4305302" cy="1213800"/>
        </p:xfrm>
        <a:graphic>
          <a:graphicData uri="http://schemas.openxmlformats.org/drawingml/2006/table">
            <a:tbl>
              <a:tblPr firstRow="1" firstCol="1" bandRow="1"/>
              <a:tblGrid>
                <a:gridCol w="878767"/>
                <a:gridCol w="805537"/>
                <a:gridCol w="1025227"/>
                <a:gridCol w="805537"/>
                <a:gridCol w="790234"/>
              </a:tblGrid>
              <a:tr h="221328">
                <a:tc gridSpan="5">
                  <a:txBody>
                    <a:bodyPr/>
                    <a:lstStyle/>
                    <a:p>
                      <a:pPr algn="ctr">
                        <a:lnSpc>
                          <a:spcPct val="115000"/>
                        </a:lnSpc>
                        <a:spcAft>
                          <a:spcPts val="0"/>
                        </a:spcAft>
                        <a:tabLst>
                          <a:tab pos="116840" algn="l"/>
                        </a:tabLst>
                      </a:pPr>
                      <a:r>
                        <a:rPr lang="en-US" sz="1200" b="1" dirty="0" smtClean="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RISIKO INHERENT</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221328">
                <a:tc gridSpan="2">
                  <a:txBody>
                    <a:bodyPr/>
                    <a:lstStyle/>
                    <a:p>
                      <a:pPr algn="just">
                        <a:lnSpc>
                          <a:spcPct val="115000"/>
                        </a:lnSpc>
                        <a:spcAft>
                          <a:spcPts val="0"/>
                        </a:spcAft>
                        <a:tabLst>
                          <a:tab pos="116840" algn="l"/>
                        </a:tabLst>
                      </a:pPr>
                      <a:r>
                        <a:rPr lang="en-US" sz="105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gridSpan="3">
                  <a:txBody>
                    <a:bodyPr/>
                    <a:lstStyle/>
                    <a:p>
                      <a:pPr algn="ctr">
                        <a:lnSpc>
                          <a:spcPct val="115000"/>
                        </a:lnSpc>
                        <a:spcAft>
                          <a:spcPts val="0"/>
                        </a:spcAft>
                        <a:tabLst>
                          <a:tab pos="116840" algn="l"/>
                        </a:tabLst>
                      </a:pPr>
                      <a:r>
                        <a:rPr lang="en-US" sz="105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DAMPAK</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id-ID"/>
                    </a:p>
                  </a:txBody>
                  <a:tcPr/>
                </a:tc>
                <a:tc hMerge="1">
                  <a:txBody>
                    <a:bodyPr/>
                    <a:lstStyle/>
                    <a:p>
                      <a:endParaRPr lang="id-ID"/>
                    </a:p>
                  </a:txBody>
                  <a:tcPr/>
                </a:tc>
              </a:tr>
              <a:tr h="117041">
                <a:tc>
                  <a:txBody>
                    <a:bodyPr/>
                    <a:lstStyle/>
                    <a:p>
                      <a:pPr algn="just">
                        <a:lnSpc>
                          <a:spcPct val="115000"/>
                        </a:lnSpc>
                        <a:spcAft>
                          <a:spcPts val="0"/>
                        </a:spcAft>
                        <a:tabLst>
                          <a:tab pos="116840" algn="l"/>
                        </a:tabLst>
                      </a:pPr>
                      <a:r>
                        <a:rPr lang="en-US" sz="1400" b="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id-ID"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16840" algn="l"/>
                        </a:tabLst>
                      </a:pPr>
                      <a:r>
                        <a:rPr lang="en-US" sz="100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TINGKAT</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tabLst>
                          <a:tab pos="116840" algn="l"/>
                        </a:tabLst>
                      </a:pPr>
                      <a:r>
                        <a:rPr lang="en-US" sz="100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RENDAH</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tabLst>
                          <a:tab pos="116840" algn="l"/>
                        </a:tabLst>
                      </a:pPr>
                      <a:r>
                        <a:rPr lang="en-US" sz="100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SEDANG</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tabLst>
                          <a:tab pos="116840" algn="l"/>
                        </a:tabLst>
                      </a:pPr>
                      <a:r>
                        <a:rPr lang="en-US" sz="100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TINGGI</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58726">
                <a:tc rowSpan="3">
                  <a:txBody>
                    <a:bodyPr/>
                    <a:lstStyle/>
                    <a:p>
                      <a:pPr algn="ctr">
                        <a:lnSpc>
                          <a:spcPct val="115000"/>
                        </a:lnSpc>
                        <a:spcAft>
                          <a:spcPts val="0"/>
                        </a:spcAft>
                        <a:tabLst>
                          <a:tab pos="116840" algn="l"/>
                        </a:tabLst>
                      </a:pPr>
                      <a:r>
                        <a:rPr lang="en-US" sz="120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PELUANG</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just">
                        <a:lnSpc>
                          <a:spcPct val="115000"/>
                        </a:lnSpc>
                        <a:spcAft>
                          <a:spcPts val="0"/>
                        </a:spcAft>
                        <a:tabLst>
                          <a:tab pos="116840" algn="l"/>
                        </a:tabLst>
                      </a:pPr>
                      <a:r>
                        <a:rPr lang="en-US" sz="100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RENDAH</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tabLst>
                          <a:tab pos="116840" algn="l"/>
                        </a:tabLst>
                      </a:pPr>
                      <a:r>
                        <a:rPr lang="en-US" sz="100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RENDAH</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6840" algn="l"/>
                        </a:tabLst>
                      </a:pPr>
                      <a:r>
                        <a:rPr lang="en-US" sz="100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R TO S</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16840" algn="l"/>
                        </a:tabLst>
                      </a:pPr>
                      <a:r>
                        <a:rPr lang="en-US" sz="100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SEDANG</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045">
                <a:tc vMerge="1">
                  <a:txBody>
                    <a:bodyPr/>
                    <a:lstStyle/>
                    <a:p>
                      <a:endParaRPr lang="id-ID"/>
                    </a:p>
                  </a:txBody>
                  <a:tcPr/>
                </a:tc>
                <a:tc>
                  <a:txBody>
                    <a:bodyPr/>
                    <a:lstStyle/>
                    <a:p>
                      <a:pPr algn="just">
                        <a:lnSpc>
                          <a:spcPct val="115000"/>
                        </a:lnSpc>
                        <a:spcAft>
                          <a:spcPts val="0"/>
                        </a:spcAft>
                        <a:tabLst>
                          <a:tab pos="116840" algn="l"/>
                        </a:tabLst>
                      </a:pPr>
                      <a:r>
                        <a:rPr lang="en-US" sz="100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SEDANG</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tabLst>
                          <a:tab pos="116840" algn="l"/>
                        </a:tabLst>
                      </a:pPr>
                      <a:r>
                        <a:rPr lang="en-US" sz="100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R TO S</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6840" algn="l"/>
                        </a:tabLst>
                      </a:pPr>
                      <a:r>
                        <a:rPr lang="en-US" sz="100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SEDANG</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16840" algn="l"/>
                        </a:tabLst>
                      </a:pPr>
                      <a:r>
                        <a:rPr lang="en-US" sz="100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S TO T</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217">
                <a:tc vMerge="1">
                  <a:txBody>
                    <a:bodyPr/>
                    <a:lstStyle/>
                    <a:p>
                      <a:endParaRPr lang="id-ID"/>
                    </a:p>
                  </a:txBody>
                  <a:tcPr/>
                </a:tc>
                <a:tc>
                  <a:txBody>
                    <a:bodyPr/>
                    <a:lstStyle/>
                    <a:p>
                      <a:pPr algn="just">
                        <a:lnSpc>
                          <a:spcPct val="115000"/>
                        </a:lnSpc>
                        <a:spcAft>
                          <a:spcPts val="0"/>
                        </a:spcAft>
                        <a:tabLst>
                          <a:tab pos="116840" algn="l"/>
                        </a:tabLst>
                      </a:pPr>
                      <a:r>
                        <a:rPr lang="en-US" sz="100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TINGGI</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tabLst>
                          <a:tab pos="116840" algn="l"/>
                        </a:tabLst>
                      </a:pPr>
                      <a:r>
                        <a:rPr lang="en-US" sz="100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SEDANG</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6840" algn="l"/>
                        </a:tabLst>
                      </a:pPr>
                      <a:r>
                        <a:rPr lang="en-US" sz="100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S TO T</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16840" algn="l"/>
                        </a:tabLst>
                      </a:pPr>
                      <a:r>
                        <a:rPr lang="en-US" sz="100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TINGGI</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 name="Rectangle 21"/>
          <p:cNvSpPr/>
          <p:nvPr/>
        </p:nvSpPr>
        <p:spPr>
          <a:xfrm>
            <a:off x="3470050" y="4642280"/>
            <a:ext cx="8511408" cy="759182"/>
          </a:xfrm>
          <a:prstGeom prst="rect">
            <a:avLst/>
          </a:prstGeom>
        </p:spPr>
        <p:txBody>
          <a:bodyPr wrap="square">
            <a:spAutoFit/>
          </a:bodyPr>
          <a:lstStyle/>
          <a:p>
            <a:pPr marL="171450" indent="-171450" algn="just">
              <a:spcBef>
                <a:spcPts val="200"/>
              </a:spcBef>
              <a:spcAft>
                <a:spcPts val="200"/>
              </a:spcAft>
              <a:buFont typeface="Arial" panose="020B0604020202020204" pitchFamily="34" charset="0"/>
              <a:buChar char="•"/>
            </a:pPr>
            <a:r>
              <a:rPr lang="id-ID" sz="1000" b="1" dirty="0" smtClean="0">
                <a:latin typeface="Arial Narrow" panose="020B0606020202030204" pitchFamily="34" charset="0"/>
              </a:rPr>
              <a:t>BERAS, CABE, BAWANG, AYAM, DAGING BIASANYA MEMILIKI </a:t>
            </a:r>
            <a:r>
              <a:rPr lang="id-ID" sz="1000" b="1" dirty="0" smtClean="0">
                <a:solidFill>
                  <a:srgbClr val="7030A0"/>
                </a:solidFill>
                <a:latin typeface="Arial Narrow" panose="020B0606020202030204" pitchFamily="34" charset="0"/>
              </a:rPr>
              <a:t>RESIKO INHEREN </a:t>
            </a:r>
            <a:r>
              <a:rPr lang="id-ID" sz="1000" b="1" dirty="0" smtClean="0">
                <a:latin typeface="Arial Narrow" panose="020B0606020202030204" pitchFamily="34" charset="0"/>
              </a:rPr>
              <a:t>TINGGI KARENA </a:t>
            </a:r>
            <a:r>
              <a:rPr lang="id-ID" sz="1000" b="1" dirty="0" smtClean="0">
                <a:solidFill>
                  <a:srgbClr val="FF0000"/>
                </a:solidFill>
                <a:latin typeface="Arial Narrow" panose="020B0606020202030204" pitchFamily="34" charset="0"/>
              </a:rPr>
              <a:t>PELUANG TERJADINYA TINGGI </a:t>
            </a:r>
            <a:r>
              <a:rPr lang="id-ID" sz="1000" b="1" dirty="0" smtClean="0">
                <a:latin typeface="Arial Narrow" panose="020B0606020202030204" pitchFamily="34" charset="0"/>
              </a:rPr>
              <a:t>DAN </a:t>
            </a:r>
            <a:r>
              <a:rPr lang="id-ID" sz="1000" b="1" dirty="0" smtClean="0">
                <a:solidFill>
                  <a:srgbClr val="FF0000"/>
                </a:solidFill>
                <a:latin typeface="Arial Narrow" panose="020B0606020202030204" pitchFamily="34" charset="0"/>
              </a:rPr>
              <a:t>DAMPAKNYA BESAR </a:t>
            </a:r>
            <a:r>
              <a:rPr lang="id-ID" sz="1000" b="1" dirty="0" smtClean="0">
                <a:latin typeface="Arial Narrow" panose="020B0606020202030204" pitchFamily="34" charset="0"/>
              </a:rPr>
              <a:t>KEPADA INFLASI SECARA KESELURUHAN. </a:t>
            </a:r>
          </a:p>
          <a:p>
            <a:pPr marL="171450" indent="-171450" algn="just">
              <a:spcBef>
                <a:spcPts val="200"/>
              </a:spcBef>
              <a:spcAft>
                <a:spcPts val="200"/>
              </a:spcAft>
              <a:buFont typeface="Arial" panose="020B0604020202020204" pitchFamily="34" charset="0"/>
              <a:buChar char="•"/>
            </a:pPr>
            <a:r>
              <a:rPr lang="id-ID" sz="1000" b="1" dirty="0" smtClean="0">
                <a:latin typeface="Arial Narrow" panose="020B0606020202030204" pitchFamily="34" charset="0"/>
              </a:rPr>
              <a:t>KENAIKAN HARGA ENERGI </a:t>
            </a:r>
            <a:r>
              <a:rPr lang="id-ID" sz="1000" b="1" dirty="0">
                <a:latin typeface="Arial Narrow" panose="020B0606020202030204" pitchFamily="34" charset="0"/>
              </a:rPr>
              <a:t>BIASANYA MEMILIKI </a:t>
            </a:r>
            <a:r>
              <a:rPr lang="id-ID" sz="1000" b="1" dirty="0">
                <a:solidFill>
                  <a:srgbClr val="7030A0"/>
                </a:solidFill>
                <a:latin typeface="Arial Narrow" panose="020B0606020202030204" pitchFamily="34" charset="0"/>
              </a:rPr>
              <a:t>RESIKO INHEREN </a:t>
            </a:r>
            <a:r>
              <a:rPr lang="id-ID" sz="1000" b="1" dirty="0" smtClean="0">
                <a:latin typeface="Arial Narrow" panose="020B0606020202030204" pitchFamily="34" charset="0"/>
              </a:rPr>
              <a:t>SEDANG KARENA </a:t>
            </a:r>
            <a:r>
              <a:rPr lang="id-ID" sz="1000" b="1" dirty="0">
                <a:solidFill>
                  <a:srgbClr val="FF0000"/>
                </a:solidFill>
                <a:latin typeface="Arial Narrow" panose="020B0606020202030204" pitchFamily="34" charset="0"/>
              </a:rPr>
              <a:t>PELUANG TERJADINYA </a:t>
            </a:r>
            <a:r>
              <a:rPr lang="id-ID" sz="1000" b="1" dirty="0" smtClean="0">
                <a:solidFill>
                  <a:srgbClr val="FF0000"/>
                </a:solidFill>
                <a:latin typeface="Arial Narrow" panose="020B0606020202030204" pitchFamily="34" charset="0"/>
              </a:rPr>
              <a:t>RENDAH </a:t>
            </a:r>
            <a:r>
              <a:rPr lang="id-ID" sz="1000" b="1" dirty="0" smtClean="0">
                <a:latin typeface="Arial Narrow" panose="020B0606020202030204" pitchFamily="34" charset="0"/>
              </a:rPr>
              <a:t>NAMUN MEILIKI </a:t>
            </a:r>
            <a:r>
              <a:rPr lang="id-ID" sz="1000" b="1" dirty="0" smtClean="0">
                <a:solidFill>
                  <a:srgbClr val="FF0000"/>
                </a:solidFill>
                <a:latin typeface="Arial Narrow" panose="020B0606020202030204" pitchFamily="34" charset="0"/>
              </a:rPr>
              <a:t>DAMPAKNYA </a:t>
            </a:r>
            <a:r>
              <a:rPr lang="id-ID" sz="1000" b="1" dirty="0">
                <a:solidFill>
                  <a:srgbClr val="FF0000"/>
                </a:solidFill>
                <a:latin typeface="Arial Narrow" panose="020B0606020202030204" pitchFamily="34" charset="0"/>
              </a:rPr>
              <a:t>BESAR </a:t>
            </a:r>
            <a:r>
              <a:rPr lang="id-ID" sz="1000" b="1" dirty="0">
                <a:latin typeface="Arial Narrow" panose="020B0606020202030204" pitchFamily="34" charset="0"/>
              </a:rPr>
              <a:t>KEPADA INFLASI SECARA KESELURUHAN. </a:t>
            </a:r>
          </a:p>
        </p:txBody>
      </p:sp>
      <p:sp>
        <p:nvSpPr>
          <p:cNvPr id="23" name="Rectangle 22"/>
          <p:cNvSpPr/>
          <p:nvPr/>
        </p:nvSpPr>
        <p:spPr>
          <a:xfrm>
            <a:off x="0" y="276208"/>
            <a:ext cx="3581400" cy="1228028"/>
          </a:xfrm>
          <a:prstGeom prst="rect">
            <a:avLst/>
          </a:prstGeom>
        </p:spPr>
        <p:txBody>
          <a:bodyPr wrap="square">
            <a:spAutoFit/>
          </a:bodyPr>
          <a:lstStyle/>
          <a:p>
            <a:pPr>
              <a:lnSpc>
                <a:spcPct val="70000"/>
              </a:lnSpc>
            </a:pPr>
            <a:r>
              <a:rPr lang="id-ID" sz="2000" b="1" dirty="0" smtClean="0">
                <a:solidFill>
                  <a:schemeClr val="tx1">
                    <a:lumMod val="75000"/>
                    <a:lumOff val="25000"/>
                  </a:schemeClr>
                </a:solidFill>
                <a:latin typeface="Agency FB" pitchFamily="34" charset="0"/>
              </a:rPr>
              <a:t>TAHAP I</a:t>
            </a:r>
          </a:p>
          <a:p>
            <a:pPr>
              <a:lnSpc>
                <a:spcPct val="70000"/>
              </a:lnSpc>
            </a:pPr>
            <a:endParaRPr lang="id-ID" sz="800" b="1" dirty="0" smtClean="0">
              <a:solidFill>
                <a:schemeClr val="tx1">
                  <a:lumMod val="75000"/>
                  <a:lumOff val="25000"/>
                </a:schemeClr>
              </a:solidFill>
              <a:latin typeface="Agency FB" pitchFamily="34" charset="0"/>
            </a:endParaRPr>
          </a:p>
          <a:p>
            <a:pPr>
              <a:lnSpc>
                <a:spcPct val="70000"/>
              </a:lnSpc>
              <a:spcBef>
                <a:spcPts val="600"/>
              </a:spcBef>
              <a:spcAft>
                <a:spcPts val="600"/>
              </a:spcAft>
              <a:defRPr/>
            </a:pPr>
            <a:r>
              <a:rPr lang="id-ID" sz="2800" b="1" dirty="0">
                <a:solidFill>
                  <a:srgbClr val="FFFF00"/>
                </a:solidFill>
                <a:effectLst>
                  <a:glow rad="101600">
                    <a:srgbClr val="FF0000">
                      <a:alpha val="60000"/>
                    </a:srgbClr>
                  </a:glow>
                </a:effectLst>
                <a:latin typeface="Agency FB" pitchFamily="34" charset="0"/>
              </a:rPr>
              <a:t>PENERAPAN </a:t>
            </a:r>
            <a:endParaRPr lang="id-ID" sz="2800" b="1" dirty="0" smtClean="0">
              <a:solidFill>
                <a:srgbClr val="FFFF00"/>
              </a:solidFill>
              <a:effectLst>
                <a:glow rad="101600">
                  <a:srgbClr val="FF0000">
                    <a:alpha val="60000"/>
                  </a:srgbClr>
                </a:glow>
              </a:effectLst>
              <a:latin typeface="Agency FB" pitchFamily="34" charset="0"/>
            </a:endParaRPr>
          </a:p>
          <a:p>
            <a:pPr>
              <a:lnSpc>
                <a:spcPct val="70000"/>
              </a:lnSpc>
              <a:spcBef>
                <a:spcPts val="600"/>
              </a:spcBef>
              <a:spcAft>
                <a:spcPts val="600"/>
              </a:spcAft>
              <a:defRPr/>
            </a:pPr>
            <a:r>
              <a:rPr lang="id-ID" sz="2800" b="1" dirty="0" smtClean="0">
                <a:solidFill>
                  <a:srgbClr val="FFFF00"/>
                </a:solidFill>
                <a:effectLst>
                  <a:glow rad="101600">
                    <a:srgbClr val="FF0000">
                      <a:alpha val="60000"/>
                    </a:srgbClr>
                  </a:glow>
                </a:effectLst>
                <a:latin typeface="Agency FB" pitchFamily="34" charset="0"/>
              </a:rPr>
              <a:t>RISK </a:t>
            </a:r>
            <a:r>
              <a:rPr lang="id-ID" sz="2800" b="1" dirty="0">
                <a:solidFill>
                  <a:srgbClr val="FFFF00"/>
                </a:solidFill>
                <a:effectLst>
                  <a:glow rad="101600">
                    <a:srgbClr val="FF0000">
                      <a:alpha val="60000"/>
                    </a:srgbClr>
                  </a:glow>
                </a:effectLst>
                <a:latin typeface="Agency FB" pitchFamily="34" charset="0"/>
              </a:rPr>
              <a:t>MANAGEMENT </a:t>
            </a:r>
            <a:r>
              <a:rPr lang="id-ID" sz="2800" b="1" dirty="0" smtClean="0">
                <a:solidFill>
                  <a:srgbClr val="FFFF00"/>
                </a:solidFill>
                <a:effectLst>
                  <a:glow rad="101600">
                    <a:srgbClr val="FF0000">
                      <a:alpha val="60000"/>
                    </a:srgbClr>
                  </a:glow>
                </a:effectLst>
                <a:latin typeface="Agency FB" pitchFamily="34" charset="0"/>
              </a:rPr>
              <a:t>SYSTEM</a:t>
            </a:r>
            <a:endParaRPr lang="en-US" sz="2800" b="1" dirty="0">
              <a:solidFill>
                <a:srgbClr val="FFFF00"/>
              </a:solidFill>
              <a:effectLst>
                <a:glow rad="101600">
                  <a:srgbClr val="FF0000">
                    <a:alpha val="60000"/>
                  </a:srgbClr>
                </a:glow>
              </a:effectLst>
              <a:latin typeface="Agency FB" pitchFamily="34" charset="0"/>
            </a:endParaRPr>
          </a:p>
        </p:txBody>
      </p:sp>
    </p:spTree>
    <p:extLst>
      <p:ext uri="{BB962C8B-B14F-4D97-AF65-F5344CB8AC3E}">
        <p14:creationId xmlns:p14="http://schemas.microsoft.com/office/powerpoint/2010/main" val="286620025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2478" y="0"/>
            <a:ext cx="3333829" cy="6858000"/>
          </a:xfrm>
          <a:prstGeom prst="rect">
            <a:avLst/>
          </a:prstGeom>
          <a:gradFill flip="none" rotWithShape="1">
            <a:gsLst>
              <a:gs pos="0">
                <a:schemeClr val="accent1">
                  <a:tint val="66000"/>
                  <a:satMod val="160000"/>
                </a:schemeClr>
              </a:gs>
              <a:gs pos="100000">
                <a:schemeClr val="accent1">
                  <a:tint val="23500"/>
                  <a:satMod val="160000"/>
                </a:schemeClr>
              </a:gs>
            </a:gsLst>
            <a:lin ang="189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28674" name="Picture 2" descr="http://haricon.com/wp-content/uploads/2013/03/security-risk-0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634" y="3550208"/>
            <a:ext cx="2971516" cy="259080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8005155" y="805701"/>
            <a:ext cx="4037943" cy="1092607"/>
          </a:xfrm>
          <a:prstGeom prst="rect">
            <a:avLst/>
          </a:prstGeom>
        </p:spPr>
        <p:txBody>
          <a:bodyPr wrap="square">
            <a:spAutoFit/>
          </a:bodyPr>
          <a:lstStyle/>
          <a:p>
            <a:pPr marL="171450" indent="-171450" algn="just">
              <a:spcBef>
                <a:spcPts val="300"/>
              </a:spcBef>
              <a:spcAft>
                <a:spcPts val="300"/>
              </a:spcAft>
              <a:buFont typeface="Arial" panose="020B0604020202020204" pitchFamily="34" charset="0"/>
              <a:buChar char="•"/>
            </a:pPr>
            <a:r>
              <a:rPr lang="id-ID" sz="1200" b="1" dirty="0" smtClean="0">
                <a:latin typeface="Arial Narrow" panose="020B0606020202030204" pitchFamily="34" charset="0"/>
              </a:rPr>
              <a:t>DAPAT </a:t>
            </a:r>
            <a:r>
              <a:rPr lang="id-ID" sz="1200" b="1" dirty="0">
                <a:latin typeface="Arial Narrow" panose="020B0606020202030204" pitchFamily="34" charset="0"/>
              </a:rPr>
              <a:t>DILAKUKAN BERKOORDINASI DENGAN </a:t>
            </a:r>
            <a:r>
              <a:rPr lang="id-ID" sz="1200" b="1" dirty="0" smtClean="0">
                <a:latin typeface="Arial Narrow" panose="020B0606020202030204" pitchFamily="34" charset="0"/>
              </a:rPr>
              <a:t>BI </a:t>
            </a:r>
            <a:r>
              <a:rPr lang="id-ID" sz="1200" b="1" dirty="0">
                <a:latin typeface="Arial Narrow" panose="020B0606020202030204" pitchFamily="34" charset="0"/>
              </a:rPr>
              <a:t>PROVINSI </a:t>
            </a:r>
            <a:r>
              <a:rPr lang="id-ID" sz="1200" b="1" dirty="0" smtClean="0">
                <a:latin typeface="Arial Narrow" panose="020B0606020202030204" pitchFamily="34" charset="0"/>
              </a:rPr>
              <a:t>BANTEN</a:t>
            </a:r>
            <a:endParaRPr lang="id-ID" sz="1200" b="1" dirty="0">
              <a:latin typeface="Arial Narrow" panose="020B0606020202030204" pitchFamily="34" charset="0"/>
            </a:endParaRPr>
          </a:p>
          <a:p>
            <a:pPr marL="171450" indent="-171450" algn="just">
              <a:spcBef>
                <a:spcPts val="300"/>
              </a:spcBef>
              <a:spcAft>
                <a:spcPts val="300"/>
              </a:spcAft>
              <a:buFont typeface="Arial" panose="020B0604020202020204" pitchFamily="34" charset="0"/>
              <a:buChar char="•"/>
            </a:pPr>
            <a:r>
              <a:rPr lang="id-ID" sz="1200" b="1" dirty="0" smtClean="0">
                <a:latin typeface="Arial Narrow" panose="020B0606020202030204" pitchFamily="34" charset="0"/>
              </a:rPr>
              <a:t>RISK CONTROL SYSTEM PADA DASARNYA MERUPAKAN PILIHAN TINDAKAN-TINDAKAN YANG DAPAT DILAKUKAN DALAM RANGKA MEMINIMALISIR DAMPAK </a:t>
            </a:r>
            <a:endParaRPr lang="id-ID" sz="1200" b="1" dirty="0">
              <a:solidFill>
                <a:srgbClr val="FF0000"/>
              </a:solidFill>
              <a:latin typeface="Arial Narrow" panose="020B0606020202030204" pitchFamily="34"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3633290962"/>
              </p:ext>
            </p:extLst>
          </p:nvPr>
        </p:nvGraphicFramePr>
        <p:xfrm>
          <a:off x="3719850" y="684436"/>
          <a:ext cx="4285305" cy="1160825"/>
        </p:xfrm>
        <a:graphic>
          <a:graphicData uri="http://schemas.openxmlformats.org/drawingml/2006/table">
            <a:tbl>
              <a:tblPr firstRow="1" firstCol="1" bandRow="1"/>
              <a:tblGrid>
                <a:gridCol w="1088478"/>
                <a:gridCol w="734425"/>
                <a:gridCol w="730665"/>
                <a:gridCol w="720012"/>
                <a:gridCol w="1011725"/>
              </a:tblGrid>
              <a:tr h="256920">
                <a:tc gridSpan="5">
                  <a:txBody>
                    <a:bodyPr/>
                    <a:lstStyle/>
                    <a:p>
                      <a:pPr algn="ctr">
                        <a:lnSpc>
                          <a:spcPct val="115000"/>
                        </a:lnSpc>
                        <a:spcAft>
                          <a:spcPts val="0"/>
                        </a:spcAft>
                        <a:tabLst>
                          <a:tab pos="116840" algn="l"/>
                        </a:tabLst>
                      </a:pPr>
                      <a:r>
                        <a:rPr lang="en-US" sz="1400" b="1" dirty="0" smtClean="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RISIKO AKHIR</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124020">
                <a:tc gridSpan="2">
                  <a:txBody>
                    <a:bodyPr/>
                    <a:lstStyle/>
                    <a:p>
                      <a:pPr algn="just">
                        <a:lnSpc>
                          <a:spcPct val="115000"/>
                        </a:lnSpc>
                        <a:spcAft>
                          <a:spcPts val="0"/>
                        </a:spcAft>
                        <a:tabLst>
                          <a:tab pos="116840" algn="l"/>
                        </a:tabLst>
                      </a:pPr>
                      <a:r>
                        <a:rPr lang="en-US" sz="100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gridSpan="3">
                  <a:txBody>
                    <a:bodyPr/>
                    <a:lstStyle/>
                    <a:p>
                      <a:pPr algn="ctr">
                        <a:lnSpc>
                          <a:spcPct val="115000"/>
                        </a:lnSpc>
                        <a:spcAft>
                          <a:spcPts val="0"/>
                        </a:spcAft>
                        <a:tabLst>
                          <a:tab pos="116840" algn="l"/>
                        </a:tabLst>
                      </a:pPr>
                      <a:r>
                        <a:rPr lang="en-US" sz="100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RISIKO INHERENY</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id-ID"/>
                    </a:p>
                  </a:txBody>
                  <a:tcPr/>
                </a:tc>
                <a:tc hMerge="1">
                  <a:txBody>
                    <a:bodyPr/>
                    <a:lstStyle/>
                    <a:p>
                      <a:endParaRPr lang="id-ID"/>
                    </a:p>
                  </a:txBody>
                  <a:tcPr/>
                </a:tc>
              </a:tr>
              <a:tr h="174522">
                <a:tc>
                  <a:txBody>
                    <a:bodyPr/>
                    <a:lstStyle/>
                    <a:p>
                      <a:pPr algn="just">
                        <a:lnSpc>
                          <a:spcPct val="115000"/>
                        </a:lnSpc>
                        <a:spcAft>
                          <a:spcPts val="0"/>
                        </a:spcAft>
                        <a:tabLst>
                          <a:tab pos="116840" algn="l"/>
                        </a:tabLst>
                      </a:pPr>
                      <a:r>
                        <a:rPr lang="en-US" sz="100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16840" algn="l"/>
                        </a:tabLst>
                      </a:pPr>
                      <a:r>
                        <a:rPr lang="en-US" sz="100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TINGKAT</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tabLst>
                          <a:tab pos="116840" algn="l"/>
                        </a:tabLst>
                      </a:pPr>
                      <a:r>
                        <a:rPr lang="en-US" sz="100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RENDAH</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tabLst>
                          <a:tab pos="116840" algn="l"/>
                        </a:tabLst>
                      </a:pPr>
                      <a:r>
                        <a:rPr lang="en-US" sz="100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SEDANG</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tabLst>
                          <a:tab pos="116840" algn="l"/>
                        </a:tabLst>
                      </a:pPr>
                      <a:r>
                        <a:rPr lang="en-US" sz="100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TINGGI</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52400">
                <a:tc rowSpan="3">
                  <a:txBody>
                    <a:bodyPr/>
                    <a:lstStyle/>
                    <a:p>
                      <a:pPr algn="ctr">
                        <a:lnSpc>
                          <a:spcPct val="115000"/>
                        </a:lnSpc>
                        <a:spcAft>
                          <a:spcPts val="0"/>
                        </a:spcAft>
                        <a:tabLst>
                          <a:tab pos="116840" algn="l"/>
                        </a:tabLst>
                      </a:pPr>
                      <a:r>
                        <a:rPr lang="en-US" sz="100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RISK CONTROL SYSTEM</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just">
                        <a:lnSpc>
                          <a:spcPct val="115000"/>
                        </a:lnSpc>
                        <a:spcAft>
                          <a:spcPts val="0"/>
                        </a:spcAft>
                        <a:tabLst>
                          <a:tab pos="116840" algn="l"/>
                        </a:tabLst>
                      </a:pPr>
                      <a:r>
                        <a:rPr lang="en-US" sz="100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KUAT</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tabLst>
                          <a:tab pos="116840" algn="l"/>
                        </a:tabLst>
                      </a:pPr>
                      <a:r>
                        <a:rPr lang="en-US" sz="100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RENDAH</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6840" algn="l"/>
                        </a:tabLst>
                      </a:pPr>
                      <a:r>
                        <a:rPr lang="en-US" sz="100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R TO S</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6840" algn="l"/>
                        </a:tabLst>
                      </a:pPr>
                      <a:r>
                        <a:rPr lang="en-US" sz="100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SEDANG</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865">
                <a:tc vMerge="1">
                  <a:txBody>
                    <a:bodyPr/>
                    <a:lstStyle/>
                    <a:p>
                      <a:endParaRPr lang="id-ID"/>
                    </a:p>
                  </a:txBody>
                  <a:tcPr/>
                </a:tc>
                <a:tc>
                  <a:txBody>
                    <a:bodyPr/>
                    <a:lstStyle/>
                    <a:p>
                      <a:pPr algn="just">
                        <a:lnSpc>
                          <a:spcPct val="115000"/>
                        </a:lnSpc>
                        <a:spcAft>
                          <a:spcPts val="0"/>
                        </a:spcAft>
                        <a:tabLst>
                          <a:tab pos="116840" algn="l"/>
                        </a:tabLst>
                      </a:pPr>
                      <a:r>
                        <a:rPr lang="en-US" sz="100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SEDANG</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tabLst>
                          <a:tab pos="116840" algn="l"/>
                        </a:tabLst>
                      </a:pPr>
                      <a:r>
                        <a:rPr lang="en-US" sz="100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R TO S</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6840" algn="l"/>
                        </a:tabLst>
                      </a:pPr>
                      <a:r>
                        <a:rPr lang="en-US" sz="100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SEDANG</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6840" algn="l"/>
                        </a:tabLst>
                      </a:pPr>
                      <a:r>
                        <a:rPr lang="en-US" sz="100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S TO T</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378">
                <a:tc vMerge="1">
                  <a:txBody>
                    <a:bodyPr/>
                    <a:lstStyle/>
                    <a:p>
                      <a:endParaRPr lang="id-ID"/>
                    </a:p>
                  </a:txBody>
                  <a:tcPr/>
                </a:tc>
                <a:tc>
                  <a:txBody>
                    <a:bodyPr/>
                    <a:lstStyle/>
                    <a:p>
                      <a:pPr algn="just">
                        <a:lnSpc>
                          <a:spcPct val="115000"/>
                        </a:lnSpc>
                        <a:spcAft>
                          <a:spcPts val="0"/>
                        </a:spcAft>
                        <a:tabLst>
                          <a:tab pos="116840" algn="l"/>
                        </a:tabLst>
                      </a:pPr>
                      <a:r>
                        <a:rPr lang="en-US" sz="100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LEMAH</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tabLst>
                          <a:tab pos="116840" algn="l"/>
                        </a:tabLst>
                      </a:pPr>
                      <a:r>
                        <a:rPr lang="en-US" sz="100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SEDANG</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6840" algn="l"/>
                        </a:tabLst>
                      </a:pPr>
                      <a:r>
                        <a:rPr lang="en-US" sz="100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S TO T</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6840" algn="l"/>
                        </a:tabLst>
                      </a:pPr>
                      <a:r>
                        <a:rPr lang="en-US" sz="1000" b="1" dirty="0" smtClean="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TINGGI</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8" name="Rectangle 27"/>
          <p:cNvSpPr/>
          <p:nvPr/>
        </p:nvSpPr>
        <p:spPr>
          <a:xfrm>
            <a:off x="3564907" y="190500"/>
            <a:ext cx="7572701" cy="400110"/>
          </a:xfrm>
          <a:prstGeom prst="rect">
            <a:avLst/>
          </a:prstGeom>
        </p:spPr>
        <p:txBody>
          <a:bodyPr wrap="square">
            <a:spAutoFit/>
          </a:bodyPr>
          <a:lstStyle/>
          <a:p>
            <a:r>
              <a:rPr lang="id-ID" sz="2000" b="1" dirty="0" smtClean="0">
                <a:solidFill>
                  <a:schemeClr val="bg2">
                    <a:lumMod val="60000"/>
                    <a:lumOff val="40000"/>
                  </a:schemeClr>
                </a:solidFill>
                <a:effectLst>
                  <a:glow rad="50800">
                    <a:srgbClr val="FFC000"/>
                  </a:glow>
                </a:effectLst>
                <a:latin typeface="Agency FB" pitchFamily="34" charset="0"/>
              </a:rPr>
              <a:t>B. MENGAWINKAN </a:t>
            </a:r>
            <a:r>
              <a:rPr lang="id-ID" sz="2000" b="1" dirty="0" smtClean="0">
                <a:solidFill>
                  <a:schemeClr val="bg2">
                    <a:lumMod val="60000"/>
                    <a:lumOff val="40000"/>
                  </a:schemeClr>
                </a:solidFill>
                <a:effectLst>
                  <a:glow rad="50800">
                    <a:srgbClr val="FFC000"/>
                  </a:glow>
                </a:effectLst>
                <a:latin typeface="Agency FB" pitchFamily="34" charset="0"/>
              </a:rPr>
              <a:t>RESIKO INHERENT DENGAN ‘PILIHAN’ RISK CONTROL SYSTEM </a:t>
            </a:r>
          </a:p>
        </p:txBody>
      </p:sp>
      <p:pic>
        <p:nvPicPr>
          <p:cNvPr id="14" name="Picture 13"/>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16667" t="37794" r="15972" b="12963"/>
          <a:stretch/>
        </p:blipFill>
        <p:spPr>
          <a:xfrm>
            <a:off x="3720663" y="2326308"/>
            <a:ext cx="7836337" cy="4296406"/>
          </a:xfrm>
          <a:prstGeom prst="rect">
            <a:avLst/>
          </a:prstGeom>
        </p:spPr>
      </p:pic>
      <p:sp>
        <p:nvSpPr>
          <p:cNvPr id="18" name="Rectangle 17"/>
          <p:cNvSpPr/>
          <p:nvPr/>
        </p:nvSpPr>
        <p:spPr>
          <a:xfrm>
            <a:off x="0" y="276208"/>
            <a:ext cx="3581400" cy="1228028"/>
          </a:xfrm>
          <a:prstGeom prst="rect">
            <a:avLst/>
          </a:prstGeom>
        </p:spPr>
        <p:txBody>
          <a:bodyPr wrap="square">
            <a:spAutoFit/>
          </a:bodyPr>
          <a:lstStyle/>
          <a:p>
            <a:pPr>
              <a:lnSpc>
                <a:spcPct val="70000"/>
              </a:lnSpc>
            </a:pPr>
            <a:r>
              <a:rPr lang="id-ID" sz="2000" b="1" dirty="0" smtClean="0">
                <a:solidFill>
                  <a:schemeClr val="tx1">
                    <a:lumMod val="75000"/>
                    <a:lumOff val="25000"/>
                  </a:schemeClr>
                </a:solidFill>
                <a:latin typeface="Agency FB" pitchFamily="34" charset="0"/>
              </a:rPr>
              <a:t>TAHAP I</a:t>
            </a:r>
          </a:p>
          <a:p>
            <a:pPr>
              <a:lnSpc>
                <a:spcPct val="70000"/>
              </a:lnSpc>
            </a:pPr>
            <a:endParaRPr lang="id-ID" sz="800" b="1" dirty="0" smtClean="0">
              <a:solidFill>
                <a:schemeClr val="tx1">
                  <a:lumMod val="75000"/>
                  <a:lumOff val="25000"/>
                </a:schemeClr>
              </a:solidFill>
              <a:latin typeface="Agency FB" pitchFamily="34" charset="0"/>
            </a:endParaRPr>
          </a:p>
          <a:p>
            <a:pPr>
              <a:lnSpc>
                <a:spcPct val="70000"/>
              </a:lnSpc>
              <a:spcBef>
                <a:spcPts val="600"/>
              </a:spcBef>
              <a:spcAft>
                <a:spcPts val="600"/>
              </a:spcAft>
              <a:defRPr/>
            </a:pPr>
            <a:r>
              <a:rPr lang="id-ID" sz="2800" b="1" dirty="0">
                <a:solidFill>
                  <a:srgbClr val="FFFF00"/>
                </a:solidFill>
                <a:effectLst>
                  <a:glow rad="101600">
                    <a:srgbClr val="FF0000">
                      <a:alpha val="60000"/>
                    </a:srgbClr>
                  </a:glow>
                </a:effectLst>
                <a:latin typeface="Agency FB" pitchFamily="34" charset="0"/>
              </a:rPr>
              <a:t>PENERAPAN </a:t>
            </a:r>
            <a:endParaRPr lang="id-ID" sz="2800" b="1" dirty="0" smtClean="0">
              <a:solidFill>
                <a:srgbClr val="FFFF00"/>
              </a:solidFill>
              <a:effectLst>
                <a:glow rad="101600">
                  <a:srgbClr val="FF0000">
                    <a:alpha val="60000"/>
                  </a:srgbClr>
                </a:glow>
              </a:effectLst>
              <a:latin typeface="Agency FB" pitchFamily="34" charset="0"/>
            </a:endParaRPr>
          </a:p>
          <a:p>
            <a:pPr>
              <a:lnSpc>
                <a:spcPct val="70000"/>
              </a:lnSpc>
              <a:spcBef>
                <a:spcPts val="600"/>
              </a:spcBef>
              <a:spcAft>
                <a:spcPts val="600"/>
              </a:spcAft>
              <a:defRPr/>
            </a:pPr>
            <a:r>
              <a:rPr lang="id-ID" sz="2800" b="1" dirty="0" smtClean="0">
                <a:solidFill>
                  <a:srgbClr val="FFFF00"/>
                </a:solidFill>
                <a:effectLst>
                  <a:glow rad="101600">
                    <a:srgbClr val="FF0000">
                      <a:alpha val="60000"/>
                    </a:srgbClr>
                  </a:glow>
                </a:effectLst>
                <a:latin typeface="Agency FB" pitchFamily="34" charset="0"/>
              </a:rPr>
              <a:t>RISK </a:t>
            </a:r>
            <a:r>
              <a:rPr lang="id-ID" sz="2800" b="1" dirty="0">
                <a:solidFill>
                  <a:srgbClr val="FFFF00"/>
                </a:solidFill>
                <a:effectLst>
                  <a:glow rad="101600">
                    <a:srgbClr val="FF0000">
                      <a:alpha val="60000"/>
                    </a:srgbClr>
                  </a:glow>
                </a:effectLst>
                <a:latin typeface="Agency FB" pitchFamily="34" charset="0"/>
              </a:rPr>
              <a:t>MANAGEMENT </a:t>
            </a:r>
            <a:r>
              <a:rPr lang="id-ID" sz="2800" b="1" dirty="0" smtClean="0">
                <a:solidFill>
                  <a:srgbClr val="FFFF00"/>
                </a:solidFill>
                <a:effectLst>
                  <a:glow rad="101600">
                    <a:srgbClr val="FF0000">
                      <a:alpha val="60000"/>
                    </a:srgbClr>
                  </a:glow>
                </a:effectLst>
                <a:latin typeface="Agency FB" pitchFamily="34" charset="0"/>
              </a:rPr>
              <a:t>SYSTEM</a:t>
            </a:r>
            <a:endParaRPr lang="en-US" sz="2800" b="1" dirty="0">
              <a:solidFill>
                <a:srgbClr val="FFFF00"/>
              </a:solidFill>
              <a:effectLst>
                <a:glow rad="101600">
                  <a:srgbClr val="FF0000">
                    <a:alpha val="60000"/>
                  </a:srgbClr>
                </a:glow>
              </a:effectLst>
              <a:latin typeface="Agency FB" pitchFamily="34" charset="0"/>
            </a:endParaRPr>
          </a:p>
        </p:txBody>
      </p:sp>
    </p:spTree>
    <p:extLst>
      <p:ext uri="{BB962C8B-B14F-4D97-AF65-F5344CB8AC3E}">
        <p14:creationId xmlns:p14="http://schemas.microsoft.com/office/powerpoint/2010/main" val="167378038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2478" y="0"/>
            <a:ext cx="3333829" cy="6858000"/>
          </a:xfrm>
          <a:prstGeom prst="rect">
            <a:avLst/>
          </a:prstGeom>
          <a:gradFill flip="none" rotWithShape="1">
            <a:gsLst>
              <a:gs pos="0">
                <a:schemeClr val="accent1">
                  <a:tint val="66000"/>
                  <a:satMod val="160000"/>
                </a:schemeClr>
              </a:gs>
              <a:gs pos="100000">
                <a:schemeClr val="accent1">
                  <a:tint val="23500"/>
                  <a:satMod val="160000"/>
                </a:schemeClr>
              </a:gs>
            </a:gsLst>
            <a:lin ang="189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7" name="Rectangle 16"/>
          <p:cNvSpPr/>
          <p:nvPr/>
        </p:nvSpPr>
        <p:spPr>
          <a:xfrm>
            <a:off x="3752109" y="5029200"/>
            <a:ext cx="8229726" cy="1569660"/>
          </a:xfrm>
          <a:prstGeom prst="rect">
            <a:avLst/>
          </a:prstGeom>
        </p:spPr>
        <p:txBody>
          <a:bodyPr wrap="square">
            <a:spAutoFit/>
          </a:bodyPr>
          <a:lstStyle/>
          <a:p>
            <a:r>
              <a:rPr lang="id-ID" sz="3200" b="1" dirty="0">
                <a:solidFill>
                  <a:schemeClr val="bg2">
                    <a:lumMod val="60000"/>
                    <a:lumOff val="40000"/>
                  </a:schemeClr>
                </a:solidFill>
                <a:effectLst>
                  <a:glow rad="50800">
                    <a:srgbClr val="FFC000"/>
                  </a:glow>
                </a:effectLst>
                <a:latin typeface="Agency FB" pitchFamily="34" charset="0"/>
              </a:rPr>
              <a:t>KOMODITAS </a:t>
            </a:r>
            <a:r>
              <a:rPr lang="id-ID" sz="3200" b="1" dirty="0" smtClean="0">
                <a:solidFill>
                  <a:schemeClr val="bg2">
                    <a:lumMod val="60000"/>
                    <a:lumOff val="40000"/>
                  </a:schemeClr>
                </a:solidFill>
                <a:effectLst>
                  <a:glow rad="50800">
                    <a:srgbClr val="FFC000"/>
                  </a:glow>
                </a:effectLst>
                <a:latin typeface="Agency FB" pitchFamily="34" charset="0"/>
              </a:rPr>
              <a:t>DIKELOMPOKKAN </a:t>
            </a:r>
            <a:r>
              <a:rPr lang="id-ID" sz="3200" b="1" dirty="0" smtClean="0">
                <a:solidFill>
                  <a:schemeClr val="bg2">
                    <a:lumMod val="60000"/>
                    <a:lumOff val="40000"/>
                  </a:schemeClr>
                </a:solidFill>
                <a:effectLst>
                  <a:glow rad="50800">
                    <a:srgbClr val="FFC000"/>
                  </a:glow>
                </a:effectLst>
                <a:latin typeface="Agency FB" pitchFamily="34" charset="0"/>
              </a:rPr>
              <a:t>BERDASARKAN </a:t>
            </a:r>
            <a:r>
              <a:rPr lang="id-ID" sz="3200" b="1" dirty="0">
                <a:solidFill>
                  <a:schemeClr val="bg2">
                    <a:lumMod val="60000"/>
                    <a:lumOff val="40000"/>
                  </a:schemeClr>
                </a:solidFill>
                <a:effectLst>
                  <a:glow rad="50800">
                    <a:srgbClr val="FFC000"/>
                  </a:glow>
                </a:effectLst>
                <a:latin typeface="Agency FB" pitchFamily="34" charset="0"/>
              </a:rPr>
              <a:t>‘KELASNYA</a:t>
            </a:r>
            <a:r>
              <a:rPr lang="id-ID" sz="3200" b="1" dirty="0" smtClean="0">
                <a:solidFill>
                  <a:schemeClr val="bg2">
                    <a:lumMod val="60000"/>
                    <a:lumOff val="40000"/>
                  </a:schemeClr>
                </a:solidFill>
                <a:effectLst>
                  <a:glow rad="50800">
                    <a:srgbClr val="FFC000"/>
                  </a:glow>
                </a:effectLst>
                <a:latin typeface="Agency FB" pitchFamily="34" charset="0"/>
              </a:rPr>
              <a:t>’ </a:t>
            </a:r>
            <a:r>
              <a:rPr lang="id-ID" sz="3200" b="1" dirty="0" smtClean="0">
                <a:solidFill>
                  <a:schemeClr val="bg2">
                    <a:lumMod val="60000"/>
                    <a:lumOff val="40000"/>
                  </a:schemeClr>
                </a:solidFill>
                <a:effectLst>
                  <a:glow rad="50800">
                    <a:srgbClr val="FFC000"/>
                  </a:glow>
                </a:effectLst>
                <a:latin typeface="Agency FB" pitchFamily="34" charset="0"/>
              </a:rPr>
              <a:t>ATAU RESIKO AKHIRNYA. HAL INI YANG</a:t>
            </a:r>
            <a:r>
              <a:rPr lang="id-ID" sz="3200" b="1" dirty="0">
                <a:solidFill>
                  <a:schemeClr val="bg2">
                    <a:lumMod val="60000"/>
                    <a:lumOff val="40000"/>
                  </a:schemeClr>
                </a:solidFill>
                <a:effectLst>
                  <a:glow rad="50800">
                    <a:srgbClr val="FFC000"/>
                  </a:glow>
                </a:effectLst>
                <a:latin typeface="Agency FB" pitchFamily="34" charset="0"/>
              </a:rPr>
              <a:t> </a:t>
            </a:r>
            <a:r>
              <a:rPr lang="id-ID" sz="3200" b="1" dirty="0" smtClean="0">
                <a:solidFill>
                  <a:schemeClr val="bg2">
                    <a:lumMod val="60000"/>
                    <a:lumOff val="40000"/>
                  </a:schemeClr>
                </a:solidFill>
                <a:effectLst>
                  <a:glow rad="50800">
                    <a:srgbClr val="FFC000"/>
                  </a:glow>
                </a:effectLst>
                <a:latin typeface="Agency FB" pitchFamily="34" charset="0"/>
              </a:rPr>
              <a:t>AKAN </a:t>
            </a:r>
            <a:r>
              <a:rPr lang="id-ID" sz="3200" b="1" dirty="0" smtClean="0">
                <a:solidFill>
                  <a:srgbClr val="FF0000"/>
                </a:solidFill>
                <a:effectLst>
                  <a:glow rad="50800">
                    <a:srgbClr val="FFC000"/>
                  </a:glow>
                </a:effectLst>
                <a:latin typeface="Agency FB" pitchFamily="34" charset="0"/>
              </a:rPr>
              <a:t>MENENTUKAN TINDAKAN MITIGASI RESIKONYA </a:t>
            </a:r>
            <a:endParaRPr lang="id-ID" sz="3200" b="1" dirty="0">
              <a:solidFill>
                <a:srgbClr val="FF0000"/>
              </a:solidFill>
              <a:effectLst>
                <a:glow rad="50800">
                  <a:srgbClr val="FFC000"/>
                </a:glow>
              </a:effectLst>
              <a:latin typeface="Agency FB" pitchFamily="34" charset="0"/>
            </a:endParaRPr>
          </a:p>
        </p:txBody>
      </p:sp>
      <p:pic>
        <p:nvPicPr>
          <p:cNvPr id="28674" name="Picture 2" descr="http://haricon.com/wp-content/uploads/2013/03/security-risk-0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634" y="3550208"/>
            <a:ext cx="2971516" cy="2590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16666" t="38887" r="15973" b="19364"/>
          <a:stretch/>
        </p:blipFill>
        <p:spPr>
          <a:xfrm>
            <a:off x="3517463" y="476216"/>
            <a:ext cx="8703566" cy="4007411"/>
          </a:xfrm>
          <a:prstGeom prst="rect">
            <a:avLst/>
          </a:prstGeom>
        </p:spPr>
      </p:pic>
      <p:sp>
        <p:nvSpPr>
          <p:cNvPr id="14" name="Rectangle 13"/>
          <p:cNvSpPr/>
          <p:nvPr/>
        </p:nvSpPr>
        <p:spPr>
          <a:xfrm>
            <a:off x="76200" y="276208"/>
            <a:ext cx="3581400" cy="1228028"/>
          </a:xfrm>
          <a:prstGeom prst="rect">
            <a:avLst/>
          </a:prstGeom>
        </p:spPr>
        <p:txBody>
          <a:bodyPr wrap="square">
            <a:spAutoFit/>
          </a:bodyPr>
          <a:lstStyle/>
          <a:p>
            <a:pPr>
              <a:lnSpc>
                <a:spcPct val="70000"/>
              </a:lnSpc>
            </a:pPr>
            <a:r>
              <a:rPr lang="id-ID" sz="2000" b="1" dirty="0" smtClean="0">
                <a:solidFill>
                  <a:schemeClr val="tx1">
                    <a:lumMod val="75000"/>
                    <a:lumOff val="25000"/>
                  </a:schemeClr>
                </a:solidFill>
                <a:latin typeface="Agency FB" pitchFamily="34" charset="0"/>
              </a:rPr>
              <a:t>TAHAP I</a:t>
            </a:r>
          </a:p>
          <a:p>
            <a:pPr>
              <a:lnSpc>
                <a:spcPct val="70000"/>
              </a:lnSpc>
            </a:pPr>
            <a:endParaRPr lang="id-ID" sz="800" b="1" dirty="0" smtClean="0">
              <a:solidFill>
                <a:schemeClr val="tx1">
                  <a:lumMod val="75000"/>
                  <a:lumOff val="25000"/>
                </a:schemeClr>
              </a:solidFill>
              <a:latin typeface="Agency FB" pitchFamily="34" charset="0"/>
            </a:endParaRPr>
          </a:p>
          <a:p>
            <a:pPr>
              <a:lnSpc>
                <a:spcPct val="70000"/>
              </a:lnSpc>
              <a:spcBef>
                <a:spcPts val="600"/>
              </a:spcBef>
              <a:spcAft>
                <a:spcPts val="600"/>
              </a:spcAft>
              <a:defRPr/>
            </a:pPr>
            <a:r>
              <a:rPr lang="id-ID" sz="2800" b="1" dirty="0">
                <a:solidFill>
                  <a:srgbClr val="FFFF00"/>
                </a:solidFill>
                <a:effectLst>
                  <a:glow rad="101600">
                    <a:srgbClr val="FF0000">
                      <a:alpha val="60000"/>
                    </a:srgbClr>
                  </a:glow>
                </a:effectLst>
                <a:latin typeface="Agency FB" pitchFamily="34" charset="0"/>
              </a:rPr>
              <a:t>PENERAPAN </a:t>
            </a:r>
            <a:endParaRPr lang="id-ID" sz="2800" b="1" dirty="0" smtClean="0">
              <a:solidFill>
                <a:srgbClr val="FFFF00"/>
              </a:solidFill>
              <a:effectLst>
                <a:glow rad="101600">
                  <a:srgbClr val="FF0000">
                    <a:alpha val="60000"/>
                  </a:srgbClr>
                </a:glow>
              </a:effectLst>
              <a:latin typeface="Agency FB" pitchFamily="34" charset="0"/>
            </a:endParaRPr>
          </a:p>
          <a:p>
            <a:pPr>
              <a:lnSpc>
                <a:spcPct val="70000"/>
              </a:lnSpc>
              <a:spcBef>
                <a:spcPts val="600"/>
              </a:spcBef>
              <a:spcAft>
                <a:spcPts val="600"/>
              </a:spcAft>
              <a:defRPr/>
            </a:pPr>
            <a:r>
              <a:rPr lang="id-ID" sz="2800" b="1" dirty="0" smtClean="0">
                <a:solidFill>
                  <a:srgbClr val="FFFF00"/>
                </a:solidFill>
                <a:effectLst>
                  <a:glow rad="101600">
                    <a:srgbClr val="FF0000">
                      <a:alpha val="60000"/>
                    </a:srgbClr>
                  </a:glow>
                </a:effectLst>
                <a:latin typeface="Agency FB" pitchFamily="34" charset="0"/>
              </a:rPr>
              <a:t>RISK </a:t>
            </a:r>
            <a:r>
              <a:rPr lang="id-ID" sz="2800" b="1" dirty="0">
                <a:solidFill>
                  <a:srgbClr val="FFFF00"/>
                </a:solidFill>
                <a:effectLst>
                  <a:glow rad="101600">
                    <a:srgbClr val="FF0000">
                      <a:alpha val="60000"/>
                    </a:srgbClr>
                  </a:glow>
                </a:effectLst>
                <a:latin typeface="Agency FB" pitchFamily="34" charset="0"/>
              </a:rPr>
              <a:t>MANAGEMENT </a:t>
            </a:r>
            <a:r>
              <a:rPr lang="id-ID" sz="2800" b="1" dirty="0" smtClean="0">
                <a:solidFill>
                  <a:srgbClr val="FFFF00"/>
                </a:solidFill>
                <a:effectLst>
                  <a:glow rad="101600">
                    <a:srgbClr val="FF0000">
                      <a:alpha val="60000"/>
                    </a:srgbClr>
                  </a:glow>
                </a:effectLst>
                <a:latin typeface="Agency FB" pitchFamily="34" charset="0"/>
              </a:rPr>
              <a:t>SYSTEM</a:t>
            </a:r>
            <a:endParaRPr lang="en-US" sz="2800" b="1" dirty="0">
              <a:solidFill>
                <a:srgbClr val="FFFF00"/>
              </a:solidFill>
              <a:effectLst>
                <a:glow rad="101600">
                  <a:srgbClr val="FF0000">
                    <a:alpha val="60000"/>
                  </a:srgbClr>
                </a:glow>
              </a:effectLst>
              <a:latin typeface="Agency FB" pitchFamily="34" charset="0"/>
            </a:endParaRPr>
          </a:p>
        </p:txBody>
      </p:sp>
    </p:spTree>
    <p:extLst>
      <p:ext uri="{BB962C8B-B14F-4D97-AF65-F5344CB8AC3E}">
        <p14:creationId xmlns:p14="http://schemas.microsoft.com/office/powerpoint/2010/main" val="93480082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2478" y="0"/>
            <a:ext cx="3333829" cy="6858000"/>
          </a:xfrm>
          <a:prstGeom prst="rect">
            <a:avLst/>
          </a:prstGeom>
          <a:gradFill flip="none" rotWithShape="1">
            <a:gsLst>
              <a:gs pos="0">
                <a:schemeClr val="accent1">
                  <a:tint val="66000"/>
                  <a:satMod val="160000"/>
                </a:schemeClr>
              </a:gs>
              <a:gs pos="100000">
                <a:schemeClr val="accent1">
                  <a:tint val="23500"/>
                  <a:satMod val="160000"/>
                </a:schemeClr>
              </a:gs>
            </a:gsLst>
            <a:lin ang="189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28674" name="Picture 2" descr="http://haricon.com/wp-content/uploads/2013/03/security-risk-0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634" y="3550208"/>
            <a:ext cx="2971516" cy="2590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16666" t="33530" r="15973" b="12964"/>
          <a:stretch/>
        </p:blipFill>
        <p:spPr>
          <a:xfrm>
            <a:off x="3477983" y="1295400"/>
            <a:ext cx="8439070" cy="5027554"/>
          </a:xfrm>
          <a:prstGeom prst="rect">
            <a:avLst/>
          </a:prstGeom>
        </p:spPr>
      </p:pic>
      <p:sp>
        <p:nvSpPr>
          <p:cNvPr id="7" name="Rectangle 6"/>
          <p:cNvSpPr/>
          <p:nvPr/>
        </p:nvSpPr>
        <p:spPr>
          <a:xfrm>
            <a:off x="76200" y="276208"/>
            <a:ext cx="3581400" cy="1228028"/>
          </a:xfrm>
          <a:prstGeom prst="rect">
            <a:avLst/>
          </a:prstGeom>
        </p:spPr>
        <p:txBody>
          <a:bodyPr wrap="square">
            <a:spAutoFit/>
          </a:bodyPr>
          <a:lstStyle/>
          <a:p>
            <a:pPr>
              <a:lnSpc>
                <a:spcPct val="70000"/>
              </a:lnSpc>
            </a:pPr>
            <a:r>
              <a:rPr lang="id-ID" sz="2000" b="1" dirty="0" smtClean="0">
                <a:solidFill>
                  <a:schemeClr val="tx1">
                    <a:lumMod val="75000"/>
                    <a:lumOff val="25000"/>
                  </a:schemeClr>
                </a:solidFill>
                <a:latin typeface="Agency FB" pitchFamily="34" charset="0"/>
              </a:rPr>
              <a:t>TAHAP I</a:t>
            </a:r>
          </a:p>
          <a:p>
            <a:pPr>
              <a:lnSpc>
                <a:spcPct val="70000"/>
              </a:lnSpc>
            </a:pPr>
            <a:endParaRPr lang="id-ID" sz="800" b="1" dirty="0" smtClean="0">
              <a:solidFill>
                <a:schemeClr val="tx1">
                  <a:lumMod val="75000"/>
                  <a:lumOff val="25000"/>
                </a:schemeClr>
              </a:solidFill>
              <a:latin typeface="Agency FB" pitchFamily="34" charset="0"/>
            </a:endParaRPr>
          </a:p>
          <a:p>
            <a:pPr>
              <a:lnSpc>
                <a:spcPct val="70000"/>
              </a:lnSpc>
              <a:spcBef>
                <a:spcPts val="600"/>
              </a:spcBef>
              <a:spcAft>
                <a:spcPts val="600"/>
              </a:spcAft>
              <a:defRPr/>
            </a:pPr>
            <a:r>
              <a:rPr lang="id-ID" sz="2800" b="1" dirty="0">
                <a:solidFill>
                  <a:srgbClr val="FFFF00"/>
                </a:solidFill>
                <a:effectLst>
                  <a:glow rad="101600">
                    <a:srgbClr val="FF0000">
                      <a:alpha val="60000"/>
                    </a:srgbClr>
                  </a:glow>
                </a:effectLst>
                <a:latin typeface="Agency FB" pitchFamily="34" charset="0"/>
              </a:rPr>
              <a:t>PENERAPAN </a:t>
            </a:r>
            <a:endParaRPr lang="id-ID" sz="2800" b="1" dirty="0" smtClean="0">
              <a:solidFill>
                <a:srgbClr val="FFFF00"/>
              </a:solidFill>
              <a:effectLst>
                <a:glow rad="101600">
                  <a:srgbClr val="FF0000">
                    <a:alpha val="60000"/>
                  </a:srgbClr>
                </a:glow>
              </a:effectLst>
              <a:latin typeface="Agency FB" pitchFamily="34" charset="0"/>
            </a:endParaRPr>
          </a:p>
          <a:p>
            <a:pPr>
              <a:lnSpc>
                <a:spcPct val="70000"/>
              </a:lnSpc>
              <a:spcBef>
                <a:spcPts val="600"/>
              </a:spcBef>
              <a:spcAft>
                <a:spcPts val="600"/>
              </a:spcAft>
              <a:defRPr/>
            </a:pPr>
            <a:r>
              <a:rPr lang="id-ID" sz="2800" b="1" dirty="0" smtClean="0">
                <a:solidFill>
                  <a:srgbClr val="FFFF00"/>
                </a:solidFill>
                <a:effectLst>
                  <a:glow rad="101600">
                    <a:srgbClr val="FF0000">
                      <a:alpha val="60000"/>
                    </a:srgbClr>
                  </a:glow>
                </a:effectLst>
                <a:latin typeface="Agency FB" pitchFamily="34" charset="0"/>
              </a:rPr>
              <a:t>RISK </a:t>
            </a:r>
            <a:r>
              <a:rPr lang="id-ID" sz="2800" b="1" dirty="0">
                <a:solidFill>
                  <a:srgbClr val="FFFF00"/>
                </a:solidFill>
                <a:effectLst>
                  <a:glow rad="101600">
                    <a:srgbClr val="FF0000">
                      <a:alpha val="60000"/>
                    </a:srgbClr>
                  </a:glow>
                </a:effectLst>
                <a:latin typeface="Agency FB" pitchFamily="34" charset="0"/>
              </a:rPr>
              <a:t>MANAGEMENT </a:t>
            </a:r>
            <a:r>
              <a:rPr lang="id-ID" sz="2800" b="1" dirty="0" smtClean="0">
                <a:solidFill>
                  <a:srgbClr val="FFFF00"/>
                </a:solidFill>
                <a:effectLst>
                  <a:glow rad="101600">
                    <a:srgbClr val="FF0000">
                      <a:alpha val="60000"/>
                    </a:srgbClr>
                  </a:glow>
                </a:effectLst>
                <a:latin typeface="Agency FB" pitchFamily="34" charset="0"/>
              </a:rPr>
              <a:t>SYSTEM</a:t>
            </a:r>
            <a:endParaRPr lang="en-US" sz="2800" b="1" dirty="0">
              <a:solidFill>
                <a:srgbClr val="FFFF00"/>
              </a:solidFill>
              <a:effectLst>
                <a:glow rad="101600">
                  <a:srgbClr val="FF0000">
                    <a:alpha val="60000"/>
                  </a:srgbClr>
                </a:glow>
              </a:effectLst>
              <a:latin typeface="Agency FB" pitchFamily="34" charset="0"/>
            </a:endParaRPr>
          </a:p>
        </p:txBody>
      </p:sp>
    </p:spTree>
    <p:extLst>
      <p:ext uri="{BB962C8B-B14F-4D97-AF65-F5344CB8AC3E}">
        <p14:creationId xmlns:p14="http://schemas.microsoft.com/office/powerpoint/2010/main" val="1384479569"/>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Menko 2015">
  <a:themeElements>
    <a:clrScheme name="U.S. Consulting Report Template_0223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0223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U.S. Consulting Report Template_0223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0223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0223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0223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0223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0223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022307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022307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022307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0223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 Menko 2015" id="{5F61AD4E-8EDD-45C4-A0DD-07105A56A8AC}" vid="{CD419B45-E561-4E79-9952-D7E5AD72D732}"/>
    </a:ext>
  </a:extLst>
</a:theme>
</file>

<file path=ppt/theme/theme3.xml><?xml version="1.0" encoding="utf-8"?>
<a:theme xmlns:a="http://schemas.openxmlformats.org/drawingml/2006/main" name="3_Tema Menko 2015">
  <a:themeElements>
    <a:clrScheme name="U.S. Consulting Report Template_0223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0223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U.S. Consulting Report Template_0223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0223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0223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0223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0223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0223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022307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022307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022307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0223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 Menko 2015" id="{5F61AD4E-8EDD-45C4-A0DD-07105A56A8AC}" vid="{CD419B45-E561-4E79-9952-D7E5AD72D732}"/>
    </a:ext>
  </a:extLst>
</a:theme>
</file>

<file path=ppt/theme/theme4.xml><?xml version="1.0" encoding="utf-8"?>
<a:theme xmlns:a="http://schemas.openxmlformats.org/drawingml/2006/main" name="4_Tema Menko 2015">
  <a:themeElements>
    <a:clrScheme name="U.S. Consulting Report Template_0223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0223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U.S. Consulting Report Template_0223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0223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0223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0223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0223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0223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022307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022307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022307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0223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 Menko 2015" id="{5F61AD4E-8EDD-45C4-A0DD-07105A56A8AC}" vid="{CD419B45-E561-4E79-9952-D7E5AD72D732}"/>
    </a:ext>
  </a:extLst>
</a:theme>
</file>

<file path=ppt/theme/theme5.xml><?xml version="1.0" encoding="utf-8"?>
<a:theme xmlns:a="http://schemas.openxmlformats.org/drawingml/2006/main" name="7_Tema Menko 2015">
  <a:themeElements>
    <a:clrScheme name="U.S. Consulting Report Template_0223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0223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U.S. Consulting Report Template_0223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0223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0223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0223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0223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0223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022307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022307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022307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0223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 Menko 2015" id="{5F61AD4E-8EDD-45C4-A0DD-07105A56A8AC}" vid="{CD419B45-E561-4E79-9952-D7E5AD72D732}"/>
    </a:ext>
  </a:extLst>
</a:theme>
</file>

<file path=ppt/theme/theme6.xml><?xml version="1.0" encoding="utf-8"?>
<a:theme xmlns:a="http://schemas.openxmlformats.org/drawingml/2006/main" name="5_Tema Menko 2015">
  <a:themeElements>
    <a:clrScheme name="U.S. Consulting Report Template_0223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0223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U.S. Consulting Report Template_0223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0223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0223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0223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0223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0223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022307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022307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022307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022307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022307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022307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0223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 Menko 2015" id="{5F61AD4E-8EDD-45C4-A0DD-07105A56A8AC}" vid="{CD419B45-E561-4E79-9952-D7E5AD72D732}"/>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3074</TotalTime>
  <Words>4581</Words>
  <Application>Microsoft Office PowerPoint</Application>
  <PresentationFormat>Widescreen</PresentationFormat>
  <Paragraphs>755</Paragraphs>
  <Slides>43</Slides>
  <Notes>30</Notes>
  <HiddenSlides>0</HiddenSlides>
  <MMClips>0</MMClips>
  <ScaleCrop>false</ScaleCrop>
  <HeadingPairs>
    <vt:vector size="8" baseType="variant">
      <vt:variant>
        <vt:lpstr>Fonts Used</vt:lpstr>
      </vt:variant>
      <vt:variant>
        <vt:i4>10</vt:i4>
      </vt:variant>
      <vt:variant>
        <vt:lpstr>Theme</vt:lpstr>
      </vt:variant>
      <vt:variant>
        <vt:i4>6</vt:i4>
      </vt:variant>
      <vt:variant>
        <vt:lpstr>Embedded OLE Servers</vt:lpstr>
      </vt:variant>
      <vt:variant>
        <vt:i4>2</vt:i4>
      </vt:variant>
      <vt:variant>
        <vt:lpstr>Slide Titles</vt:lpstr>
      </vt:variant>
      <vt:variant>
        <vt:i4>43</vt:i4>
      </vt:variant>
    </vt:vector>
  </HeadingPairs>
  <TitlesOfParts>
    <vt:vector size="61" baseType="lpstr">
      <vt:lpstr>Adobe Gothic Std B</vt:lpstr>
      <vt:lpstr>Agency FB</vt:lpstr>
      <vt:lpstr>Arial</vt:lpstr>
      <vt:lpstr>Arial Narrow</vt:lpstr>
      <vt:lpstr>Calibri</vt:lpstr>
      <vt:lpstr>Helvetica Neue</vt:lpstr>
      <vt:lpstr>Segoe UI</vt:lpstr>
      <vt:lpstr>Symbol</vt:lpstr>
      <vt:lpstr>Times New Roman</vt:lpstr>
      <vt:lpstr>Wingdings</vt:lpstr>
      <vt:lpstr>Office Theme</vt:lpstr>
      <vt:lpstr>2_Tema Menko 2015</vt:lpstr>
      <vt:lpstr>3_Tema Menko 2015</vt:lpstr>
      <vt:lpstr>4_Tema Menko 2015</vt:lpstr>
      <vt:lpstr>7_Tema Menko 2015</vt:lpstr>
      <vt:lpstr>5_Tema Menko 2015</vt:lpstr>
      <vt:lpstr>think-cell Slide</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TERIMA KASIH</vt:lpstr>
      <vt:lpstr>PowerPoint Presentation</vt:lpstr>
      <vt:lpstr>PowerPoint Presentation</vt:lpstr>
      <vt:lpstr>PowerPoint Presentation</vt:lpstr>
      <vt:lpstr>PowerPoint Presentation</vt:lpstr>
      <vt:lpstr>PowerPoint Presentation</vt:lpstr>
      <vt:lpstr>CONTOH KERJASAMA PROVINSI JATIM : KANTOR PERWAKILAN DAGANG</vt:lpstr>
      <vt:lpstr> CONTOH KERJASAMA PROVINSI JATIM : KANTOR PERWAKILAN DAGANG</vt:lpstr>
      <vt:lpstr>CONTOH KERJASAMA PROVINSI DKI DAN LAMPUNG</vt:lpstr>
      <vt:lpstr>PROVINSI SUMUT : PETANI CABAI DENGAN BULOG</vt:lpstr>
      <vt:lpstr>PowerPoint Presentation</vt:lpstr>
      <vt:lpstr>KEGIATAN POKJANAS TPID TAHUN 2016 (1)</vt:lpstr>
      <vt:lpstr>KEGIATAN POKJANAS TPID TAHUN 2016 (2)</vt:lpstr>
      <vt:lpstr>KEGIATAN POKJANAS TPID TAHUN 2016 (3)</vt:lpstr>
      <vt:lpstr>KEGIATAN POKJANAS TPID TAHUN 2016 (4)</vt:lpstr>
      <vt:lpstr>METODE PENILAIAN TPID TERBAIK DAN TPID BERPRESTASI</vt:lpstr>
      <vt:lpstr>PowerPoint Presentation</vt:lpstr>
      <vt:lpstr>METODE PENILAIAN TPID TERBAIK DAN TPID BERPRESTASI</vt:lpstr>
      <vt:lpstr>METODE PENILAIAN TPID BERPRESTASI (TPID DI KOTA/KABUPATEN NON IHK)  </vt:lpstr>
      <vt:lpstr>PowerPoint Presentation</vt:lpstr>
      <vt:lpstr>PowerPoint Presentation</vt:lpstr>
      <vt:lpstr>PowerPoint Presentation</vt:lpstr>
      <vt:lpstr>PowerPoint Presentation</vt:lpstr>
      <vt:lpstr>PowerPoint Presentation</vt:lpstr>
      <vt:lpstr>PowerPoint Presentation</vt:lpstr>
      <vt:lpstr>KEGIATAN POKJANAS TPID TAHUN 2016</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Asisten Deputi Moneter dan Neraca Pembayaran</dc:title>
  <dc:creator>user</dc:creator>
  <cp:lastModifiedBy>Puji Gunawan</cp:lastModifiedBy>
  <cp:revision>207</cp:revision>
  <cp:lastPrinted>2016-03-16T10:17:51Z</cp:lastPrinted>
  <dcterms:created xsi:type="dcterms:W3CDTF">2016-02-06T00:54:06Z</dcterms:created>
  <dcterms:modified xsi:type="dcterms:W3CDTF">2016-03-29T09:21:20Z</dcterms:modified>
</cp:coreProperties>
</file>