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673" r:id="rId3"/>
    <p:sldMasterId id="2147483741" r:id="rId4"/>
    <p:sldMasterId id="2147483755" r:id="rId5"/>
  </p:sldMasterIdLst>
  <p:notesMasterIdLst>
    <p:notesMasterId r:id="rId18"/>
  </p:notesMasterIdLst>
  <p:handoutMasterIdLst>
    <p:handoutMasterId r:id="rId19"/>
  </p:handoutMasterIdLst>
  <p:sldIdLst>
    <p:sldId id="260" r:id="rId6"/>
    <p:sldId id="299" r:id="rId7"/>
    <p:sldId id="289" r:id="rId8"/>
    <p:sldId id="290" r:id="rId9"/>
    <p:sldId id="292" r:id="rId10"/>
    <p:sldId id="294" r:id="rId11"/>
    <p:sldId id="305" r:id="rId12"/>
    <p:sldId id="297" r:id="rId13"/>
    <p:sldId id="306" r:id="rId14"/>
    <p:sldId id="304" r:id="rId15"/>
    <p:sldId id="296" r:id="rId16"/>
    <p:sldId id="300" r:id="rId1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  <a:srgbClr val="CD2A00"/>
    <a:srgbClr val="2C9984"/>
    <a:srgbClr val="E7001E"/>
    <a:srgbClr val="4CDBC4"/>
    <a:srgbClr val="D640A2"/>
    <a:srgbClr val="FF5023"/>
    <a:srgbClr val="022A4E"/>
    <a:srgbClr val="033059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79" autoAdjust="0"/>
  </p:normalViewPr>
  <p:slideViewPr>
    <p:cSldViewPr snapToGrid="0">
      <p:cViewPr varScale="1">
        <p:scale>
          <a:sx n="68" d="100"/>
          <a:sy n="68" d="100"/>
        </p:scale>
        <p:origin x="-114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97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74B13-4599-413A-B9BC-BCA2B3776BC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7C1D7-0D4A-4F0B-B53B-FF1FEF47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24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F11D9-4142-4B74-96FA-A51D30043AF5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96AA3-AECD-4A40-9A10-9897FC305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63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yang stasioner akan mempunyai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ecenderungan untuk mendek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nilai rata-rata dan berfluktuasi di sekitar nilai rata-ratanya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Uji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Akar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Unit 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bisa dilakukan dengan </a:t>
            </a:r>
            <a:r>
              <a:rPr lang="id-ID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Augmented Dickey Fuller 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(ADF)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18AC2-A875-47E1-AF20-7AB69EE6F3ED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536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37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7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7FA2-55D2-415C-BBC6-D8090743703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1352-A544-4947-8065-3D9A5CC6A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7FA2-55D2-415C-BBC6-D8090743703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1352-A544-4947-8065-3D9A5CC6A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8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7FA2-55D2-415C-BBC6-D8090743703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1352-A544-4947-8065-3D9A5CC6A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05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7FA2-55D2-415C-BBC6-D8090743703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1352-A544-4947-8065-3D9A5CC6A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97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AE0B-DFB4-4978-B6CE-A169C95469B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A7633-1261-42CA-8EB0-9A5D5C3D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25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AE0B-DFB4-4978-B6CE-A169C95469B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A7633-1261-42CA-8EB0-9A5D5C3D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82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AE0B-DFB4-4978-B6CE-A169C95469B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A7633-1261-42CA-8EB0-9A5D5C3D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33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AE0B-DFB4-4978-B6CE-A169C95469B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A7633-1261-42CA-8EB0-9A5D5C3D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48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AE0B-DFB4-4978-B6CE-A169C95469B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A7633-1261-42CA-8EB0-9A5D5C3D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39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AE0B-DFB4-4978-B6CE-A169C95469B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A7633-1261-42CA-8EB0-9A5D5C3D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28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AE0B-DFB4-4978-B6CE-A169C95469B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A7633-1261-42CA-8EB0-9A5D5C3D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3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7FA2-55D2-415C-BBC6-D8090743703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1352-A544-4947-8065-3D9A5CC6A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29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AE0B-DFB4-4978-B6CE-A169C95469B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A7633-1261-42CA-8EB0-9A5D5C3D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62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AE0B-DFB4-4978-B6CE-A169C95469B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A7633-1261-42CA-8EB0-9A5D5C3D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4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AE0B-DFB4-4978-B6CE-A169C95469B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A7633-1261-42CA-8EB0-9A5D5C3D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97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AE0B-DFB4-4978-B6CE-A169C95469B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A7633-1261-42CA-8EB0-9A5D5C3D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10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D11B-DD26-F442-9E73-C5E4F0C34542}" type="datetimeFigureOut">
              <a:rPr lang="id-ID" smtClean="0"/>
              <a:t>18/10/2018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540E-F9F3-384D-917B-81C31ACC8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5140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D11B-DD26-F442-9E73-C5E4F0C34542}" type="datetimeFigureOut">
              <a:rPr lang="id-ID" smtClean="0"/>
              <a:t>18/10/2018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540E-F9F3-384D-917B-81C31ACC8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3973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D11B-DD26-F442-9E73-C5E4F0C34542}" type="datetimeFigureOut">
              <a:rPr lang="id-ID" smtClean="0"/>
              <a:t>18/10/2018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540E-F9F3-384D-917B-81C31ACC8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80527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D11B-DD26-F442-9E73-C5E4F0C34542}" type="datetimeFigureOut">
              <a:rPr lang="id-ID" smtClean="0"/>
              <a:t>18/10/2018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540E-F9F3-384D-917B-81C31ACC8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078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D11B-DD26-F442-9E73-C5E4F0C34542}" type="datetimeFigureOut">
              <a:rPr lang="id-ID" smtClean="0"/>
              <a:t>18/10/2018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540E-F9F3-384D-917B-81C31ACC8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8875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D11B-DD26-F442-9E73-C5E4F0C34542}" type="datetimeFigureOut">
              <a:rPr lang="id-ID" smtClean="0"/>
              <a:t>18/10/2018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540E-F9F3-384D-917B-81C31ACC8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62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7FA2-55D2-415C-BBC6-D8090743703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1352-A544-4947-8065-3D9A5CC6A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56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D11B-DD26-F442-9E73-C5E4F0C34542}" type="datetimeFigureOut">
              <a:rPr lang="id-ID" smtClean="0"/>
              <a:t>18/10/2018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540E-F9F3-384D-917B-81C31ACC8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9752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D11B-DD26-F442-9E73-C5E4F0C34542}" type="datetimeFigureOut">
              <a:rPr lang="id-ID" smtClean="0"/>
              <a:t>18/10/2018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540E-F9F3-384D-917B-81C31ACC8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6816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D11B-DD26-F442-9E73-C5E4F0C34542}" type="datetimeFigureOut">
              <a:rPr lang="id-ID" smtClean="0"/>
              <a:t>18/10/2018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540E-F9F3-384D-917B-81C31ACC8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2030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D11B-DD26-F442-9E73-C5E4F0C34542}" type="datetimeFigureOut">
              <a:rPr lang="id-ID" smtClean="0"/>
              <a:t>18/10/2018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540E-F9F3-384D-917B-81C31ACC8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7373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D11B-DD26-F442-9E73-C5E4F0C34542}" type="datetimeFigureOut">
              <a:rPr lang="id-ID" smtClean="0"/>
              <a:t>18/10/2018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540E-F9F3-384D-917B-81C31ACC8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6163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388501" y="6155314"/>
            <a:ext cx="1194727" cy="377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0" dirty="0">
                <a:solidFill>
                  <a:schemeClr val="accent1"/>
                </a:solidFill>
                <a:latin typeface="Montserrat Semi Bold" panose="00000700000000000000" pitchFamily="50" charset="0"/>
                <a:ea typeface="Open Sans" panose="020B0606030504020204" pitchFamily="34" charset="0"/>
                <a:cs typeface="Poppins" panose="02000000000000000000" pitchFamily="2" charset="0"/>
              </a:rPr>
              <a:t>slide</a:t>
            </a:r>
            <a:r>
              <a:rPr lang="en-US" sz="1600" b="0" baseline="0" dirty="0">
                <a:solidFill>
                  <a:schemeClr val="accent1"/>
                </a:solidFill>
                <a:latin typeface="Montserrat Semi Bold" panose="00000700000000000000" pitchFamily="50" charset="0"/>
                <a:ea typeface="Open Sans" panose="020B0606030504020204" pitchFamily="34" charset="0"/>
                <a:cs typeface="Poppins" panose="02000000000000000000" pitchFamily="2" charset="0"/>
              </a:rPr>
              <a:t> </a:t>
            </a:r>
            <a:fld id="{696CAF5E-82FD-46C1-8113-274199A6E6F4}" type="slidenum">
              <a:rPr lang="id-ID" sz="1600" b="0" smtClean="0">
                <a:solidFill>
                  <a:schemeClr val="accent1"/>
                </a:solidFill>
                <a:latin typeface="Montserrat Semi Bold" panose="00000700000000000000" pitchFamily="50" charset="0"/>
                <a:ea typeface="Open Sans" panose="020B0606030504020204" pitchFamily="34" charset="0"/>
                <a:cs typeface="Poppins" panose="02000000000000000000" pitchFamily="2" charset="0"/>
              </a:rPr>
              <a:pPr algn="r"/>
              <a:t>‹#›</a:t>
            </a:fld>
            <a:endParaRPr lang="id-ID" sz="1600" b="0" dirty="0">
              <a:solidFill>
                <a:schemeClr val="accent1"/>
              </a:solidFill>
              <a:latin typeface="Montserrat Semi Bold" panose="00000700000000000000" pitchFamily="50" charset="0"/>
              <a:ea typeface="Open Sans" panose="020B0606030504020204" pitchFamily="34" charset="0"/>
              <a:cs typeface="Poppins" panose="02000000000000000000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16207" y="6176661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Montserrat Semi Bold" panose="00000700000000000000" pitchFamily="50" charset="0"/>
              </a:rPr>
              <a:t>company.</a:t>
            </a:r>
            <a:r>
              <a:rPr lang="en-US" sz="1600" dirty="0">
                <a:latin typeface="Montserrat Semi Bold" panose="00000700000000000000" pitchFamily="50" charset="0"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5050019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34B8D1-DD7F-45A7-A11E-9B4C59DDB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AB3030-4744-4C27-8C0D-1A21107956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B3D746-3B06-4990-A34B-06193A34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7FA2-55D2-415C-BBC6-D8090743703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7E82C8-1E23-44D9-895B-DD863C81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51699C-4F1A-4997-A579-D6D12AC9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1352-A544-4947-8065-3D9A5CC6A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503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 txBox="1">
            <a:spLocks/>
          </p:cNvSpPr>
          <p:nvPr userDrawn="1"/>
        </p:nvSpPr>
        <p:spPr>
          <a:xfrm>
            <a:off x="989271" y="6427291"/>
            <a:ext cx="1977399" cy="365125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828434" rtl="0" eaLnBrk="1" latinLnBrk="0" hangingPunct="1">
              <a:defRPr sz="23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99" b="1" i="0" dirty="0">
                <a:solidFill>
                  <a:schemeClr val="accent4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999" b="1" i="0" spc="300" dirty="0">
                <a:solidFill>
                  <a:schemeClr val="accent4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ELFA</a:t>
            </a:r>
            <a:r>
              <a:rPr lang="en-US" sz="999" i="0" baseline="0" dirty="0">
                <a:solidFill>
                  <a:schemeClr val="accent4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99" i="0" baseline="0" dirty="0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endParaRPr lang="en-US" sz="999" i="0" dirty="0">
              <a:solidFill>
                <a:schemeClr val="tx2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0706167" y="6427291"/>
            <a:ext cx="477508" cy="365125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1828434" rtl="0" eaLnBrk="1" latinLnBrk="0" hangingPunct="1">
              <a:defRPr sz="23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6934D6-57AC-41D2-B5FB-CDDFB2AA6D89}" type="slidenum">
              <a:rPr lang="en-US" sz="1000" b="1" smtClean="0">
                <a:solidFill>
                  <a:schemeClr val="tx1"/>
                </a:solidFill>
                <a:latin typeface="+mj-lt"/>
              </a:rPr>
              <a:pPr/>
              <a:t>‹#›</a:t>
            </a:fld>
            <a:endParaRPr lang="en-US" sz="10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540486" y="0"/>
            <a:ext cx="6958759" cy="3638044"/>
            <a:chOff x="11078084" y="0"/>
            <a:chExt cx="13913893" cy="7276088"/>
          </a:xfrm>
        </p:grpSpPr>
        <p:sp>
          <p:nvSpPr>
            <p:cNvPr id="5" name="Oval 4"/>
            <p:cNvSpPr/>
            <p:nvPr userDrawn="1"/>
          </p:nvSpPr>
          <p:spPr>
            <a:xfrm flipH="1">
              <a:off x="17397155" y="0"/>
              <a:ext cx="849551" cy="849536"/>
            </a:xfrm>
            <a:prstGeom prst="ellipse">
              <a:avLst/>
            </a:prstGeom>
            <a:solidFill>
              <a:schemeClr val="bg1">
                <a:lumMod val="85000"/>
                <a:alpha val="34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 userDrawn="1"/>
          </p:nvSpPr>
          <p:spPr>
            <a:xfrm flipH="1">
              <a:off x="13859726" y="3448121"/>
              <a:ext cx="615143" cy="615735"/>
            </a:xfrm>
            <a:prstGeom prst="ellipse">
              <a:avLst/>
            </a:prstGeom>
            <a:solidFill>
              <a:schemeClr val="bg1">
                <a:lumMod val="85000"/>
                <a:alpha val="34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 userDrawn="1"/>
          </p:nvSpPr>
          <p:spPr>
            <a:xfrm flipH="1">
              <a:off x="19468471" y="1207377"/>
              <a:ext cx="615143" cy="615735"/>
            </a:xfrm>
            <a:prstGeom prst="ellipse">
              <a:avLst/>
            </a:prstGeom>
            <a:solidFill>
              <a:schemeClr val="bg1">
                <a:lumMod val="85000"/>
                <a:alpha val="34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 userDrawn="1"/>
          </p:nvSpPr>
          <p:spPr>
            <a:xfrm flipH="1">
              <a:off x="21407665" y="4729567"/>
              <a:ext cx="615143" cy="615735"/>
            </a:xfrm>
            <a:prstGeom prst="ellipse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 userDrawn="1"/>
          </p:nvSpPr>
          <p:spPr>
            <a:xfrm flipH="1">
              <a:off x="21886426" y="1726737"/>
              <a:ext cx="3105551" cy="3104558"/>
            </a:xfrm>
            <a:custGeom>
              <a:avLst/>
              <a:gdLst>
                <a:gd name="connsiteX0" fmla="*/ 0 w 1776780"/>
                <a:gd name="connsiteY0" fmla="*/ 888107 h 1776213"/>
                <a:gd name="connsiteX1" fmla="*/ 888390 w 1776780"/>
                <a:gd name="connsiteY1" fmla="*/ 0 h 1776213"/>
                <a:gd name="connsiteX2" fmla="*/ 1776780 w 1776780"/>
                <a:gd name="connsiteY2" fmla="*/ 888107 h 1776213"/>
                <a:gd name="connsiteX3" fmla="*/ 888390 w 1776780"/>
                <a:gd name="connsiteY3" fmla="*/ 1776214 h 1776213"/>
                <a:gd name="connsiteX4" fmla="*/ 0 w 1776780"/>
                <a:gd name="connsiteY4" fmla="*/ 888107 h 17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6780" h="1776213">
                  <a:moveTo>
                    <a:pt x="0" y="888107"/>
                  </a:moveTo>
                  <a:cubicBezTo>
                    <a:pt x="0" y="397619"/>
                    <a:pt x="397746" y="0"/>
                    <a:pt x="888390" y="0"/>
                  </a:cubicBezTo>
                  <a:cubicBezTo>
                    <a:pt x="1379034" y="0"/>
                    <a:pt x="1776780" y="397619"/>
                    <a:pt x="1776780" y="888107"/>
                  </a:cubicBezTo>
                  <a:cubicBezTo>
                    <a:pt x="1776780" y="1378595"/>
                    <a:pt x="1379034" y="1776214"/>
                    <a:pt x="888390" y="1776214"/>
                  </a:cubicBezTo>
                  <a:cubicBezTo>
                    <a:pt x="397746" y="1776214"/>
                    <a:pt x="0" y="1378595"/>
                    <a:pt x="0" y="888107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9743" tIns="389660" rIns="389743" bIns="389660" numCol="1" spcCol="1270" anchor="ctr" anchorCtr="0">
              <a:noAutofit/>
            </a:bodyPr>
            <a:lstStyle/>
            <a:p>
              <a:pPr lvl="0" algn="ctr" defTabSz="75563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/>
            </a:p>
          </p:txBody>
        </p:sp>
        <p:sp>
          <p:nvSpPr>
            <p:cNvPr id="10" name="Oval 9"/>
            <p:cNvSpPr/>
            <p:nvPr userDrawn="1"/>
          </p:nvSpPr>
          <p:spPr>
            <a:xfrm flipH="1">
              <a:off x="18256652" y="1234149"/>
              <a:ext cx="849551" cy="849536"/>
            </a:xfrm>
            <a:prstGeom prst="ellipse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 userDrawn="1"/>
          </p:nvSpPr>
          <p:spPr>
            <a:xfrm flipH="1">
              <a:off x="22624101" y="5740317"/>
              <a:ext cx="1535727" cy="1535771"/>
            </a:xfrm>
            <a:prstGeom prst="ellipse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 userDrawn="1"/>
          </p:nvSpPr>
          <p:spPr>
            <a:xfrm flipH="1">
              <a:off x="11078084" y="265925"/>
              <a:ext cx="3105551" cy="3104558"/>
            </a:xfrm>
            <a:custGeom>
              <a:avLst/>
              <a:gdLst>
                <a:gd name="connsiteX0" fmla="*/ 0 w 1776780"/>
                <a:gd name="connsiteY0" fmla="*/ 888107 h 1776213"/>
                <a:gd name="connsiteX1" fmla="*/ 888390 w 1776780"/>
                <a:gd name="connsiteY1" fmla="*/ 0 h 1776213"/>
                <a:gd name="connsiteX2" fmla="*/ 1776780 w 1776780"/>
                <a:gd name="connsiteY2" fmla="*/ 888107 h 1776213"/>
                <a:gd name="connsiteX3" fmla="*/ 888390 w 1776780"/>
                <a:gd name="connsiteY3" fmla="*/ 1776214 h 1776213"/>
                <a:gd name="connsiteX4" fmla="*/ 0 w 1776780"/>
                <a:gd name="connsiteY4" fmla="*/ 888107 h 17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6780" h="1776213">
                  <a:moveTo>
                    <a:pt x="0" y="888107"/>
                  </a:moveTo>
                  <a:cubicBezTo>
                    <a:pt x="0" y="397619"/>
                    <a:pt x="397746" y="0"/>
                    <a:pt x="888390" y="0"/>
                  </a:cubicBezTo>
                  <a:cubicBezTo>
                    <a:pt x="1379034" y="0"/>
                    <a:pt x="1776780" y="397619"/>
                    <a:pt x="1776780" y="888107"/>
                  </a:cubicBezTo>
                  <a:cubicBezTo>
                    <a:pt x="1776780" y="1378595"/>
                    <a:pt x="1379034" y="1776214"/>
                    <a:pt x="888390" y="1776214"/>
                  </a:cubicBezTo>
                  <a:cubicBezTo>
                    <a:pt x="397746" y="1776214"/>
                    <a:pt x="0" y="1378595"/>
                    <a:pt x="0" y="888107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9743" tIns="389660" rIns="389743" bIns="389660" numCol="1" spcCol="1270" anchor="ctr" anchorCtr="0">
              <a:noAutofit/>
            </a:bodyPr>
            <a:lstStyle/>
            <a:p>
              <a:pPr lvl="0" algn="ctr" defTabSz="75563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/>
            </a:p>
          </p:txBody>
        </p:sp>
        <p:sp>
          <p:nvSpPr>
            <p:cNvPr id="13" name="Oval 12"/>
            <p:cNvSpPr/>
            <p:nvPr userDrawn="1"/>
          </p:nvSpPr>
          <p:spPr>
            <a:xfrm flipH="1">
              <a:off x="14719222" y="2409403"/>
              <a:ext cx="849551" cy="849536"/>
            </a:xfrm>
            <a:prstGeom prst="ellipse">
              <a:avLst/>
            </a:prstGeom>
            <a:solidFill>
              <a:schemeClr val="bg1">
                <a:lumMod val="85000"/>
                <a:alpha val="34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5574764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 txBox="1">
            <a:spLocks/>
          </p:cNvSpPr>
          <p:nvPr userDrawn="1"/>
        </p:nvSpPr>
        <p:spPr>
          <a:xfrm>
            <a:off x="989271" y="6427291"/>
            <a:ext cx="1977399" cy="365125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828434" rtl="0" eaLnBrk="1" latinLnBrk="0" hangingPunct="1">
              <a:defRPr sz="23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99" b="1" i="0" dirty="0">
                <a:solidFill>
                  <a:schemeClr val="accent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999" b="1" i="0" spc="300" dirty="0">
                <a:solidFill>
                  <a:schemeClr val="accent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ELFA</a:t>
            </a:r>
            <a:r>
              <a:rPr lang="en-US" sz="999" i="0" baseline="0" dirty="0">
                <a:solidFill>
                  <a:schemeClr val="accent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99" i="0" baseline="0" dirty="0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endParaRPr lang="en-US" sz="999" i="0" dirty="0">
              <a:solidFill>
                <a:schemeClr val="tx2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0706167" y="6427291"/>
            <a:ext cx="477508" cy="365125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1828434" rtl="0" eaLnBrk="1" latinLnBrk="0" hangingPunct="1">
              <a:defRPr sz="23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6934D6-57AC-41D2-B5FB-CDDFB2AA6D89}" type="slidenum">
              <a:rPr lang="en-US" sz="1000" b="1" smtClean="0">
                <a:solidFill>
                  <a:schemeClr val="tx1"/>
                </a:solidFill>
                <a:latin typeface="+mj-lt"/>
              </a:rPr>
              <a:pPr/>
              <a:t>‹#›</a:t>
            </a:fld>
            <a:endParaRPr lang="en-US" sz="10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540486" y="0"/>
            <a:ext cx="6958759" cy="3638044"/>
            <a:chOff x="11078084" y="0"/>
            <a:chExt cx="13913893" cy="7276088"/>
          </a:xfrm>
        </p:grpSpPr>
        <p:sp>
          <p:nvSpPr>
            <p:cNvPr id="5" name="Oval 4"/>
            <p:cNvSpPr/>
            <p:nvPr userDrawn="1"/>
          </p:nvSpPr>
          <p:spPr>
            <a:xfrm flipH="1">
              <a:off x="17397155" y="0"/>
              <a:ext cx="849551" cy="849536"/>
            </a:xfrm>
            <a:prstGeom prst="ellipse">
              <a:avLst/>
            </a:prstGeom>
            <a:solidFill>
              <a:schemeClr val="bg1">
                <a:lumMod val="85000"/>
                <a:alpha val="34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 userDrawn="1"/>
          </p:nvSpPr>
          <p:spPr>
            <a:xfrm flipH="1">
              <a:off x="13859726" y="3448121"/>
              <a:ext cx="615143" cy="615735"/>
            </a:xfrm>
            <a:prstGeom prst="ellipse">
              <a:avLst/>
            </a:prstGeom>
            <a:solidFill>
              <a:schemeClr val="bg1">
                <a:lumMod val="85000"/>
                <a:alpha val="34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 userDrawn="1"/>
          </p:nvSpPr>
          <p:spPr>
            <a:xfrm flipH="1">
              <a:off x="19468471" y="1207377"/>
              <a:ext cx="615143" cy="615735"/>
            </a:xfrm>
            <a:prstGeom prst="ellipse">
              <a:avLst/>
            </a:prstGeom>
            <a:solidFill>
              <a:schemeClr val="bg1">
                <a:lumMod val="85000"/>
                <a:alpha val="34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 userDrawn="1"/>
          </p:nvSpPr>
          <p:spPr>
            <a:xfrm flipH="1">
              <a:off x="21407665" y="4729567"/>
              <a:ext cx="615143" cy="615735"/>
            </a:xfrm>
            <a:prstGeom prst="ellipse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 userDrawn="1"/>
          </p:nvSpPr>
          <p:spPr>
            <a:xfrm flipH="1">
              <a:off x="21886426" y="1726737"/>
              <a:ext cx="3105551" cy="3104558"/>
            </a:xfrm>
            <a:custGeom>
              <a:avLst/>
              <a:gdLst>
                <a:gd name="connsiteX0" fmla="*/ 0 w 1776780"/>
                <a:gd name="connsiteY0" fmla="*/ 888107 h 1776213"/>
                <a:gd name="connsiteX1" fmla="*/ 888390 w 1776780"/>
                <a:gd name="connsiteY1" fmla="*/ 0 h 1776213"/>
                <a:gd name="connsiteX2" fmla="*/ 1776780 w 1776780"/>
                <a:gd name="connsiteY2" fmla="*/ 888107 h 1776213"/>
                <a:gd name="connsiteX3" fmla="*/ 888390 w 1776780"/>
                <a:gd name="connsiteY3" fmla="*/ 1776214 h 1776213"/>
                <a:gd name="connsiteX4" fmla="*/ 0 w 1776780"/>
                <a:gd name="connsiteY4" fmla="*/ 888107 h 17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6780" h="1776213">
                  <a:moveTo>
                    <a:pt x="0" y="888107"/>
                  </a:moveTo>
                  <a:cubicBezTo>
                    <a:pt x="0" y="397619"/>
                    <a:pt x="397746" y="0"/>
                    <a:pt x="888390" y="0"/>
                  </a:cubicBezTo>
                  <a:cubicBezTo>
                    <a:pt x="1379034" y="0"/>
                    <a:pt x="1776780" y="397619"/>
                    <a:pt x="1776780" y="888107"/>
                  </a:cubicBezTo>
                  <a:cubicBezTo>
                    <a:pt x="1776780" y="1378595"/>
                    <a:pt x="1379034" y="1776214"/>
                    <a:pt x="888390" y="1776214"/>
                  </a:cubicBezTo>
                  <a:cubicBezTo>
                    <a:pt x="397746" y="1776214"/>
                    <a:pt x="0" y="1378595"/>
                    <a:pt x="0" y="888107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9743" tIns="389660" rIns="389743" bIns="389660" numCol="1" spcCol="1270" anchor="ctr" anchorCtr="0">
              <a:noAutofit/>
            </a:bodyPr>
            <a:lstStyle/>
            <a:p>
              <a:pPr lvl="0" algn="ctr" defTabSz="75563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/>
            </a:p>
          </p:txBody>
        </p:sp>
        <p:sp>
          <p:nvSpPr>
            <p:cNvPr id="10" name="Oval 9"/>
            <p:cNvSpPr/>
            <p:nvPr userDrawn="1"/>
          </p:nvSpPr>
          <p:spPr>
            <a:xfrm flipH="1">
              <a:off x="18256652" y="1234149"/>
              <a:ext cx="849551" cy="849536"/>
            </a:xfrm>
            <a:prstGeom prst="ellipse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 userDrawn="1"/>
          </p:nvSpPr>
          <p:spPr>
            <a:xfrm flipH="1">
              <a:off x="22624101" y="5740317"/>
              <a:ext cx="1535727" cy="1535771"/>
            </a:xfrm>
            <a:prstGeom prst="ellipse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 userDrawn="1"/>
          </p:nvSpPr>
          <p:spPr>
            <a:xfrm flipH="1">
              <a:off x="11078084" y="265925"/>
              <a:ext cx="3105551" cy="3104558"/>
            </a:xfrm>
            <a:custGeom>
              <a:avLst/>
              <a:gdLst>
                <a:gd name="connsiteX0" fmla="*/ 0 w 1776780"/>
                <a:gd name="connsiteY0" fmla="*/ 888107 h 1776213"/>
                <a:gd name="connsiteX1" fmla="*/ 888390 w 1776780"/>
                <a:gd name="connsiteY1" fmla="*/ 0 h 1776213"/>
                <a:gd name="connsiteX2" fmla="*/ 1776780 w 1776780"/>
                <a:gd name="connsiteY2" fmla="*/ 888107 h 1776213"/>
                <a:gd name="connsiteX3" fmla="*/ 888390 w 1776780"/>
                <a:gd name="connsiteY3" fmla="*/ 1776214 h 1776213"/>
                <a:gd name="connsiteX4" fmla="*/ 0 w 1776780"/>
                <a:gd name="connsiteY4" fmla="*/ 888107 h 17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6780" h="1776213">
                  <a:moveTo>
                    <a:pt x="0" y="888107"/>
                  </a:moveTo>
                  <a:cubicBezTo>
                    <a:pt x="0" y="397619"/>
                    <a:pt x="397746" y="0"/>
                    <a:pt x="888390" y="0"/>
                  </a:cubicBezTo>
                  <a:cubicBezTo>
                    <a:pt x="1379034" y="0"/>
                    <a:pt x="1776780" y="397619"/>
                    <a:pt x="1776780" y="888107"/>
                  </a:cubicBezTo>
                  <a:cubicBezTo>
                    <a:pt x="1776780" y="1378595"/>
                    <a:pt x="1379034" y="1776214"/>
                    <a:pt x="888390" y="1776214"/>
                  </a:cubicBezTo>
                  <a:cubicBezTo>
                    <a:pt x="397746" y="1776214"/>
                    <a:pt x="0" y="1378595"/>
                    <a:pt x="0" y="888107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9743" tIns="389660" rIns="389743" bIns="389660" numCol="1" spcCol="1270" anchor="ctr" anchorCtr="0">
              <a:noAutofit/>
            </a:bodyPr>
            <a:lstStyle/>
            <a:p>
              <a:pPr lvl="0" algn="ctr" defTabSz="75563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/>
            </a:p>
          </p:txBody>
        </p:sp>
        <p:sp>
          <p:nvSpPr>
            <p:cNvPr id="13" name="Oval 12"/>
            <p:cNvSpPr/>
            <p:nvPr userDrawn="1"/>
          </p:nvSpPr>
          <p:spPr>
            <a:xfrm flipH="1">
              <a:off x="14719222" y="2409403"/>
              <a:ext cx="849551" cy="849536"/>
            </a:xfrm>
            <a:prstGeom prst="ellipse">
              <a:avLst/>
            </a:prstGeom>
            <a:solidFill>
              <a:schemeClr val="bg1">
                <a:lumMod val="85000"/>
                <a:alpha val="34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376429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7FA2-55D2-415C-BBC6-D8090743703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1352-A544-4947-8065-3D9A5CC6A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320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928520" y="6341386"/>
            <a:ext cx="334963" cy="334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" name="Rectangle 2"/>
          <p:cNvSpPr/>
          <p:nvPr userDrawn="1"/>
        </p:nvSpPr>
        <p:spPr>
          <a:xfrm>
            <a:off x="5824538" y="6384644"/>
            <a:ext cx="103983" cy="2484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4" name="Rectangle 3"/>
          <p:cNvSpPr/>
          <p:nvPr userDrawn="1"/>
        </p:nvSpPr>
        <p:spPr>
          <a:xfrm>
            <a:off x="6263482" y="6384644"/>
            <a:ext cx="103983" cy="2484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5" name="TextBox 4"/>
          <p:cNvSpPr txBox="1"/>
          <p:nvPr userDrawn="1"/>
        </p:nvSpPr>
        <p:spPr>
          <a:xfrm>
            <a:off x="5896267" y="6354976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5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928520" y="6341386"/>
            <a:ext cx="334963" cy="334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5" name="Rectangle 4"/>
          <p:cNvSpPr/>
          <p:nvPr userDrawn="1"/>
        </p:nvSpPr>
        <p:spPr>
          <a:xfrm>
            <a:off x="5824538" y="6384644"/>
            <a:ext cx="103983" cy="2484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6" name="Rectangle 5"/>
          <p:cNvSpPr/>
          <p:nvPr userDrawn="1"/>
        </p:nvSpPr>
        <p:spPr>
          <a:xfrm>
            <a:off x="6263482" y="6384644"/>
            <a:ext cx="103983" cy="2484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7" name="TextBox 6"/>
          <p:cNvSpPr txBox="1"/>
          <p:nvPr userDrawn="1"/>
        </p:nvSpPr>
        <p:spPr>
          <a:xfrm>
            <a:off x="5896267" y="6354976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3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267774" y="5920769"/>
            <a:ext cx="554668" cy="377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b="1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algn="r"/>
              <a:t>‹#›</a:t>
            </a:fld>
            <a:endParaRPr lang="id-ID" sz="14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01131" y="586908"/>
            <a:ext cx="7189379" cy="914400"/>
          </a:xfrm>
        </p:spPr>
        <p:txBody>
          <a:bodyPr>
            <a:normAutofit/>
          </a:bodyPr>
          <a:lstStyle>
            <a:lvl1pPr marL="0" indent="0">
              <a:buNone/>
              <a:defRPr sz="4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ID" dirty="0"/>
              <a:t>Put Title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34964" y="549277"/>
            <a:ext cx="11522075" cy="5761037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3659" y="5946885"/>
            <a:ext cx="1283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1400" b="1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inspirasign.com</a:t>
            </a:r>
          </a:p>
        </p:txBody>
      </p:sp>
    </p:spTree>
    <p:extLst>
      <p:ext uri="{BB962C8B-B14F-4D97-AF65-F5344CB8AC3E}">
        <p14:creationId xmlns:p14="http://schemas.microsoft.com/office/powerpoint/2010/main" val="21569502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880606" y="636213"/>
            <a:ext cx="1829407" cy="1829407"/>
          </a:xfr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005378" y="636213"/>
            <a:ext cx="1829407" cy="1829407"/>
          </a:xfr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129850" y="636213"/>
            <a:ext cx="1829407" cy="1829407"/>
          </a:xfr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129850" y="2506564"/>
            <a:ext cx="1829407" cy="1829407"/>
          </a:xfr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129850" y="4386667"/>
            <a:ext cx="1829407" cy="1829407"/>
          </a:xfr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005377" y="2506564"/>
            <a:ext cx="3704635" cy="3704635"/>
          </a:xfr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-1822701" y="2798293"/>
            <a:ext cx="5330548" cy="914400"/>
          </a:xfrm>
        </p:spPr>
        <p:txBody>
          <a:bodyPr>
            <a:normAutofit/>
          </a:bodyPr>
          <a:lstStyle>
            <a:lvl1pPr marL="0" indent="0" algn="r">
              <a:buNone/>
              <a:defRPr sz="4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ID" dirty="0"/>
              <a:t>Put Title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34964" y="549277"/>
            <a:ext cx="11522075" cy="5761037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550553" y="5955553"/>
            <a:ext cx="1283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400" b="1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inspirasign.com</a:t>
            </a:r>
          </a:p>
        </p:txBody>
      </p:sp>
    </p:spTree>
    <p:extLst>
      <p:ext uri="{BB962C8B-B14F-4D97-AF65-F5344CB8AC3E}">
        <p14:creationId xmlns:p14="http://schemas.microsoft.com/office/powerpoint/2010/main" val="33488442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92728" y="1535280"/>
            <a:ext cx="5198056" cy="239126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458594" y="6298897"/>
            <a:ext cx="554668" cy="377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b="0" smtClean="0">
                <a:solidFill>
                  <a:schemeClr val="tx1"/>
                </a:solidFill>
                <a:latin typeface="Raleway" panose="020B0503030101060003" pitchFamily="34" charset="0"/>
              </a:rPr>
              <a:pPr algn="r"/>
              <a:t>‹#›</a:t>
            </a:fld>
            <a:endParaRPr lang="id-ID" sz="1400" b="0" dirty="0">
              <a:solidFill>
                <a:schemeClr val="tx1"/>
              </a:solidFill>
              <a:latin typeface="Raleway" panose="020B0503030101060003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6246253"/>
            <a:ext cx="10972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013347" y="6298895"/>
            <a:ext cx="0" cy="37784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609600" y="489868"/>
            <a:ext cx="83128" cy="6478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11499272" y="6336490"/>
            <a:ext cx="83128" cy="31167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013347" y="6336491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Raleway" panose="020B0503030101060003" pitchFamily="34" charset="0"/>
              </a:rPr>
              <a:t>Inspirasign.com</a:t>
            </a:r>
          </a:p>
        </p:txBody>
      </p:sp>
    </p:spTree>
    <p:extLst>
      <p:ext uri="{BB962C8B-B14F-4D97-AF65-F5344CB8AC3E}">
        <p14:creationId xmlns:p14="http://schemas.microsoft.com/office/powerpoint/2010/main" val="24897863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199" y="635635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2" y="635635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82861" y="704302"/>
            <a:ext cx="449385" cy="244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D63DB-8D5A-40B4-A68C-6142F393205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730742" y="6539637"/>
            <a:ext cx="449385" cy="244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D63DB-8D5A-40B4-A68C-6142F393205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2777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199" y="635635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2" y="635635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0742" y="6539637"/>
            <a:ext cx="449385" cy="24407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D63DB-8D5A-40B4-A68C-6142F393205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316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199" y="635635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2" y="635635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2616" y="6527761"/>
            <a:ext cx="449385" cy="244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D63DB-8D5A-40B4-A68C-6142F393205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5757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199" y="635635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2" y="635635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59092" y="6613926"/>
            <a:ext cx="449385" cy="244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D63DB-8D5A-40B4-A68C-6142F393205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3361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199" y="635635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2" y="635635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742616" y="6480259"/>
            <a:ext cx="449385" cy="244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D63DB-8D5A-40B4-A68C-6142F393205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83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7FA2-55D2-415C-BBC6-D8090743703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1352-A544-4947-8065-3D9A5CC6A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021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199" y="635635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42616" y="6492135"/>
            <a:ext cx="449385" cy="244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D63DB-8D5A-40B4-A68C-6142F393205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3084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199" y="635635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2" y="635635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2616" y="6504010"/>
            <a:ext cx="449385" cy="244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D63DB-8D5A-40B4-A68C-6142F393205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8779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199" y="635635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2" y="635635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42616" y="6613926"/>
            <a:ext cx="449385" cy="244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D63DB-8D5A-40B4-A68C-6142F393205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6368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D63DB-8D5A-40B4-A68C-6142F393205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50844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199" y="635635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2" y="635635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2616" y="6527761"/>
            <a:ext cx="449385" cy="244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D63DB-8D5A-40B4-A68C-6142F393205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204" y="78149"/>
            <a:ext cx="2121447" cy="37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308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199" y="635635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2" y="635635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2616" y="6515886"/>
            <a:ext cx="449385" cy="244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D63DB-8D5A-40B4-A68C-6142F393205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2874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199" y="6356355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2" y="6356355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7798" y="6492880"/>
            <a:ext cx="564204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65751-0E5F-4753-814C-28205BDC5011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73835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D69FD7-7D6F-4780-90B8-777DFC075E17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7796" y="630235"/>
            <a:ext cx="564204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65751-0E5F-4753-814C-28205BDC5011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3508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199" y="635635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2" y="635635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82861" y="704302"/>
            <a:ext cx="449385" cy="244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D63DB-8D5A-40B4-A68C-6142F393205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730742" y="6539637"/>
            <a:ext cx="449385" cy="244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D63DB-8D5A-40B4-A68C-6142F393205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2126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199" y="635635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2" y="635635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0742" y="6539637"/>
            <a:ext cx="449385" cy="24407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D63DB-8D5A-40B4-A68C-6142F393205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3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7FA2-55D2-415C-BBC6-D8090743703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1352-A544-4947-8065-3D9A5CC6A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385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199" y="635635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2" y="635635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2616" y="6527761"/>
            <a:ext cx="449385" cy="244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D63DB-8D5A-40B4-A68C-6142F393205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1395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199" y="635635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2" y="635635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59092" y="6613926"/>
            <a:ext cx="449385" cy="244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D63DB-8D5A-40B4-A68C-6142F393205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9608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199" y="635635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2" y="635635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742616" y="6480259"/>
            <a:ext cx="449385" cy="244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D63DB-8D5A-40B4-A68C-6142F393205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101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199" y="635635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42616" y="6492135"/>
            <a:ext cx="449385" cy="244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D63DB-8D5A-40B4-A68C-6142F393205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5245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199" y="635635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2" y="635635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2616" y="6504010"/>
            <a:ext cx="449385" cy="244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D63DB-8D5A-40B4-A68C-6142F393205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0308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199" y="635635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2" y="635635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42616" y="6613926"/>
            <a:ext cx="449385" cy="244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D63DB-8D5A-40B4-A68C-6142F393205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8970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D63DB-8D5A-40B4-A68C-6142F393205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00558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199" y="635635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2" y="635635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2616" y="6527761"/>
            <a:ext cx="449385" cy="244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D63DB-8D5A-40B4-A68C-6142F393205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204" y="78149"/>
            <a:ext cx="2121447" cy="37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738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199" y="635635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2" y="635635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2616" y="6515886"/>
            <a:ext cx="449385" cy="244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D63DB-8D5A-40B4-A68C-6142F393205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7967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199" y="6356355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2" y="6356355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7798" y="6492880"/>
            <a:ext cx="564204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65751-0E5F-4753-814C-28205BDC5011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116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7FA2-55D2-415C-BBC6-D8090743703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1352-A544-4947-8065-3D9A5CC6A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902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D69FD7-7D6F-4780-90B8-777DFC075E17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7796" y="630235"/>
            <a:ext cx="564204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65751-0E5F-4753-814C-28205BDC5011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02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7FA2-55D2-415C-BBC6-D8090743703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1352-A544-4947-8065-3D9A5CC6A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43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7FA2-55D2-415C-BBC6-D8090743703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1352-A544-4947-8065-3D9A5CC6A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B7FA2-55D2-415C-BBC6-D8090743703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1352-A544-4947-8065-3D9A5CC6A6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4483768" cy="950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4483769" y="2867"/>
            <a:ext cx="3060700" cy="922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7544469" y="2867"/>
            <a:ext cx="4647532" cy="921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1" name="Flowchart: Data 10"/>
          <p:cNvSpPr/>
          <p:nvPr/>
        </p:nvSpPr>
        <p:spPr>
          <a:xfrm>
            <a:off x="11362655" y="6257698"/>
            <a:ext cx="1262483" cy="601830"/>
          </a:xfrm>
          <a:prstGeom prst="flowChartInputOutput">
            <a:avLst/>
          </a:prstGeom>
          <a:solidFill>
            <a:srgbClr val="F8D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272212"/>
            <a:ext cx="533400" cy="533400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11580814" y="6497835"/>
            <a:ext cx="460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953F37D-F893-4042-A1FE-1214CD9D9446}" type="slidenum">
              <a:rPr lang="en-US" sz="1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4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0AE0B-DFB4-4978-B6CE-A169C95469B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A7633-1261-42CA-8EB0-9A5D5C3D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5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0D11B-DD26-F442-9E73-C5E4F0C34542}" type="datetimeFigureOut">
              <a:rPr lang="id-ID" smtClean="0"/>
              <a:t>18/10/2018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F540E-F9F3-384D-917B-81C31ACC8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904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6" r:id="rId2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1805" y="721662"/>
            <a:ext cx="449385" cy="244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D63DB-8D5A-40B4-A68C-6142F393205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64542" y="383103"/>
            <a:ext cx="1960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Juli 2018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204" y="78149"/>
            <a:ext cx="2121447" cy="37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1805" y="721662"/>
            <a:ext cx="449385" cy="244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D63DB-8D5A-40B4-A68C-6142F393205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64542" y="383103"/>
            <a:ext cx="1960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Juli 2018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204" y="78149"/>
            <a:ext cx="2121447" cy="37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0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33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14.png"/><Relationship Id="rId10" Type="http://schemas.openxmlformats.org/officeDocument/2006/relationships/image" Target="../media/image46.svg"/><Relationship Id="rId4" Type="http://schemas.openxmlformats.org/officeDocument/2006/relationships/image" Target="../media/image41.sv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7" name="Rectangle 136"/>
          <p:cNvSpPr/>
          <p:nvPr/>
        </p:nvSpPr>
        <p:spPr>
          <a:xfrm>
            <a:off x="412281" y="282238"/>
            <a:ext cx="11427227" cy="6139584"/>
          </a:xfrm>
          <a:prstGeom prst="rect">
            <a:avLst/>
          </a:prstGeom>
          <a:solidFill>
            <a:schemeClr val="accent1">
              <a:lumMod val="5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id-ID" noProof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97764" y="1185756"/>
            <a:ext cx="29084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1600" b="1" i="1" noProof="1">
                <a:solidFill>
                  <a:srgbClr val="FFFF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TPID Jawa Tengah </a:t>
            </a:r>
            <a:endParaRPr lang="id-ID" sz="1051" i="1" noProof="1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1524000" y="5611248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id-ID" sz="1600" b="1" noProof="1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Rakorpusda TPID</a:t>
            </a:r>
          </a:p>
          <a:p>
            <a:pPr algn="ctr" defTabSz="914377">
              <a:defRPr/>
            </a:pPr>
            <a:r>
              <a:rPr lang="id-ID" sz="1600" b="1" noProof="1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Jakarta, 19 Oktober </a:t>
            </a:r>
            <a:r>
              <a:rPr lang="en-US" sz="1600" b="1" noProof="1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en-US" sz="1600" b="1" noProof="1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85" b="33002"/>
          <a:stretch/>
        </p:blipFill>
        <p:spPr>
          <a:xfrm>
            <a:off x="9223705" y="408356"/>
            <a:ext cx="2538803" cy="560625"/>
          </a:xfrm>
          <a:prstGeom prst="rect">
            <a:avLst/>
          </a:prstGeom>
        </p:spPr>
      </p:pic>
      <p:sp>
        <p:nvSpPr>
          <p:cNvPr id="141" name="TextBox 140"/>
          <p:cNvSpPr txBox="1"/>
          <p:nvPr/>
        </p:nvSpPr>
        <p:spPr>
          <a:xfrm>
            <a:off x="938214" y="1924446"/>
            <a:ext cx="10315568" cy="830997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id-ID" sz="2400" b="1" noProof="1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 Unggulan TPID Provinsi Jawa Tengah</a:t>
            </a:r>
          </a:p>
          <a:p>
            <a:pPr algn="ctr" defTabSz="914377">
              <a:defRPr/>
            </a:pPr>
            <a:r>
              <a:rPr lang="id-ID" sz="2400" b="1" noProof="1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Tahun 2017</a:t>
            </a:r>
            <a:endParaRPr lang="id-ID" sz="1400" b="1" noProof="1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04" y="478229"/>
            <a:ext cx="663751" cy="73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06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5">
            <a:extLst>
              <a:ext uri="{FF2B5EF4-FFF2-40B4-BE49-F238E27FC236}">
                <a16:creationId xmlns="" xmlns:a16="http://schemas.microsoft.com/office/drawing/2014/main" id="{C3C3181D-325A-4C35-BF61-F70B082F86B2}"/>
              </a:ext>
            </a:extLst>
          </p:cNvPr>
          <p:cNvSpPr/>
          <p:nvPr/>
        </p:nvSpPr>
        <p:spPr>
          <a:xfrm>
            <a:off x="4936768" y="775813"/>
            <a:ext cx="4501084" cy="88551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rial Narrow" panose="020B0606020202030204" pitchFamily="34" charset="0"/>
            </a:endParaRPr>
          </a:p>
        </p:txBody>
      </p:sp>
      <p:pic>
        <p:nvPicPr>
          <p:cNvPr id="24" name="Picture 4" descr="F:\DATA_EKMON\Data\Foto Mas Temon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" y="-8606"/>
            <a:ext cx="5804060" cy="686660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63DB-8D5A-40B4-A68C-6142F393205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31565" y="785584"/>
            <a:ext cx="3271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Lato Bold" charset="0"/>
                <a:cs typeface="Lato Bold" charset="0"/>
              </a:rPr>
              <a:t>OUTLINE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32277" y="-1"/>
            <a:ext cx="2259724" cy="893379"/>
          </a:xfrm>
          <a:prstGeom prst="rect">
            <a:avLst/>
          </a:prstGeom>
          <a:solidFill>
            <a:srgbClr val="033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04080" y="2643952"/>
            <a:ext cx="883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Lato Bold" charset="0"/>
                <a:cs typeface="Lato Bold" charset="0"/>
              </a:rPr>
              <a:t>#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Lato Bold" charset="0"/>
                <a:cs typeface="Lato Bold" charset="0"/>
              </a:rPr>
              <a:t>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Lato Bold" charset="0"/>
              <a:cs typeface="Lato Bold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0947" y="2643951"/>
            <a:ext cx="5629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AKSI PENYELAMATAN – </a:t>
            </a:r>
            <a:r>
              <a:rPr lang="id-ID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Tahan Harga dengan Serap Produksi Petani</a:t>
            </a:r>
            <a:endParaRPr lang="en-US" sz="2400" b="1" dirty="0">
              <a:solidFill>
                <a:schemeClr val="bg1"/>
              </a:solidFill>
              <a:latin typeface="Arial Narrow" panose="020B0606020202030204" pitchFamily="34" charset="0"/>
              <a:ea typeface="Lato Bold" charset="0"/>
              <a:cs typeface="Lato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12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28A8AE18-B1E0-4238-8EB2-EF0157AA0C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207542"/>
            <a:ext cx="12191999" cy="3970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714375" indent="-534988">
              <a:buFont typeface="+mj-lt"/>
              <a:buAutoNum type="arabicPeriod" startAt="3"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AKSI PENYELAMATAN – </a:t>
            </a:r>
            <a:r>
              <a:rPr lang="id-ID" sz="22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Tahan Harga dengan Serap Produksi Petani</a:t>
            </a:r>
            <a:endParaRPr lang="en-US" sz="2200" b="1" dirty="0">
              <a:solidFill>
                <a:schemeClr val="accent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817" y="588095"/>
            <a:ext cx="11713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Aksi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d-ID" sz="2000" b="1" dirty="0">
                <a:solidFill>
                  <a:schemeClr val="accent6">
                    <a:lumMod val="50000"/>
                  </a:schemeClr>
                </a:solidFill>
              </a:rPr>
              <a:t>Pe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nyelamatan</a:t>
            </a:r>
            <a:r>
              <a:rPr lang="id-ID" sz="2000" b="1" dirty="0">
                <a:solidFill>
                  <a:schemeClr val="accent6">
                    <a:lumMod val="50000"/>
                  </a:schemeClr>
                </a:solidFill>
              </a:rPr>
              <a:t> P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etani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d-ID" sz="2000" b="1" dirty="0">
                <a:solidFill>
                  <a:schemeClr val="accent6">
                    <a:lumMod val="50000"/>
                  </a:schemeClr>
                </a:solidFill>
              </a:rPr>
              <a:t>adalah upaya penyerapan hasil panen,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ketika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harga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d-ID" sz="2000" b="1" dirty="0">
                <a:solidFill>
                  <a:schemeClr val="accent6">
                    <a:lumMod val="50000"/>
                  </a:schemeClr>
                </a:solidFill>
              </a:rPr>
              <a:t>turun hingga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di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bawah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d-ID" sz="2000" b="1" dirty="0">
                <a:solidFill>
                  <a:schemeClr val="accent6">
                    <a:lumMod val="50000"/>
                  </a:schemeClr>
                </a:solidFill>
              </a:rPr>
              <a:t>HPP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id-ID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WhatsApp Image 2018-03-15 at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712" y="1014155"/>
            <a:ext cx="5688588" cy="569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23" y="1014155"/>
            <a:ext cx="4499543" cy="2783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22" y="3902330"/>
            <a:ext cx="4499543" cy="28484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278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F:\DATA_EKMON\Data\Foto Mas Temon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" y="-8606"/>
            <a:ext cx="5804060" cy="686660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409441" y="3070753"/>
            <a:ext cx="454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Lato Bold" charset="0"/>
                <a:cs typeface="Lato Bold" charset="0"/>
              </a:rPr>
              <a:t>M</a:t>
            </a: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Lato Bold" charset="0"/>
                <a:cs typeface="Lato Bold" charset="0"/>
              </a:rPr>
              <a:t>ATUR NUWUN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Lato Bold" charset="0"/>
              <a:cs typeface="Lato Bold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D63DB-8D5A-40B4-A68C-6142F393205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32277" y="-1"/>
            <a:ext cx="2259724" cy="893379"/>
          </a:xfrm>
          <a:prstGeom prst="rect">
            <a:avLst/>
          </a:prstGeom>
          <a:solidFill>
            <a:srgbClr val="033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5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5">
            <a:extLst>
              <a:ext uri="{FF2B5EF4-FFF2-40B4-BE49-F238E27FC236}">
                <a16:creationId xmlns:a16="http://schemas.microsoft.com/office/drawing/2014/main" xmlns="" id="{C3C3181D-325A-4C35-BF61-F70B082F86B2}"/>
              </a:ext>
            </a:extLst>
          </p:cNvPr>
          <p:cNvSpPr/>
          <p:nvPr/>
        </p:nvSpPr>
        <p:spPr>
          <a:xfrm>
            <a:off x="4936768" y="718663"/>
            <a:ext cx="4501084" cy="88551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31565" y="785584"/>
            <a:ext cx="3271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Lato Bold" charset="0"/>
                <a:cs typeface="Lato Bold" charset="0"/>
              </a:rPr>
              <a:t>OUTLINE</a:t>
            </a:r>
          </a:p>
        </p:txBody>
      </p:sp>
      <p:pic>
        <p:nvPicPr>
          <p:cNvPr id="24" name="Picture 4" descr="F:\DATA_EKMON\Data\Foto Mas Temon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" y="-8606"/>
            <a:ext cx="5804060" cy="686660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835837" y="1838734"/>
            <a:ext cx="883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Lato Bold" charset="0"/>
                <a:cs typeface="Lato Bold" charset="0"/>
              </a:rPr>
              <a:t>#1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62704" y="1838733"/>
            <a:ext cx="5629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AKSI KELEMBAGAAN – </a:t>
            </a:r>
            <a:r>
              <a:rPr lang="en-US" sz="2400" b="1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Corporate Farming,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Kerjasama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Proses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Produksi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dan Pemasaran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Lato Bold" charset="0"/>
              <a:cs typeface="Lato Bold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D63DB-8D5A-40B4-A68C-6142F393205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32277" y="-1"/>
            <a:ext cx="2259724" cy="893379"/>
          </a:xfrm>
          <a:prstGeom prst="rect">
            <a:avLst/>
          </a:prstGeom>
          <a:solidFill>
            <a:srgbClr val="033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73398" y="3192671"/>
            <a:ext cx="883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Lato Bold" charset="0"/>
                <a:cs typeface="Lato Bold" charset="0"/>
              </a:rPr>
              <a:t>#</a:t>
            </a:r>
            <a:r>
              <a: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Lato Bold" charset="0"/>
                <a:cs typeface="Lato Bold" charset="0"/>
              </a:rPr>
              <a:t>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Lato Bold" charset="0"/>
              <a:cs typeface="Lato Bold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0264" y="3192670"/>
            <a:ext cx="5363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AKSI ATUR PASOKAN –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Teknologi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Ozon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Tahan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Pembusukan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Stabilkan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Pasokan</a:t>
            </a:r>
            <a:endParaRPr lang="en-US" sz="2400" b="1" dirty="0">
              <a:solidFill>
                <a:schemeClr val="bg1"/>
              </a:solidFill>
              <a:latin typeface="Arial Narrow" panose="020B0606020202030204" pitchFamily="34" charset="0"/>
              <a:ea typeface="Lato Bold" charset="0"/>
              <a:cs typeface="Lato Bold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3398" y="4611573"/>
            <a:ext cx="883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Lato Bold" charset="0"/>
                <a:cs typeface="Lato Bold" charset="0"/>
              </a:rPr>
              <a:t>#</a:t>
            </a:r>
            <a:r>
              <a:rPr lang="id-ID" sz="2400" b="1" dirty="0">
                <a:solidFill>
                  <a:prstClr val="white"/>
                </a:solidFill>
                <a:latin typeface="Arial Narrow" panose="020B0606020202030204" pitchFamily="34" charset="0"/>
                <a:ea typeface="Lato Bold" charset="0"/>
                <a:cs typeface="Lato Bold" charset="0"/>
              </a:rPr>
              <a:t>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Lato Bold" charset="0"/>
              <a:cs typeface="Lato Bold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00264" y="4611572"/>
            <a:ext cx="5363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AKSI PENYELAMATAN – </a:t>
            </a:r>
            <a:r>
              <a:rPr lang="id-ID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Tahan Harga dengan Serap Produksi Petani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Lato Bold" charset="0"/>
              <a:cs typeface="Lato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7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73779" y="3515400"/>
            <a:ext cx="2245848" cy="1376980"/>
          </a:xfrm>
          <a:prstGeom prst="roundRect">
            <a:avLst>
              <a:gd name="adj" fmla="val 5483"/>
            </a:avLst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accent4">
                    <a:lumMod val="75000"/>
                  </a:schemeClr>
                </a:solidFill>
              </a:rPr>
              <a:t>Integrasi SiHaTi Data Produksi dan SiHaTi </a:t>
            </a:r>
            <a:r>
              <a:rPr lang="id-ID" b="1" i="1" dirty="0">
                <a:solidFill>
                  <a:schemeClr val="accent4">
                    <a:lumMod val="75000"/>
                  </a:schemeClr>
                </a:solidFill>
              </a:rPr>
              <a:t>Mobile Application,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id-ID" b="1" dirty="0">
                <a:solidFill>
                  <a:schemeClr val="accent4">
                    <a:lumMod val="75000"/>
                  </a:schemeClr>
                </a:solidFill>
              </a:rPr>
              <a:t>Solusi Pengendalian Inflasi Hulu Hilir.</a:t>
            </a:r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E01028F7-816E-43E3-83EB-14CE557FC4AE}"/>
              </a:ext>
            </a:extLst>
          </p:cNvPr>
          <p:cNvSpPr/>
          <p:nvPr/>
        </p:nvSpPr>
        <p:spPr>
          <a:xfrm>
            <a:off x="3760564" y="4627542"/>
            <a:ext cx="3274379" cy="1722383"/>
          </a:xfrm>
          <a:custGeom>
            <a:avLst/>
            <a:gdLst>
              <a:gd name="connsiteX0" fmla="*/ 2769557 w 3274379"/>
              <a:gd name="connsiteY0" fmla="*/ 0 h 1722383"/>
              <a:gd name="connsiteX1" fmla="*/ 3009133 w 3274379"/>
              <a:gd name="connsiteY1" fmla="*/ 138334 h 1722383"/>
              <a:gd name="connsiteX2" fmla="*/ 3274379 w 3274379"/>
              <a:gd name="connsiteY2" fmla="*/ 291490 h 1722383"/>
              <a:gd name="connsiteX3" fmla="*/ 1619172 w 3274379"/>
              <a:gd name="connsiteY3" fmla="*/ 1247125 h 1722383"/>
              <a:gd name="connsiteX4" fmla="*/ 795999 w 3274379"/>
              <a:gd name="connsiteY4" fmla="*/ 1722383 h 1722383"/>
              <a:gd name="connsiteX5" fmla="*/ 252425 w 3274379"/>
              <a:gd name="connsiteY5" fmla="*/ 1722383 h 1722383"/>
              <a:gd name="connsiteX6" fmla="*/ 0 w 3274379"/>
              <a:gd name="connsiteY6" fmla="*/ 1469958 h 1722383"/>
              <a:gd name="connsiteX7" fmla="*/ 252425 w 3274379"/>
              <a:gd name="connsiteY7" fmla="*/ 1217534 h 1722383"/>
              <a:gd name="connsiteX8" fmla="*/ 641589 w 3274379"/>
              <a:gd name="connsiteY8" fmla="*/ 1217534 h 1722383"/>
              <a:gd name="connsiteX9" fmla="*/ 641596 w 3274379"/>
              <a:gd name="connsiteY9" fmla="*/ 1217534 h 1722383"/>
              <a:gd name="connsiteX10" fmla="*/ 660724 w 3274379"/>
              <a:gd name="connsiteY10" fmla="*/ 1217534 h 1722383"/>
              <a:gd name="connsiteX11" fmla="*/ 660725 w 3274379"/>
              <a:gd name="connsiteY11" fmla="*/ 1217534 h 172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74379" h="1722383">
                <a:moveTo>
                  <a:pt x="2769557" y="0"/>
                </a:moveTo>
                <a:lnTo>
                  <a:pt x="3009133" y="138334"/>
                </a:lnTo>
                <a:lnTo>
                  <a:pt x="3274379" y="291490"/>
                </a:lnTo>
                <a:lnTo>
                  <a:pt x="1619172" y="1247125"/>
                </a:lnTo>
                <a:lnTo>
                  <a:pt x="795999" y="1722383"/>
                </a:lnTo>
                <a:lnTo>
                  <a:pt x="252425" y="1722383"/>
                </a:lnTo>
                <a:cubicBezTo>
                  <a:pt x="113014" y="1722383"/>
                  <a:pt x="0" y="1609369"/>
                  <a:pt x="0" y="1469958"/>
                </a:cubicBezTo>
                <a:cubicBezTo>
                  <a:pt x="0" y="1330548"/>
                  <a:pt x="113014" y="1217534"/>
                  <a:pt x="252425" y="1217534"/>
                </a:cubicBezTo>
                <a:lnTo>
                  <a:pt x="641589" y="1217534"/>
                </a:lnTo>
                <a:cubicBezTo>
                  <a:pt x="641591" y="1217534"/>
                  <a:pt x="641594" y="1217534"/>
                  <a:pt x="641596" y="1217534"/>
                </a:cubicBezTo>
                <a:lnTo>
                  <a:pt x="660724" y="1217534"/>
                </a:lnTo>
                <a:lnTo>
                  <a:pt x="660725" y="12175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482"/>
            <a:ext cx="12192000" cy="789178"/>
          </a:xfrm>
        </p:spPr>
        <p:txBody>
          <a:bodyPr>
            <a:normAutofit fontScale="90000"/>
          </a:bodyPr>
          <a:lstStyle/>
          <a:p>
            <a:r>
              <a:rPr lang="id-ID" sz="3600" b="1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Penghargaan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</a:t>
            </a:r>
            <a:r>
              <a:rPr lang="id-ID" sz="3600" b="1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ang diperoleh TPID Provinsi Jawa Tengah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088D78FF-8764-415E-899B-8E2919BBB0B5}"/>
              </a:ext>
            </a:extLst>
          </p:cNvPr>
          <p:cNvSpPr/>
          <p:nvPr/>
        </p:nvSpPr>
        <p:spPr>
          <a:xfrm flipH="1">
            <a:off x="4243874" y="2755964"/>
            <a:ext cx="3646534" cy="2062800"/>
          </a:xfrm>
          <a:custGeom>
            <a:avLst/>
            <a:gdLst>
              <a:gd name="connsiteX0" fmla="*/ 2890395 w 3646534"/>
              <a:gd name="connsiteY0" fmla="*/ 270475 h 2062800"/>
              <a:gd name="connsiteX1" fmla="*/ 660656 w 3646534"/>
              <a:gd name="connsiteY1" fmla="*/ 1557951 h 2062800"/>
              <a:gd name="connsiteX2" fmla="*/ 660656 w 3646534"/>
              <a:gd name="connsiteY2" fmla="*/ 1557951 h 2062800"/>
              <a:gd name="connsiteX3" fmla="*/ 660655 w 3646534"/>
              <a:gd name="connsiteY3" fmla="*/ 1557951 h 2062800"/>
              <a:gd name="connsiteX4" fmla="*/ 641528 w 3646534"/>
              <a:gd name="connsiteY4" fmla="*/ 1557951 h 2062800"/>
              <a:gd name="connsiteX5" fmla="*/ 641522 w 3646534"/>
              <a:gd name="connsiteY5" fmla="*/ 1557951 h 2062800"/>
              <a:gd name="connsiteX6" fmla="*/ 252398 w 3646534"/>
              <a:gd name="connsiteY6" fmla="*/ 1557951 h 2062800"/>
              <a:gd name="connsiteX7" fmla="*/ 0 w 3646534"/>
              <a:gd name="connsiteY7" fmla="*/ 1810375 h 2062800"/>
              <a:gd name="connsiteX8" fmla="*/ 252398 w 3646534"/>
              <a:gd name="connsiteY8" fmla="*/ 2062800 h 2062800"/>
              <a:gd name="connsiteX9" fmla="*/ 795916 w 3646534"/>
              <a:gd name="connsiteY9" fmla="*/ 2062800 h 2062800"/>
              <a:gd name="connsiteX10" fmla="*/ 1619001 w 3646534"/>
              <a:gd name="connsiteY10" fmla="*/ 1587542 h 2062800"/>
              <a:gd name="connsiteX11" fmla="*/ 3394184 w 3646534"/>
              <a:gd name="connsiteY11" fmla="*/ 562531 h 2062800"/>
              <a:gd name="connsiteX12" fmla="*/ 3445033 w 3646534"/>
              <a:gd name="connsiteY12" fmla="*/ 0 h 2062800"/>
              <a:gd name="connsiteX13" fmla="*/ 3427828 w 3646534"/>
              <a:gd name="connsiteY13" fmla="*/ 1301 h 2062800"/>
              <a:gd name="connsiteX14" fmla="*/ 3646534 w 3646534"/>
              <a:gd name="connsiteY14" fmla="*/ 127062 h 2062800"/>
              <a:gd name="connsiteX15" fmla="*/ 3646051 w 3646534"/>
              <a:gd name="connsiteY15" fmla="*/ 125626 h 2062800"/>
              <a:gd name="connsiteX16" fmla="*/ 3445033 w 3646534"/>
              <a:gd name="connsiteY16" fmla="*/ 0 h 20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46534" h="2062800">
                <a:moveTo>
                  <a:pt x="2890395" y="270475"/>
                </a:moveTo>
                <a:lnTo>
                  <a:pt x="660656" y="1557951"/>
                </a:lnTo>
                <a:lnTo>
                  <a:pt x="660656" y="1557951"/>
                </a:lnTo>
                <a:cubicBezTo>
                  <a:pt x="660656" y="1557951"/>
                  <a:pt x="660656" y="1557951"/>
                  <a:pt x="660655" y="1557951"/>
                </a:cubicBezTo>
                <a:lnTo>
                  <a:pt x="641528" y="1557951"/>
                </a:lnTo>
                <a:cubicBezTo>
                  <a:pt x="641526" y="1557951"/>
                  <a:pt x="641524" y="1557951"/>
                  <a:pt x="641522" y="1557951"/>
                </a:cubicBezTo>
                <a:lnTo>
                  <a:pt x="252398" y="1557951"/>
                </a:lnTo>
                <a:cubicBezTo>
                  <a:pt x="113002" y="1557951"/>
                  <a:pt x="0" y="1670965"/>
                  <a:pt x="0" y="1810375"/>
                </a:cubicBezTo>
                <a:cubicBezTo>
                  <a:pt x="0" y="1949786"/>
                  <a:pt x="113002" y="2062800"/>
                  <a:pt x="252398" y="2062800"/>
                </a:cubicBezTo>
                <a:lnTo>
                  <a:pt x="795916" y="2062800"/>
                </a:lnTo>
                <a:lnTo>
                  <a:pt x="1619001" y="1587542"/>
                </a:lnTo>
                <a:lnTo>
                  <a:pt x="3394184" y="562531"/>
                </a:lnTo>
                <a:close/>
                <a:moveTo>
                  <a:pt x="3445033" y="0"/>
                </a:moveTo>
                <a:lnTo>
                  <a:pt x="3427828" y="1301"/>
                </a:lnTo>
                <a:lnTo>
                  <a:pt x="3646534" y="127062"/>
                </a:lnTo>
                <a:lnTo>
                  <a:pt x="3646051" y="125626"/>
                </a:lnTo>
                <a:cubicBezTo>
                  <a:pt x="3602490" y="50168"/>
                  <a:pt x="3525856" y="5712"/>
                  <a:pt x="3445033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747FB642-0081-406E-BFF5-A56A045C0C21}"/>
              </a:ext>
            </a:extLst>
          </p:cNvPr>
          <p:cNvSpPr/>
          <p:nvPr/>
        </p:nvSpPr>
        <p:spPr>
          <a:xfrm>
            <a:off x="3693170" y="1557026"/>
            <a:ext cx="3118772" cy="1724455"/>
          </a:xfrm>
          <a:custGeom>
            <a:avLst/>
            <a:gdLst>
              <a:gd name="connsiteX0" fmla="*/ 2781707 w 3118772"/>
              <a:gd name="connsiteY0" fmla="*/ 0 h 1724455"/>
              <a:gd name="connsiteX1" fmla="*/ 3118772 w 3118772"/>
              <a:gd name="connsiteY1" fmla="*/ 90317 h 1724455"/>
              <a:gd name="connsiteX2" fmla="*/ 3034531 w 3118772"/>
              <a:gd name="connsiteY2" fmla="*/ 426734 h 1724455"/>
              <a:gd name="connsiteX3" fmla="*/ 2903422 w 3118772"/>
              <a:gd name="connsiteY3" fmla="*/ 507733 h 1724455"/>
              <a:gd name="connsiteX4" fmla="*/ 2739658 w 3118772"/>
              <a:gd name="connsiteY4" fmla="*/ 602283 h 1724455"/>
              <a:gd name="connsiteX5" fmla="*/ 2739658 w 3118772"/>
              <a:gd name="connsiteY5" fmla="*/ 602284 h 1724455"/>
              <a:gd name="connsiteX6" fmla="*/ 1619172 w 3118772"/>
              <a:gd name="connsiteY6" fmla="*/ 1249197 h 1724455"/>
              <a:gd name="connsiteX7" fmla="*/ 795999 w 3118772"/>
              <a:gd name="connsiteY7" fmla="*/ 1724455 h 1724455"/>
              <a:gd name="connsiteX8" fmla="*/ 252425 w 3118772"/>
              <a:gd name="connsiteY8" fmla="*/ 1724455 h 1724455"/>
              <a:gd name="connsiteX9" fmla="*/ 0 w 3118772"/>
              <a:gd name="connsiteY9" fmla="*/ 1472030 h 1724455"/>
              <a:gd name="connsiteX10" fmla="*/ 252425 w 3118772"/>
              <a:gd name="connsiteY10" fmla="*/ 1219606 h 1724455"/>
              <a:gd name="connsiteX11" fmla="*/ 641589 w 3118772"/>
              <a:gd name="connsiteY11" fmla="*/ 1219606 h 1724455"/>
              <a:gd name="connsiteX12" fmla="*/ 641596 w 3118772"/>
              <a:gd name="connsiteY12" fmla="*/ 1219606 h 1724455"/>
              <a:gd name="connsiteX13" fmla="*/ 660724 w 3118772"/>
              <a:gd name="connsiteY13" fmla="*/ 1219606 h 1724455"/>
              <a:gd name="connsiteX14" fmla="*/ 660725 w 3118772"/>
              <a:gd name="connsiteY14" fmla="*/ 1219606 h 1724455"/>
              <a:gd name="connsiteX15" fmla="*/ 2484692 w 3118772"/>
              <a:gd name="connsiteY15" fmla="*/ 166539 h 1724455"/>
              <a:gd name="connsiteX16" fmla="*/ 2486854 w 3118772"/>
              <a:gd name="connsiteY16" fmla="*/ 170233 h 1724455"/>
              <a:gd name="connsiteX0" fmla="*/ 2781707 w 3118772"/>
              <a:gd name="connsiteY0" fmla="*/ 0 h 1724455"/>
              <a:gd name="connsiteX1" fmla="*/ 3118772 w 3118772"/>
              <a:gd name="connsiteY1" fmla="*/ 90317 h 1724455"/>
              <a:gd name="connsiteX2" fmla="*/ 3034531 w 3118772"/>
              <a:gd name="connsiteY2" fmla="*/ 426734 h 1724455"/>
              <a:gd name="connsiteX3" fmla="*/ 2903422 w 3118772"/>
              <a:gd name="connsiteY3" fmla="*/ 507733 h 1724455"/>
              <a:gd name="connsiteX4" fmla="*/ 2739658 w 3118772"/>
              <a:gd name="connsiteY4" fmla="*/ 602283 h 1724455"/>
              <a:gd name="connsiteX5" fmla="*/ 2739658 w 3118772"/>
              <a:gd name="connsiteY5" fmla="*/ 602284 h 1724455"/>
              <a:gd name="connsiteX6" fmla="*/ 1619172 w 3118772"/>
              <a:gd name="connsiteY6" fmla="*/ 1249197 h 1724455"/>
              <a:gd name="connsiteX7" fmla="*/ 795999 w 3118772"/>
              <a:gd name="connsiteY7" fmla="*/ 1724455 h 1724455"/>
              <a:gd name="connsiteX8" fmla="*/ 252425 w 3118772"/>
              <a:gd name="connsiteY8" fmla="*/ 1724455 h 1724455"/>
              <a:gd name="connsiteX9" fmla="*/ 0 w 3118772"/>
              <a:gd name="connsiteY9" fmla="*/ 1472030 h 1724455"/>
              <a:gd name="connsiteX10" fmla="*/ 252425 w 3118772"/>
              <a:gd name="connsiteY10" fmla="*/ 1219606 h 1724455"/>
              <a:gd name="connsiteX11" fmla="*/ 641589 w 3118772"/>
              <a:gd name="connsiteY11" fmla="*/ 1219606 h 1724455"/>
              <a:gd name="connsiteX12" fmla="*/ 641596 w 3118772"/>
              <a:gd name="connsiteY12" fmla="*/ 1219606 h 1724455"/>
              <a:gd name="connsiteX13" fmla="*/ 660724 w 3118772"/>
              <a:gd name="connsiteY13" fmla="*/ 1219606 h 1724455"/>
              <a:gd name="connsiteX14" fmla="*/ 660725 w 3118772"/>
              <a:gd name="connsiteY14" fmla="*/ 1219606 h 1724455"/>
              <a:gd name="connsiteX15" fmla="*/ 2484692 w 3118772"/>
              <a:gd name="connsiteY15" fmla="*/ 166539 h 1724455"/>
              <a:gd name="connsiteX16" fmla="*/ 2781707 w 3118772"/>
              <a:gd name="connsiteY16" fmla="*/ 0 h 1724455"/>
              <a:gd name="connsiteX0" fmla="*/ 2781707 w 3118772"/>
              <a:gd name="connsiteY0" fmla="*/ 0 h 1724455"/>
              <a:gd name="connsiteX1" fmla="*/ 3118772 w 3118772"/>
              <a:gd name="connsiteY1" fmla="*/ 90317 h 1724455"/>
              <a:gd name="connsiteX2" fmla="*/ 3034531 w 3118772"/>
              <a:gd name="connsiteY2" fmla="*/ 426734 h 1724455"/>
              <a:gd name="connsiteX3" fmla="*/ 2903422 w 3118772"/>
              <a:gd name="connsiteY3" fmla="*/ 507733 h 1724455"/>
              <a:gd name="connsiteX4" fmla="*/ 2739658 w 3118772"/>
              <a:gd name="connsiteY4" fmla="*/ 602283 h 1724455"/>
              <a:gd name="connsiteX5" fmla="*/ 2739658 w 3118772"/>
              <a:gd name="connsiteY5" fmla="*/ 602284 h 1724455"/>
              <a:gd name="connsiteX6" fmla="*/ 1619172 w 3118772"/>
              <a:gd name="connsiteY6" fmla="*/ 1249197 h 1724455"/>
              <a:gd name="connsiteX7" fmla="*/ 795999 w 3118772"/>
              <a:gd name="connsiteY7" fmla="*/ 1724455 h 1724455"/>
              <a:gd name="connsiteX8" fmla="*/ 252425 w 3118772"/>
              <a:gd name="connsiteY8" fmla="*/ 1724455 h 1724455"/>
              <a:gd name="connsiteX9" fmla="*/ 0 w 3118772"/>
              <a:gd name="connsiteY9" fmla="*/ 1472030 h 1724455"/>
              <a:gd name="connsiteX10" fmla="*/ 252425 w 3118772"/>
              <a:gd name="connsiteY10" fmla="*/ 1219606 h 1724455"/>
              <a:gd name="connsiteX11" fmla="*/ 641589 w 3118772"/>
              <a:gd name="connsiteY11" fmla="*/ 1219606 h 1724455"/>
              <a:gd name="connsiteX12" fmla="*/ 641596 w 3118772"/>
              <a:gd name="connsiteY12" fmla="*/ 1219606 h 1724455"/>
              <a:gd name="connsiteX13" fmla="*/ 660724 w 3118772"/>
              <a:gd name="connsiteY13" fmla="*/ 1219606 h 1724455"/>
              <a:gd name="connsiteX14" fmla="*/ 660725 w 3118772"/>
              <a:gd name="connsiteY14" fmla="*/ 1219606 h 1724455"/>
              <a:gd name="connsiteX15" fmla="*/ 2781707 w 3118772"/>
              <a:gd name="connsiteY15" fmla="*/ 0 h 1724455"/>
              <a:gd name="connsiteX0" fmla="*/ 2781707 w 3118772"/>
              <a:gd name="connsiteY0" fmla="*/ 0 h 1724455"/>
              <a:gd name="connsiteX1" fmla="*/ 3118772 w 3118772"/>
              <a:gd name="connsiteY1" fmla="*/ 90317 h 1724455"/>
              <a:gd name="connsiteX2" fmla="*/ 3034531 w 3118772"/>
              <a:gd name="connsiteY2" fmla="*/ 426734 h 1724455"/>
              <a:gd name="connsiteX3" fmla="*/ 2903422 w 3118772"/>
              <a:gd name="connsiteY3" fmla="*/ 507733 h 1724455"/>
              <a:gd name="connsiteX4" fmla="*/ 2739658 w 3118772"/>
              <a:gd name="connsiteY4" fmla="*/ 602283 h 1724455"/>
              <a:gd name="connsiteX5" fmla="*/ 1619172 w 3118772"/>
              <a:gd name="connsiteY5" fmla="*/ 1249197 h 1724455"/>
              <a:gd name="connsiteX6" fmla="*/ 795999 w 3118772"/>
              <a:gd name="connsiteY6" fmla="*/ 1724455 h 1724455"/>
              <a:gd name="connsiteX7" fmla="*/ 252425 w 3118772"/>
              <a:gd name="connsiteY7" fmla="*/ 1724455 h 1724455"/>
              <a:gd name="connsiteX8" fmla="*/ 0 w 3118772"/>
              <a:gd name="connsiteY8" fmla="*/ 1472030 h 1724455"/>
              <a:gd name="connsiteX9" fmla="*/ 252425 w 3118772"/>
              <a:gd name="connsiteY9" fmla="*/ 1219606 h 1724455"/>
              <a:gd name="connsiteX10" fmla="*/ 641589 w 3118772"/>
              <a:gd name="connsiteY10" fmla="*/ 1219606 h 1724455"/>
              <a:gd name="connsiteX11" fmla="*/ 641596 w 3118772"/>
              <a:gd name="connsiteY11" fmla="*/ 1219606 h 1724455"/>
              <a:gd name="connsiteX12" fmla="*/ 660724 w 3118772"/>
              <a:gd name="connsiteY12" fmla="*/ 1219606 h 1724455"/>
              <a:gd name="connsiteX13" fmla="*/ 660725 w 3118772"/>
              <a:gd name="connsiteY13" fmla="*/ 1219606 h 1724455"/>
              <a:gd name="connsiteX14" fmla="*/ 2781707 w 3118772"/>
              <a:gd name="connsiteY14" fmla="*/ 0 h 1724455"/>
              <a:gd name="connsiteX0" fmla="*/ 2781707 w 3118772"/>
              <a:gd name="connsiteY0" fmla="*/ 0 h 1724455"/>
              <a:gd name="connsiteX1" fmla="*/ 3118772 w 3118772"/>
              <a:gd name="connsiteY1" fmla="*/ 90317 h 1724455"/>
              <a:gd name="connsiteX2" fmla="*/ 3034531 w 3118772"/>
              <a:gd name="connsiteY2" fmla="*/ 426734 h 1724455"/>
              <a:gd name="connsiteX3" fmla="*/ 2903422 w 3118772"/>
              <a:gd name="connsiteY3" fmla="*/ 507733 h 1724455"/>
              <a:gd name="connsiteX4" fmla="*/ 1619172 w 3118772"/>
              <a:gd name="connsiteY4" fmla="*/ 1249197 h 1724455"/>
              <a:gd name="connsiteX5" fmla="*/ 795999 w 3118772"/>
              <a:gd name="connsiteY5" fmla="*/ 1724455 h 1724455"/>
              <a:gd name="connsiteX6" fmla="*/ 252425 w 3118772"/>
              <a:gd name="connsiteY6" fmla="*/ 1724455 h 1724455"/>
              <a:gd name="connsiteX7" fmla="*/ 0 w 3118772"/>
              <a:gd name="connsiteY7" fmla="*/ 1472030 h 1724455"/>
              <a:gd name="connsiteX8" fmla="*/ 252425 w 3118772"/>
              <a:gd name="connsiteY8" fmla="*/ 1219606 h 1724455"/>
              <a:gd name="connsiteX9" fmla="*/ 641589 w 3118772"/>
              <a:gd name="connsiteY9" fmla="*/ 1219606 h 1724455"/>
              <a:gd name="connsiteX10" fmla="*/ 641596 w 3118772"/>
              <a:gd name="connsiteY10" fmla="*/ 1219606 h 1724455"/>
              <a:gd name="connsiteX11" fmla="*/ 660724 w 3118772"/>
              <a:gd name="connsiteY11" fmla="*/ 1219606 h 1724455"/>
              <a:gd name="connsiteX12" fmla="*/ 660725 w 3118772"/>
              <a:gd name="connsiteY12" fmla="*/ 1219606 h 1724455"/>
              <a:gd name="connsiteX13" fmla="*/ 2781707 w 3118772"/>
              <a:gd name="connsiteY13" fmla="*/ 0 h 1724455"/>
              <a:gd name="connsiteX0" fmla="*/ 2781707 w 3118772"/>
              <a:gd name="connsiteY0" fmla="*/ 0 h 1724455"/>
              <a:gd name="connsiteX1" fmla="*/ 3118772 w 3118772"/>
              <a:gd name="connsiteY1" fmla="*/ 90317 h 1724455"/>
              <a:gd name="connsiteX2" fmla="*/ 3034531 w 3118772"/>
              <a:gd name="connsiteY2" fmla="*/ 426734 h 1724455"/>
              <a:gd name="connsiteX3" fmla="*/ 1619172 w 3118772"/>
              <a:gd name="connsiteY3" fmla="*/ 1249197 h 1724455"/>
              <a:gd name="connsiteX4" fmla="*/ 795999 w 3118772"/>
              <a:gd name="connsiteY4" fmla="*/ 1724455 h 1724455"/>
              <a:gd name="connsiteX5" fmla="*/ 252425 w 3118772"/>
              <a:gd name="connsiteY5" fmla="*/ 1724455 h 1724455"/>
              <a:gd name="connsiteX6" fmla="*/ 0 w 3118772"/>
              <a:gd name="connsiteY6" fmla="*/ 1472030 h 1724455"/>
              <a:gd name="connsiteX7" fmla="*/ 252425 w 3118772"/>
              <a:gd name="connsiteY7" fmla="*/ 1219606 h 1724455"/>
              <a:gd name="connsiteX8" fmla="*/ 641589 w 3118772"/>
              <a:gd name="connsiteY8" fmla="*/ 1219606 h 1724455"/>
              <a:gd name="connsiteX9" fmla="*/ 641596 w 3118772"/>
              <a:gd name="connsiteY9" fmla="*/ 1219606 h 1724455"/>
              <a:gd name="connsiteX10" fmla="*/ 660724 w 3118772"/>
              <a:gd name="connsiteY10" fmla="*/ 1219606 h 1724455"/>
              <a:gd name="connsiteX11" fmla="*/ 660725 w 3118772"/>
              <a:gd name="connsiteY11" fmla="*/ 1219606 h 1724455"/>
              <a:gd name="connsiteX12" fmla="*/ 2781707 w 3118772"/>
              <a:gd name="connsiteY12" fmla="*/ 0 h 1724455"/>
              <a:gd name="connsiteX0" fmla="*/ 2781707 w 3118772"/>
              <a:gd name="connsiteY0" fmla="*/ 0 h 1724455"/>
              <a:gd name="connsiteX1" fmla="*/ 3118772 w 3118772"/>
              <a:gd name="connsiteY1" fmla="*/ 90317 h 1724455"/>
              <a:gd name="connsiteX2" fmla="*/ 3034531 w 3118772"/>
              <a:gd name="connsiteY2" fmla="*/ 426734 h 1724455"/>
              <a:gd name="connsiteX3" fmla="*/ 795999 w 3118772"/>
              <a:gd name="connsiteY3" fmla="*/ 1724455 h 1724455"/>
              <a:gd name="connsiteX4" fmla="*/ 252425 w 3118772"/>
              <a:gd name="connsiteY4" fmla="*/ 1724455 h 1724455"/>
              <a:gd name="connsiteX5" fmla="*/ 0 w 3118772"/>
              <a:gd name="connsiteY5" fmla="*/ 1472030 h 1724455"/>
              <a:gd name="connsiteX6" fmla="*/ 252425 w 3118772"/>
              <a:gd name="connsiteY6" fmla="*/ 1219606 h 1724455"/>
              <a:gd name="connsiteX7" fmla="*/ 641589 w 3118772"/>
              <a:gd name="connsiteY7" fmla="*/ 1219606 h 1724455"/>
              <a:gd name="connsiteX8" fmla="*/ 641596 w 3118772"/>
              <a:gd name="connsiteY8" fmla="*/ 1219606 h 1724455"/>
              <a:gd name="connsiteX9" fmla="*/ 660724 w 3118772"/>
              <a:gd name="connsiteY9" fmla="*/ 1219606 h 1724455"/>
              <a:gd name="connsiteX10" fmla="*/ 660725 w 3118772"/>
              <a:gd name="connsiteY10" fmla="*/ 1219606 h 1724455"/>
              <a:gd name="connsiteX11" fmla="*/ 2781707 w 3118772"/>
              <a:gd name="connsiteY11" fmla="*/ 0 h 172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8772" h="1724455">
                <a:moveTo>
                  <a:pt x="2781707" y="0"/>
                </a:moveTo>
                <a:lnTo>
                  <a:pt x="3118772" y="90317"/>
                </a:lnTo>
                <a:lnTo>
                  <a:pt x="3034531" y="426734"/>
                </a:lnTo>
                <a:lnTo>
                  <a:pt x="795999" y="1724455"/>
                </a:lnTo>
                <a:lnTo>
                  <a:pt x="252425" y="1724455"/>
                </a:lnTo>
                <a:cubicBezTo>
                  <a:pt x="113014" y="1724455"/>
                  <a:pt x="0" y="1611441"/>
                  <a:pt x="0" y="1472030"/>
                </a:cubicBezTo>
                <a:cubicBezTo>
                  <a:pt x="0" y="1332620"/>
                  <a:pt x="113014" y="1219606"/>
                  <a:pt x="252425" y="1219606"/>
                </a:cubicBezTo>
                <a:lnTo>
                  <a:pt x="641589" y="1219606"/>
                </a:lnTo>
                <a:lnTo>
                  <a:pt x="641596" y="1219606"/>
                </a:lnTo>
                <a:lnTo>
                  <a:pt x="660724" y="1219606"/>
                </a:lnTo>
                <a:lnTo>
                  <a:pt x="660725" y="1219606"/>
                </a:lnTo>
                <a:lnTo>
                  <a:pt x="278170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2A07BDDB-D965-483B-84BE-92550863238C}"/>
              </a:ext>
            </a:extLst>
          </p:cNvPr>
          <p:cNvSpPr/>
          <p:nvPr/>
        </p:nvSpPr>
        <p:spPr>
          <a:xfrm>
            <a:off x="4526962" y="3225371"/>
            <a:ext cx="2596125" cy="1584117"/>
          </a:xfrm>
          <a:custGeom>
            <a:avLst/>
            <a:gdLst>
              <a:gd name="connsiteX0" fmla="*/ 146771 w 2596125"/>
              <a:gd name="connsiteY0" fmla="*/ 0 h 1584117"/>
              <a:gd name="connsiteX1" fmla="*/ 169014 w 2596125"/>
              <a:gd name="connsiteY1" fmla="*/ 0 h 1584117"/>
              <a:gd name="connsiteX2" fmla="*/ 169014 w 2596125"/>
              <a:gd name="connsiteY2" fmla="*/ 176038 h 1584117"/>
              <a:gd name="connsiteX3" fmla="*/ 472403 w 2596125"/>
              <a:gd name="connsiteY3" fmla="*/ 176038 h 1584117"/>
              <a:gd name="connsiteX4" fmla="*/ 472403 w 2596125"/>
              <a:gd name="connsiteY4" fmla="*/ 352076 h 1584117"/>
              <a:gd name="connsiteX5" fmla="*/ 775792 w 2596125"/>
              <a:gd name="connsiteY5" fmla="*/ 352076 h 1584117"/>
              <a:gd name="connsiteX6" fmla="*/ 775792 w 2596125"/>
              <a:gd name="connsiteY6" fmla="*/ 528114 h 1584117"/>
              <a:gd name="connsiteX7" fmla="*/ 1079181 w 2596125"/>
              <a:gd name="connsiteY7" fmla="*/ 528114 h 1584117"/>
              <a:gd name="connsiteX8" fmla="*/ 1079181 w 2596125"/>
              <a:gd name="connsiteY8" fmla="*/ 704152 h 1584117"/>
              <a:gd name="connsiteX9" fmla="*/ 1382570 w 2596125"/>
              <a:gd name="connsiteY9" fmla="*/ 704152 h 1584117"/>
              <a:gd name="connsiteX10" fmla="*/ 1382570 w 2596125"/>
              <a:gd name="connsiteY10" fmla="*/ 880190 h 1584117"/>
              <a:gd name="connsiteX11" fmla="*/ 1685959 w 2596125"/>
              <a:gd name="connsiteY11" fmla="*/ 880190 h 1584117"/>
              <a:gd name="connsiteX12" fmla="*/ 1685959 w 2596125"/>
              <a:gd name="connsiteY12" fmla="*/ 1056228 h 1584117"/>
              <a:gd name="connsiteX13" fmla="*/ 1989347 w 2596125"/>
              <a:gd name="connsiteY13" fmla="*/ 1056228 h 1584117"/>
              <a:gd name="connsiteX14" fmla="*/ 1989347 w 2596125"/>
              <a:gd name="connsiteY14" fmla="*/ 1232266 h 1584117"/>
              <a:gd name="connsiteX15" fmla="*/ 2292736 w 2596125"/>
              <a:gd name="connsiteY15" fmla="*/ 1232266 h 1584117"/>
              <a:gd name="connsiteX16" fmla="*/ 2292736 w 2596125"/>
              <a:gd name="connsiteY16" fmla="*/ 1408306 h 1584117"/>
              <a:gd name="connsiteX17" fmla="*/ 2596125 w 2596125"/>
              <a:gd name="connsiteY17" fmla="*/ 1408306 h 1584117"/>
              <a:gd name="connsiteX18" fmla="*/ 2596125 w 2596125"/>
              <a:gd name="connsiteY18" fmla="*/ 1584117 h 1584117"/>
              <a:gd name="connsiteX19" fmla="*/ 1775184 w 2596125"/>
              <a:gd name="connsiteY19" fmla="*/ 1110097 h 1584117"/>
              <a:gd name="connsiteX20" fmla="*/ 0 w 2596125"/>
              <a:gd name="connsiteY20" fmla="*/ 85086 h 158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96125" h="1584117">
                <a:moveTo>
                  <a:pt x="146771" y="0"/>
                </a:moveTo>
                <a:lnTo>
                  <a:pt x="169014" y="0"/>
                </a:lnTo>
                <a:lnTo>
                  <a:pt x="169014" y="176038"/>
                </a:lnTo>
                <a:lnTo>
                  <a:pt x="472403" y="176038"/>
                </a:lnTo>
                <a:lnTo>
                  <a:pt x="472403" y="352076"/>
                </a:lnTo>
                <a:lnTo>
                  <a:pt x="775792" y="352076"/>
                </a:lnTo>
                <a:lnTo>
                  <a:pt x="775792" y="528114"/>
                </a:lnTo>
                <a:lnTo>
                  <a:pt x="1079181" y="528114"/>
                </a:lnTo>
                <a:lnTo>
                  <a:pt x="1079181" y="704152"/>
                </a:lnTo>
                <a:lnTo>
                  <a:pt x="1382570" y="704152"/>
                </a:lnTo>
                <a:lnTo>
                  <a:pt x="1382570" y="880190"/>
                </a:lnTo>
                <a:lnTo>
                  <a:pt x="1685959" y="880190"/>
                </a:lnTo>
                <a:lnTo>
                  <a:pt x="1685959" y="1056228"/>
                </a:lnTo>
                <a:lnTo>
                  <a:pt x="1989347" y="1056228"/>
                </a:lnTo>
                <a:lnTo>
                  <a:pt x="1989347" y="1232266"/>
                </a:lnTo>
                <a:lnTo>
                  <a:pt x="2292736" y="1232266"/>
                </a:lnTo>
                <a:lnTo>
                  <a:pt x="2292736" y="1408306"/>
                </a:lnTo>
                <a:lnTo>
                  <a:pt x="2596125" y="1408306"/>
                </a:lnTo>
                <a:lnTo>
                  <a:pt x="2596125" y="1584117"/>
                </a:lnTo>
                <a:lnTo>
                  <a:pt x="1775184" y="1110097"/>
                </a:lnTo>
                <a:lnTo>
                  <a:pt x="0" y="8508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="" xmlns:a16="http://schemas.microsoft.com/office/drawing/2014/main" id="{76962170-C390-4E2B-9595-AFE0A9D816DA}"/>
              </a:ext>
            </a:extLst>
          </p:cNvPr>
          <p:cNvSpPr/>
          <p:nvPr/>
        </p:nvSpPr>
        <p:spPr>
          <a:xfrm flipH="1">
            <a:off x="4497469" y="1869186"/>
            <a:ext cx="2258923" cy="1407485"/>
          </a:xfrm>
          <a:custGeom>
            <a:avLst/>
            <a:gdLst>
              <a:gd name="connsiteX0" fmla="*/ 2258923 w 2258923"/>
              <a:gd name="connsiteY0" fmla="*/ 1232268 h 1407485"/>
              <a:gd name="connsiteX1" fmla="*/ 1956679 w 2258923"/>
              <a:gd name="connsiteY1" fmla="*/ 1232268 h 1407485"/>
              <a:gd name="connsiteX2" fmla="*/ 2258923 w 2258923"/>
              <a:gd name="connsiteY2" fmla="*/ 1407485 h 1407485"/>
              <a:gd name="connsiteX3" fmla="*/ 1955139 w 2258923"/>
              <a:gd name="connsiteY3" fmla="*/ 1056228 h 1407485"/>
              <a:gd name="connsiteX4" fmla="*/ 1653015 w 2258923"/>
              <a:gd name="connsiteY4" fmla="*/ 1056228 h 1407485"/>
              <a:gd name="connsiteX5" fmla="*/ 1955139 w 2258923"/>
              <a:gd name="connsiteY5" fmla="*/ 1231375 h 1407485"/>
              <a:gd name="connsiteX6" fmla="*/ 1651355 w 2258923"/>
              <a:gd name="connsiteY6" fmla="*/ 880190 h 1407485"/>
              <a:gd name="connsiteX7" fmla="*/ 1349354 w 2258923"/>
              <a:gd name="connsiteY7" fmla="*/ 880190 h 1407485"/>
              <a:gd name="connsiteX8" fmla="*/ 1651355 w 2258923"/>
              <a:gd name="connsiteY8" fmla="*/ 1055266 h 1407485"/>
              <a:gd name="connsiteX9" fmla="*/ 1347571 w 2258923"/>
              <a:gd name="connsiteY9" fmla="*/ 704152 h 1407485"/>
              <a:gd name="connsiteX10" fmla="*/ 1045694 w 2258923"/>
              <a:gd name="connsiteY10" fmla="*/ 704152 h 1407485"/>
              <a:gd name="connsiteX11" fmla="*/ 1347571 w 2258923"/>
              <a:gd name="connsiteY11" fmla="*/ 879156 h 1407485"/>
              <a:gd name="connsiteX12" fmla="*/ 1043787 w 2258923"/>
              <a:gd name="connsiteY12" fmla="*/ 528114 h 1407485"/>
              <a:gd name="connsiteX13" fmla="*/ 742033 w 2258923"/>
              <a:gd name="connsiteY13" fmla="*/ 528114 h 1407485"/>
              <a:gd name="connsiteX14" fmla="*/ 1043787 w 2258923"/>
              <a:gd name="connsiteY14" fmla="*/ 703047 h 1407485"/>
              <a:gd name="connsiteX15" fmla="*/ 740003 w 2258923"/>
              <a:gd name="connsiteY15" fmla="*/ 352076 h 1407485"/>
              <a:gd name="connsiteX16" fmla="*/ 438373 w 2258923"/>
              <a:gd name="connsiteY16" fmla="*/ 352076 h 1407485"/>
              <a:gd name="connsiteX17" fmla="*/ 740003 w 2258923"/>
              <a:gd name="connsiteY17" fmla="*/ 526937 h 1407485"/>
              <a:gd name="connsiteX18" fmla="*/ 436219 w 2258923"/>
              <a:gd name="connsiteY18" fmla="*/ 176038 h 1407485"/>
              <a:gd name="connsiteX19" fmla="*/ 134712 w 2258923"/>
              <a:gd name="connsiteY19" fmla="*/ 176038 h 1407485"/>
              <a:gd name="connsiteX20" fmla="*/ 436219 w 2258923"/>
              <a:gd name="connsiteY20" fmla="*/ 350828 h 1407485"/>
              <a:gd name="connsiteX21" fmla="*/ 132435 w 2258923"/>
              <a:gd name="connsiteY21" fmla="*/ 0 h 1407485"/>
              <a:gd name="connsiteX22" fmla="*/ 0 w 2258923"/>
              <a:gd name="connsiteY22" fmla="*/ 0 h 1407485"/>
              <a:gd name="connsiteX23" fmla="*/ 28690 w 2258923"/>
              <a:gd name="connsiteY23" fmla="*/ 114575 h 1407485"/>
              <a:gd name="connsiteX24" fmla="*/ 132435 w 2258923"/>
              <a:gd name="connsiteY24" fmla="*/ 174718 h 140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58923" h="1407485">
                <a:moveTo>
                  <a:pt x="2258923" y="1232268"/>
                </a:moveTo>
                <a:lnTo>
                  <a:pt x="1956679" y="1232268"/>
                </a:lnTo>
                <a:lnTo>
                  <a:pt x="2258923" y="1407485"/>
                </a:lnTo>
                <a:close/>
                <a:moveTo>
                  <a:pt x="1955139" y="1056228"/>
                </a:moveTo>
                <a:lnTo>
                  <a:pt x="1653015" y="1056228"/>
                </a:lnTo>
                <a:lnTo>
                  <a:pt x="1955139" y="1231375"/>
                </a:lnTo>
                <a:close/>
                <a:moveTo>
                  <a:pt x="1651355" y="880190"/>
                </a:moveTo>
                <a:lnTo>
                  <a:pt x="1349354" y="880190"/>
                </a:lnTo>
                <a:lnTo>
                  <a:pt x="1651355" y="1055266"/>
                </a:lnTo>
                <a:close/>
                <a:moveTo>
                  <a:pt x="1347571" y="704152"/>
                </a:moveTo>
                <a:lnTo>
                  <a:pt x="1045694" y="704152"/>
                </a:lnTo>
                <a:lnTo>
                  <a:pt x="1347571" y="879156"/>
                </a:lnTo>
                <a:close/>
                <a:moveTo>
                  <a:pt x="1043787" y="528114"/>
                </a:moveTo>
                <a:lnTo>
                  <a:pt x="742033" y="528114"/>
                </a:lnTo>
                <a:lnTo>
                  <a:pt x="1043787" y="703047"/>
                </a:lnTo>
                <a:close/>
                <a:moveTo>
                  <a:pt x="740003" y="352076"/>
                </a:moveTo>
                <a:lnTo>
                  <a:pt x="438373" y="352076"/>
                </a:lnTo>
                <a:lnTo>
                  <a:pt x="740003" y="526937"/>
                </a:lnTo>
                <a:close/>
                <a:moveTo>
                  <a:pt x="436219" y="176038"/>
                </a:moveTo>
                <a:lnTo>
                  <a:pt x="134712" y="176038"/>
                </a:lnTo>
                <a:lnTo>
                  <a:pt x="436219" y="350828"/>
                </a:lnTo>
                <a:close/>
                <a:moveTo>
                  <a:pt x="132435" y="0"/>
                </a:moveTo>
                <a:lnTo>
                  <a:pt x="0" y="0"/>
                </a:lnTo>
                <a:lnTo>
                  <a:pt x="28690" y="114575"/>
                </a:lnTo>
                <a:lnTo>
                  <a:pt x="132435" y="17471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90C400AF-E87E-4CAA-BDD5-105540C89842}"/>
              </a:ext>
            </a:extLst>
          </p:cNvPr>
          <p:cNvSpPr/>
          <p:nvPr/>
        </p:nvSpPr>
        <p:spPr>
          <a:xfrm flipH="1">
            <a:off x="4558513" y="4892380"/>
            <a:ext cx="2476430" cy="1456420"/>
          </a:xfrm>
          <a:custGeom>
            <a:avLst/>
            <a:gdLst>
              <a:gd name="connsiteX0" fmla="*/ 46158 w 2476430"/>
              <a:gd name="connsiteY0" fmla="*/ 0 h 1456420"/>
              <a:gd name="connsiteX1" fmla="*/ 0 w 2476430"/>
              <a:gd name="connsiteY1" fmla="*/ 26652 h 1456420"/>
              <a:gd name="connsiteX2" fmla="*/ 1655207 w 2476430"/>
              <a:gd name="connsiteY2" fmla="*/ 982288 h 1456420"/>
              <a:gd name="connsiteX3" fmla="*/ 2476430 w 2476430"/>
              <a:gd name="connsiteY3" fmla="*/ 1456420 h 1456420"/>
              <a:gd name="connsiteX4" fmla="*/ 2476430 w 2476430"/>
              <a:gd name="connsiteY4" fmla="*/ 1277273 h 1456420"/>
              <a:gd name="connsiteX5" fmla="*/ 2172646 w 2476430"/>
              <a:gd name="connsiteY5" fmla="*/ 1277273 h 1456420"/>
              <a:gd name="connsiteX6" fmla="*/ 2172646 w 2476430"/>
              <a:gd name="connsiteY6" fmla="*/ 1101233 h 1456420"/>
              <a:gd name="connsiteX7" fmla="*/ 1868862 w 2476430"/>
              <a:gd name="connsiteY7" fmla="*/ 1101233 h 1456420"/>
              <a:gd name="connsiteX8" fmla="*/ 1868862 w 2476430"/>
              <a:gd name="connsiteY8" fmla="*/ 925195 h 1456420"/>
              <a:gd name="connsiteX9" fmla="*/ 1565078 w 2476430"/>
              <a:gd name="connsiteY9" fmla="*/ 925195 h 1456420"/>
              <a:gd name="connsiteX10" fmla="*/ 1565078 w 2476430"/>
              <a:gd name="connsiteY10" fmla="*/ 749157 h 1456420"/>
              <a:gd name="connsiteX11" fmla="*/ 1261294 w 2476430"/>
              <a:gd name="connsiteY11" fmla="*/ 749157 h 1456420"/>
              <a:gd name="connsiteX12" fmla="*/ 1261294 w 2476430"/>
              <a:gd name="connsiteY12" fmla="*/ 573119 h 1456420"/>
              <a:gd name="connsiteX13" fmla="*/ 957510 w 2476430"/>
              <a:gd name="connsiteY13" fmla="*/ 573119 h 1456420"/>
              <a:gd name="connsiteX14" fmla="*/ 957510 w 2476430"/>
              <a:gd name="connsiteY14" fmla="*/ 397081 h 1456420"/>
              <a:gd name="connsiteX15" fmla="*/ 653726 w 2476430"/>
              <a:gd name="connsiteY15" fmla="*/ 397081 h 1456420"/>
              <a:gd name="connsiteX16" fmla="*/ 653726 w 2476430"/>
              <a:gd name="connsiteY16" fmla="*/ 221043 h 1456420"/>
              <a:gd name="connsiteX17" fmla="*/ 349942 w 2476430"/>
              <a:gd name="connsiteY17" fmla="*/ 221043 h 1456420"/>
              <a:gd name="connsiteX18" fmla="*/ 349942 w 2476430"/>
              <a:gd name="connsiteY18" fmla="*/ 45005 h 1456420"/>
              <a:gd name="connsiteX19" fmla="*/ 46158 w 2476430"/>
              <a:gd name="connsiteY19" fmla="*/ 45005 h 145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76430" h="1456420">
                <a:moveTo>
                  <a:pt x="46158" y="0"/>
                </a:moveTo>
                <a:lnTo>
                  <a:pt x="0" y="26652"/>
                </a:lnTo>
                <a:lnTo>
                  <a:pt x="1655207" y="982288"/>
                </a:lnTo>
                <a:lnTo>
                  <a:pt x="2476430" y="1456420"/>
                </a:lnTo>
                <a:lnTo>
                  <a:pt x="2476430" y="1277273"/>
                </a:lnTo>
                <a:lnTo>
                  <a:pt x="2172646" y="1277273"/>
                </a:lnTo>
                <a:lnTo>
                  <a:pt x="2172646" y="1101233"/>
                </a:lnTo>
                <a:lnTo>
                  <a:pt x="1868862" y="1101233"/>
                </a:lnTo>
                <a:lnTo>
                  <a:pt x="1868862" y="925195"/>
                </a:lnTo>
                <a:lnTo>
                  <a:pt x="1565078" y="925195"/>
                </a:lnTo>
                <a:lnTo>
                  <a:pt x="1565078" y="749157"/>
                </a:lnTo>
                <a:lnTo>
                  <a:pt x="1261294" y="749157"/>
                </a:lnTo>
                <a:lnTo>
                  <a:pt x="1261294" y="573119"/>
                </a:lnTo>
                <a:lnTo>
                  <a:pt x="957510" y="573119"/>
                </a:lnTo>
                <a:lnTo>
                  <a:pt x="957510" y="397081"/>
                </a:lnTo>
                <a:lnTo>
                  <a:pt x="653726" y="397081"/>
                </a:lnTo>
                <a:lnTo>
                  <a:pt x="653726" y="221043"/>
                </a:lnTo>
                <a:lnTo>
                  <a:pt x="349942" y="221043"/>
                </a:lnTo>
                <a:lnTo>
                  <a:pt x="349942" y="45005"/>
                </a:lnTo>
                <a:lnTo>
                  <a:pt x="46158" y="45005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Crawl">
            <a:extLst>
              <a:ext uri="{FF2B5EF4-FFF2-40B4-BE49-F238E27FC236}">
                <a16:creationId xmlns="" xmlns:a16="http://schemas.microsoft.com/office/drawing/2014/main" id="{34C1A32F-8C4D-424C-A0FC-0620B3D9D0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8183" y="5676293"/>
            <a:ext cx="859536" cy="859536"/>
          </a:xfrm>
          <a:prstGeom prst="rect">
            <a:avLst/>
          </a:prstGeom>
        </p:spPr>
      </p:pic>
      <p:pic>
        <p:nvPicPr>
          <p:cNvPr id="6" name="Graphic 5" descr="Walk">
            <a:extLst>
              <a:ext uri="{FF2B5EF4-FFF2-40B4-BE49-F238E27FC236}">
                <a16:creationId xmlns="" xmlns:a16="http://schemas.microsoft.com/office/drawing/2014/main" id="{96D0F105-BC45-4E47-88D6-13373FEDE7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60564" y="5508655"/>
            <a:ext cx="863515" cy="863515"/>
          </a:xfrm>
          <a:prstGeom prst="rect">
            <a:avLst/>
          </a:prstGeom>
        </p:spPr>
      </p:pic>
      <p:pic>
        <p:nvPicPr>
          <p:cNvPr id="8" name="Graphic 7" descr="Run">
            <a:extLst>
              <a:ext uri="{FF2B5EF4-FFF2-40B4-BE49-F238E27FC236}">
                <a16:creationId xmlns="" xmlns:a16="http://schemas.microsoft.com/office/drawing/2014/main" id="{6F905C2C-0676-468A-AC9A-4F557272B7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75157" y="5568337"/>
            <a:ext cx="859536" cy="859536"/>
          </a:xfrm>
          <a:prstGeom prst="rect">
            <a:avLst/>
          </a:prstGeom>
        </p:spPr>
      </p:pic>
      <p:pic>
        <p:nvPicPr>
          <p:cNvPr id="73" name="Graphic 72" descr="Walk">
            <a:extLst>
              <a:ext uri="{FF2B5EF4-FFF2-40B4-BE49-F238E27FC236}">
                <a16:creationId xmlns="" xmlns:a16="http://schemas.microsoft.com/office/drawing/2014/main" id="{EFACE4DE-F700-428F-9A27-9D67BECE23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92351" y="5540988"/>
            <a:ext cx="863515" cy="863515"/>
          </a:xfrm>
          <a:prstGeom prst="rect">
            <a:avLst/>
          </a:prstGeom>
        </p:spPr>
      </p:pic>
      <p:pic>
        <p:nvPicPr>
          <p:cNvPr id="74" name="Graphic 73" descr="Walk">
            <a:extLst>
              <a:ext uri="{FF2B5EF4-FFF2-40B4-BE49-F238E27FC236}">
                <a16:creationId xmlns="" xmlns:a16="http://schemas.microsoft.com/office/drawing/2014/main" id="{BA8D615F-8EC0-487A-A837-700CA9ADA2D9}"/>
              </a:ext>
            </a:extLst>
          </p:cNvPr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7030872" y="3945973"/>
            <a:ext cx="859536" cy="863515"/>
          </a:xfrm>
          <a:prstGeom prst="rect">
            <a:avLst/>
          </a:prstGeom>
        </p:spPr>
      </p:pic>
      <p:pic>
        <p:nvPicPr>
          <p:cNvPr id="75" name="Graphic 74" descr="Run">
            <a:extLst>
              <a:ext uri="{FF2B5EF4-FFF2-40B4-BE49-F238E27FC236}">
                <a16:creationId xmlns="" xmlns:a16="http://schemas.microsoft.com/office/drawing/2014/main" id="{B077913D-742B-4A1B-A12C-225D927A58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30359" y="1555205"/>
            <a:ext cx="859536" cy="859536"/>
          </a:xfrm>
          <a:prstGeom prst="rect">
            <a:avLst/>
          </a:prstGeom>
        </p:spPr>
      </p:pic>
      <p:sp>
        <p:nvSpPr>
          <p:cNvPr id="76" name="Oval 75">
            <a:extLst>
              <a:ext uri="{FF2B5EF4-FFF2-40B4-BE49-F238E27FC236}">
                <a16:creationId xmlns="" xmlns:a16="http://schemas.microsoft.com/office/drawing/2014/main" id="{8F83F4B6-AAC3-4A8A-8A71-AAB2ABE372B1}"/>
              </a:ext>
            </a:extLst>
          </p:cNvPr>
          <p:cNvSpPr/>
          <p:nvPr/>
        </p:nvSpPr>
        <p:spPr>
          <a:xfrm>
            <a:off x="3554476" y="3327478"/>
            <a:ext cx="1204803" cy="7829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2FA36472-EB42-4C2F-950A-BAACFAEF09E5}"/>
              </a:ext>
            </a:extLst>
          </p:cNvPr>
          <p:cNvSpPr/>
          <p:nvPr/>
        </p:nvSpPr>
        <p:spPr>
          <a:xfrm>
            <a:off x="6762132" y="4907537"/>
            <a:ext cx="1205721" cy="78299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-14345" y="639152"/>
            <a:ext cx="12192000" cy="633502"/>
          </a:xfrm>
          <a:prstGeom prst="rect">
            <a:avLst/>
          </a:prstGeom>
        </p:spPr>
        <p:txBody>
          <a:bodyPr>
            <a:noAutofit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C998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Provinsi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C998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C998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Jawa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C998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Tengah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C998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telah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C998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id-ID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998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memperoleh dua (2) kali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998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C998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penghargaan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2C998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TPID </a:t>
            </a:r>
            <a:r>
              <a:rPr kumimoji="0" lang="en-US" sz="1600" b="1" i="0" u="none" strike="noStrike" kern="1200" cap="none" spc="0" normalizeH="0" noProof="0" dirty="0" err="1">
                <a:ln>
                  <a:noFill/>
                </a:ln>
                <a:solidFill>
                  <a:srgbClr val="2C998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Terbaik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2C998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se-</a:t>
            </a:r>
            <a:r>
              <a:rPr kumimoji="0" lang="en-US" sz="1600" b="1" i="0" u="none" strike="noStrike" kern="1200" cap="none" spc="0" normalizeH="0" noProof="0" dirty="0" err="1">
                <a:ln>
                  <a:noFill/>
                </a:ln>
                <a:solidFill>
                  <a:srgbClr val="2C998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kawasan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2C998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1600" b="1" i="0" u="none" strike="noStrike" kern="1200" cap="none" spc="0" normalizeH="0" noProof="0" dirty="0" err="1">
                <a:ln>
                  <a:noFill/>
                </a:ln>
                <a:solidFill>
                  <a:srgbClr val="2C998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Jawa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2C998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– Bali </a:t>
            </a:r>
            <a:r>
              <a:rPr kumimoji="0" lang="id-ID" sz="1600" b="1" i="0" u="none" strike="noStrike" kern="1200" cap="none" spc="0" normalizeH="0" noProof="0" dirty="0" smtClean="0">
                <a:ln>
                  <a:noFill/>
                </a:ln>
                <a:solidFill>
                  <a:srgbClr val="2C998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dan satu (1) kali penghargaan TPID Inovatif</a:t>
            </a:r>
            <a:r>
              <a:rPr lang="en-US" sz="1600" b="1" dirty="0" smtClean="0">
                <a:solidFill>
                  <a:srgbClr val="2C99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id-ID" sz="1600" b="1" dirty="0">
                <a:solidFill>
                  <a:srgbClr val="2C99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smtClean="0">
                <a:solidFill>
                  <a:srgbClr val="2C99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Hal </a:t>
            </a:r>
            <a:r>
              <a:rPr lang="en-US" sz="1600" b="1" dirty="0" err="1">
                <a:solidFill>
                  <a:srgbClr val="2C99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ini</a:t>
            </a:r>
            <a:r>
              <a:rPr lang="en-US" sz="1600" b="1" dirty="0">
                <a:solidFill>
                  <a:srgbClr val="2C99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2C99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dapat</a:t>
            </a:r>
            <a:r>
              <a:rPr lang="en-US" sz="1600" b="1" dirty="0">
                <a:solidFill>
                  <a:srgbClr val="2C99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2C99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tercapai</a:t>
            </a:r>
            <a:r>
              <a:rPr lang="en-US" sz="1600" b="1" dirty="0">
                <a:solidFill>
                  <a:srgbClr val="2C99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2C99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berkat</a:t>
            </a:r>
            <a:r>
              <a:rPr lang="en-US" sz="1600" b="1" dirty="0">
                <a:solidFill>
                  <a:srgbClr val="2C99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2C99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sinergi</a:t>
            </a:r>
            <a:r>
              <a:rPr lang="en-US" sz="1600" b="1" dirty="0">
                <a:solidFill>
                  <a:srgbClr val="2C99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dan </a:t>
            </a:r>
            <a:r>
              <a:rPr lang="en-US" sz="1600" b="1" dirty="0" err="1">
                <a:solidFill>
                  <a:srgbClr val="2C99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kolaborasi</a:t>
            </a:r>
            <a:r>
              <a:rPr lang="en-US" sz="1600" b="1" dirty="0">
                <a:solidFill>
                  <a:srgbClr val="2C99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2C99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antar</a:t>
            </a:r>
            <a:r>
              <a:rPr lang="en-US" sz="1600" b="1" dirty="0">
                <a:solidFill>
                  <a:srgbClr val="2C99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stakeholder </a:t>
            </a:r>
            <a:r>
              <a:rPr lang="en-US" sz="1600" b="1" dirty="0" err="1">
                <a:solidFill>
                  <a:srgbClr val="2C99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pemerhati</a:t>
            </a:r>
            <a:r>
              <a:rPr lang="en-US" sz="1600" b="1" dirty="0">
                <a:solidFill>
                  <a:srgbClr val="2C99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2C99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inflasi</a:t>
            </a:r>
            <a:r>
              <a:rPr lang="en-US" sz="1600" b="1" dirty="0" smtClean="0">
                <a:solidFill>
                  <a:srgbClr val="2C99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id-ID" sz="1600" b="1" dirty="0" smtClean="0">
                <a:solidFill>
                  <a:srgbClr val="2C99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..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Graphic 103" descr="Trophy">
            <a:extLst>
              <a:ext uri="{FF2B5EF4-FFF2-40B4-BE49-F238E27FC236}">
                <a16:creationId xmlns="" xmlns:a16="http://schemas.microsoft.com/office/drawing/2014/main" id="{6CBF4230-3ABA-43D9-AA80-08F1F92AF5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  <a14:imgEffect>
                      <a14:colorTemperature colorTemp="112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55" y="1358474"/>
            <a:ext cx="680110" cy="680110"/>
          </a:xfrm>
          <a:prstGeom prst="rect">
            <a:avLst/>
          </a:prstGeom>
        </p:spPr>
      </p:pic>
      <p:pic>
        <p:nvPicPr>
          <p:cNvPr id="25" name="Graphic 103" descr="Trophy">
            <a:extLst>
              <a:ext uri="{FF2B5EF4-FFF2-40B4-BE49-F238E27FC236}">
                <a16:creationId xmlns="" xmlns:a16="http://schemas.microsoft.com/office/drawing/2014/main" id="{6CBF4230-3ABA-43D9-AA80-08F1F92AF5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  <a14:imgEffect>
                      <a14:colorTemperature colorTemp="112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58" y="4921107"/>
            <a:ext cx="680110" cy="680110"/>
          </a:xfrm>
          <a:prstGeom prst="rect">
            <a:avLst/>
          </a:prstGeom>
        </p:spPr>
      </p:pic>
      <p:pic>
        <p:nvPicPr>
          <p:cNvPr id="27" name="Graphic 103" descr="Trophy">
            <a:extLst>
              <a:ext uri="{FF2B5EF4-FFF2-40B4-BE49-F238E27FC236}">
                <a16:creationId xmlns="" xmlns:a16="http://schemas.microsoft.com/office/drawing/2014/main" id="{6CBF4230-3ABA-43D9-AA80-08F1F92AF5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  <a14:imgEffect>
                      <a14:colorTemperature colorTemp="112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20" y="3418018"/>
            <a:ext cx="680110" cy="680110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8601068" y="4472501"/>
            <a:ext cx="2883816" cy="2136808"/>
          </a:xfrm>
          <a:prstGeom prst="roundRect">
            <a:avLst>
              <a:gd name="adj" fmla="val 5483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accent2">
                    <a:lumMod val="75000"/>
                  </a:schemeClr>
                </a:solidFill>
              </a:rPr>
              <a:t>Penerapan Protokol Manajemen Lonjakan Harga (PMLH) melalui SiHaTi Generasi II yang Terintegrasi Dengan </a:t>
            </a:r>
            <a:r>
              <a:rPr lang="id-ID" b="1" i="1" dirty="0">
                <a:solidFill>
                  <a:schemeClr val="accent2">
                    <a:lumMod val="75000"/>
                  </a:schemeClr>
                </a:solidFill>
              </a:rPr>
              <a:t>Mobile Phone</a:t>
            </a:r>
            <a:r>
              <a:rPr lang="id-ID" b="1" dirty="0">
                <a:solidFill>
                  <a:schemeClr val="accent2">
                    <a:lumMod val="75000"/>
                  </a:schemeClr>
                </a:solidFill>
              </a:rPr>
              <a:t> Berbasis Android (SiHaTi </a:t>
            </a:r>
            <a:r>
              <a:rPr lang="id-ID" b="1" i="1" dirty="0">
                <a:solidFill>
                  <a:schemeClr val="accent2">
                    <a:lumMod val="75000"/>
                  </a:schemeClr>
                </a:solidFill>
              </a:rPr>
              <a:t>Mobile App</a:t>
            </a:r>
            <a:r>
              <a:rPr lang="id-ID" b="1" dirty="0">
                <a:solidFill>
                  <a:schemeClr val="accent2">
                    <a:lumMod val="75000"/>
                  </a:schemeClr>
                </a:solidFill>
              </a:rPr>
              <a:t>).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7798357" y="2066073"/>
            <a:ext cx="3840689" cy="781068"/>
          </a:xfrm>
          <a:prstGeom prst="roundRect">
            <a:avLst>
              <a:gd name="adj" fmla="val 5483"/>
            </a:avLst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Paket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Sinergi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Aksi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pPr algn="ctr"/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Amankan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Inflasi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Selamatkan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Petani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0C38DAF1-4F98-481F-9A69-FE4F34788682}"/>
              </a:ext>
            </a:extLst>
          </p:cNvPr>
          <p:cNvSpPr/>
          <p:nvPr/>
        </p:nvSpPr>
        <p:spPr>
          <a:xfrm>
            <a:off x="6655480" y="1346762"/>
            <a:ext cx="1197075" cy="78299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</a:p>
        </p:txBody>
      </p:sp>
      <p:sp>
        <p:nvSpPr>
          <p:cNvPr id="5" name="Rectangle 4"/>
          <p:cNvSpPr/>
          <p:nvPr/>
        </p:nvSpPr>
        <p:spPr>
          <a:xfrm>
            <a:off x="8472446" y="4069833"/>
            <a:ext cx="3109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u="sng" dirty="0" err="1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b="1" u="sng" dirty="0" err="1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enghargaan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TPID </a:t>
            </a:r>
            <a:r>
              <a:rPr lang="en-US" b="1" u="sng" dirty="0" err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Terbaik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id-ID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532665" y="1646419"/>
            <a:ext cx="3109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u="sng" dirty="0" err="1" smtClean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b="1" u="sng" dirty="0" err="1" smtClean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enghargaan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TPID </a:t>
            </a:r>
            <a:r>
              <a:rPr lang="en-US" b="1" u="sng" dirty="0" err="1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Terbaik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id-ID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9534" y="3107394"/>
            <a:ext cx="3098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u="sng" dirty="0" err="1" smtClean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b="1" u="sng" dirty="0" err="1" smtClean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enghargaan</a:t>
            </a:r>
            <a:r>
              <a:rPr lang="en-US" b="1" u="sng" dirty="0" smtClean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u="sng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TPID </a:t>
            </a:r>
            <a:r>
              <a:rPr lang="id-ID" b="1" u="sng" dirty="0" smtClean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Inovatif</a:t>
            </a:r>
            <a:endParaRPr lang="id-ID" u="sng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35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5FA9869-90BD-46AE-861C-F2197287ADA1}"/>
              </a:ext>
            </a:extLst>
          </p:cNvPr>
          <p:cNvGrpSpPr/>
          <p:nvPr/>
        </p:nvGrpSpPr>
        <p:grpSpPr>
          <a:xfrm>
            <a:off x="4561276" y="939378"/>
            <a:ext cx="5638006" cy="5635981"/>
            <a:chOff x="3886994" y="1522413"/>
            <a:chExt cx="4418013" cy="4416426"/>
          </a:xfrm>
        </p:grpSpPr>
        <p:sp>
          <p:nvSpPr>
            <p:cNvPr id="7" name="Freeform 209">
              <a:extLst>
                <a:ext uri="{FF2B5EF4-FFF2-40B4-BE49-F238E27FC236}">
                  <a16:creationId xmlns="" xmlns:a16="http://schemas.microsoft.com/office/drawing/2014/main" id="{C855E772-47E1-40DE-8E07-F8F8BE4F9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4131" y="2278063"/>
              <a:ext cx="1600200" cy="927100"/>
            </a:xfrm>
            <a:custGeom>
              <a:avLst/>
              <a:gdLst>
                <a:gd name="T0" fmla="*/ 2415 w 5040"/>
                <a:gd name="T1" fmla="*/ 2920 h 2920"/>
                <a:gd name="T2" fmla="*/ 0 w 5040"/>
                <a:gd name="T3" fmla="*/ 1516 h 2920"/>
                <a:gd name="T4" fmla="*/ 2625 w 5040"/>
                <a:gd name="T5" fmla="*/ 0 h 2920"/>
                <a:gd name="T6" fmla="*/ 5040 w 5040"/>
                <a:gd name="T7" fmla="*/ 1403 h 2920"/>
                <a:gd name="T8" fmla="*/ 2415 w 5040"/>
                <a:gd name="T9" fmla="*/ 2920 h 2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0" h="2920">
                  <a:moveTo>
                    <a:pt x="2415" y="2920"/>
                  </a:moveTo>
                  <a:lnTo>
                    <a:pt x="0" y="1516"/>
                  </a:lnTo>
                  <a:lnTo>
                    <a:pt x="2625" y="0"/>
                  </a:lnTo>
                  <a:lnTo>
                    <a:pt x="5040" y="1403"/>
                  </a:lnTo>
                  <a:lnTo>
                    <a:pt x="2415" y="29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10">
              <a:extLst>
                <a:ext uri="{FF2B5EF4-FFF2-40B4-BE49-F238E27FC236}">
                  <a16:creationId xmlns="" xmlns:a16="http://schemas.microsoft.com/office/drawing/2014/main" id="{ECBEB467-524E-421A-84EF-030655720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4131" y="2759076"/>
              <a:ext cx="768350" cy="765175"/>
            </a:xfrm>
            <a:custGeom>
              <a:avLst/>
              <a:gdLst>
                <a:gd name="T0" fmla="*/ 2418 w 2418"/>
                <a:gd name="T1" fmla="*/ 2409 h 2409"/>
                <a:gd name="T2" fmla="*/ 3 w 2418"/>
                <a:gd name="T3" fmla="*/ 1005 h 2409"/>
                <a:gd name="T4" fmla="*/ 0 w 2418"/>
                <a:gd name="T5" fmla="*/ 0 h 2409"/>
                <a:gd name="T6" fmla="*/ 2415 w 2418"/>
                <a:gd name="T7" fmla="*/ 1404 h 2409"/>
                <a:gd name="T8" fmla="*/ 2418 w 2418"/>
                <a:gd name="T9" fmla="*/ 2409 h 2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8" h="2409">
                  <a:moveTo>
                    <a:pt x="2418" y="2409"/>
                  </a:moveTo>
                  <a:lnTo>
                    <a:pt x="3" y="1005"/>
                  </a:lnTo>
                  <a:lnTo>
                    <a:pt x="0" y="0"/>
                  </a:lnTo>
                  <a:lnTo>
                    <a:pt x="2415" y="1404"/>
                  </a:lnTo>
                  <a:lnTo>
                    <a:pt x="2418" y="2409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11">
              <a:extLst>
                <a:ext uri="{FF2B5EF4-FFF2-40B4-BE49-F238E27FC236}">
                  <a16:creationId xmlns="" xmlns:a16="http://schemas.microsoft.com/office/drawing/2014/main" id="{ACD402F4-8088-4782-A06F-99BC0EF1A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2281" y="3078163"/>
              <a:ext cx="1600200" cy="927100"/>
            </a:xfrm>
            <a:custGeom>
              <a:avLst/>
              <a:gdLst>
                <a:gd name="T0" fmla="*/ 2415 w 5041"/>
                <a:gd name="T1" fmla="*/ 2919 h 2919"/>
                <a:gd name="T2" fmla="*/ 0 w 5041"/>
                <a:gd name="T3" fmla="*/ 1516 h 2919"/>
                <a:gd name="T4" fmla="*/ 2626 w 5041"/>
                <a:gd name="T5" fmla="*/ 0 h 2919"/>
                <a:gd name="T6" fmla="*/ 5041 w 5041"/>
                <a:gd name="T7" fmla="*/ 1404 h 2919"/>
                <a:gd name="T8" fmla="*/ 2415 w 5041"/>
                <a:gd name="T9" fmla="*/ 2919 h 2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1" h="2919">
                  <a:moveTo>
                    <a:pt x="2415" y="2919"/>
                  </a:moveTo>
                  <a:lnTo>
                    <a:pt x="0" y="1516"/>
                  </a:lnTo>
                  <a:lnTo>
                    <a:pt x="2626" y="0"/>
                  </a:lnTo>
                  <a:lnTo>
                    <a:pt x="5041" y="1404"/>
                  </a:lnTo>
                  <a:lnTo>
                    <a:pt x="2415" y="29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12">
              <a:extLst>
                <a:ext uri="{FF2B5EF4-FFF2-40B4-BE49-F238E27FC236}">
                  <a16:creationId xmlns="" xmlns:a16="http://schemas.microsoft.com/office/drawing/2014/main" id="{3C70E513-F95F-451F-9C57-5341B3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2281" y="3559176"/>
              <a:ext cx="766763" cy="765175"/>
            </a:xfrm>
            <a:custGeom>
              <a:avLst/>
              <a:gdLst>
                <a:gd name="T0" fmla="*/ 2419 w 2419"/>
                <a:gd name="T1" fmla="*/ 2409 h 2409"/>
                <a:gd name="T2" fmla="*/ 4 w 2419"/>
                <a:gd name="T3" fmla="*/ 1006 h 2409"/>
                <a:gd name="T4" fmla="*/ 0 w 2419"/>
                <a:gd name="T5" fmla="*/ 0 h 2409"/>
                <a:gd name="T6" fmla="*/ 2415 w 2419"/>
                <a:gd name="T7" fmla="*/ 1403 h 2409"/>
                <a:gd name="T8" fmla="*/ 2419 w 2419"/>
                <a:gd name="T9" fmla="*/ 2409 h 2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409">
                  <a:moveTo>
                    <a:pt x="2419" y="2409"/>
                  </a:moveTo>
                  <a:lnTo>
                    <a:pt x="4" y="1006"/>
                  </a:lnTo>
                  <a:lnTo>
                    <a:pt x="0" y="0"/>
                  </a:lnTo>
                  <a:lnTo>
                    <a:pt x="2415" y="1403"/>
                  </a:lnTo>
                  <a:lnTo>
                    <a:pt x="2419" y="240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13">
              <a:extLst>
                <a:ext uri="{FF2B5EF4-FFF2-40B4-BE49-F238E27FC236}">
                  <a16:creationId xmlns="" xmlns:a16="http://schemas.microsoft.com/office/drawing/2014/main" id="{644A028B-50F6-4823-92A4-2341C5AAF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844" y="4359276"/>
              <a:ext cx="768350" cy="765175"/>
            </a:xfrm>
            <a:custGeom>
              <a:avLst/>
              <a:gdLst>
                <a:gd name="T0" fmla="*/ 2418 w 2418"/>
                <a:gd name="T1" fmla="*/ 2410 h 2410"/>
                <a:gd name="T2" fmla="*/ 2 w 2418"/>
                <a:gd name="T3" fmla="*/ 1006 h 2410"/>
                <a:gd name="T4" fmla="*/ 0 w 2418"/>
                <a:gd name="T5" fmla="*/ 0 h 2410"/>
                <a:gd name="T6" fmla="*/ 2415 w 2418"/>
                <a:gd name="T7" fmla="*/ 1404 h 2410"/>
                <a:gd name="T8" fmla="*/ 2418 w 2418"/>
                <a:gd name="T9" fmla="*/ 2410 h 2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8" h="2410">
                  <a:moveTo>
                    <a:pt x="2418" y="2410"/>
                  </a:moveTo>
                  <a:lnTo>
                    <a:pt x="2" y="1006"/>
                  </a:lnTo>
                  <a:lnTo>
                    <a:pt x="0" y="0"/>
                  </a:lnTo>
                  <a:lnTo>
                    <a:pt x="2415" y="1404"/>
                  </a:lnTo>
                  <a:lnTo>
                    <a:pt x="2418" y="241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14">
              <a:extLst>
                <a:ext uri="{FF2B5EF4-FFF2-40B4-BE49-F238E27FC236}">
                  <a16:creationId xmlns="" xmlns:a16="http://schemas.microsoft.com/office/drawing/2014/main" id="{07491CC7-B36C-4E88-8CDD-1587D3D33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844" y="3878263"/>
              <a:ext cx="1600200" cy="927100"/>
            </a:xfrm>
            <a:custGeom>
              <a:avLst/>
              <a:gdLst>
                <a:gd name="T0" fmla="*/ 2415 w 5041"/>
                <a:gd name="T1" fmla="*/ 2919 h 2919"/>
                <a:gd name="T2" fmla="*/ 0 w 5041"/>
                <a:gd name="T3" fmla="*/ 1515 h 2919"/>
                <a:gd name="T4" fmla="*/ 2626 w 5041"/>
                <a:gd name="T5" fmla="*/ 0 h 2919"/>
                <a:gd name="T6" fmla="*/ 5041 w 5041"/>
                <a:gd name="T7" fmla="*/ 1403 h 2919"/>
                <a:gd name="T8" fmla="*/ 2415 w 5041"/>
                <a:gd name="T9" fmla="*/ 2919 h 2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1" h="2919">
                  <a:moveTo>
                    <a:pt x="2415" y="2919"/>
                  </a:moveTo>
                  <a:lnTo>
                    <a:pt x="0" y="1515"/>
                  </a:lnTo>
                  <a:lnTo>
                    <a:pt x="2626" y="0"/>
                  </a:lnTo>
                  <a:lnTo>
                    <a:pt x="5041" y="1403"/>
                  </a:lnTo>
                  <a:lnTo>
                    <a:pt x="2415" y="291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15">
              <a:extLst>
                <a:ext uri="{FF2B5EF4-FFF2-40B4-BE49-F238E27FC236}">
                  <a16:creationId xmlns="" xmlns:a16="http://schemas.microsoft.com/office/drawing/2014/main" id="{01EACC30-C876-4AD4-A9F1-148D4F976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994" y="5160963"/>
              <a:ext cx="766763" cy="777875"/>
            </a:xfrm>
            <a:custGeom>
              <a:avLst/>
              <a:gdLst>
                <a:gd name="T0" fmla="*/ 2417 w 2417"/>
                <a:gd name="T1" fmla="*/ 2451 h 2451"/>
                <a:gd name="T2" fmla="*/ 2 w 2417"/>
                <a:gd name="T3" fmla="*/ 1047 h 2451"/>
                <a:gd name="T4" fmla="*/ 0 w 2417"/>
                <a:gd name="T5" fmla="*/ 0 h 2451"/>
                <a:gd name="T6" fmla="*/ 2415 w 2417"/>
                <a:gd name="T7" fmla="*/ 1403 h 2451"/>
                <a:gd name="T8" fmla="*/ 2417 w 2417"/>
                <a:gd name="T9" fmla="*/ 2451 h 2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7" h="2451">
                  <a:moveTo>
                    <a:pt x="2417" y="2451"/>
                  </a:moveTo>
                  <a:lnTo>
                    <a:pt x="2" y="1047"/>
                  </a:lnTo>
                  <a:lnTo>
                    <a:pt x="0" y="0"/>
                  </a:lnTo>
                  <a:lnTo>
                    <a:pt x="2415" y="1403"/>
                  </a:lnTo>
                  <a:lnTo>
                    <a:pt x="2417" y="2451"/>
                  </a:lnTo>
                  <a:close/>
                </a:path>
              </a:pathLst>
            </a:custGeom>
            <a:solidFill>
              <a:srgbClr val="CD2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16">
              <a:extLst>
                <a:ext uri="{FF2B5EF4-FFF2-40B4-BE49-F238E27FC236}">
                  <a16:creationId xmlns="" xmlns:a16="http://schemas.microsoft.com/office/drawing/2014/main" id="{3C8E23CC-843F-4CB4-BA97-10E7D58CC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756" y="2460626"/>
              <a:ext cx="3408363" cy="3478213"/>
            </a:xfrm>
            <a:custGeom>
              <a:avLst/>
              <a:gdLst>
                <a:gd name="T0" fmla="*/ 10734 w 10736"/>
                <a:gd name="T1" fmla="*/ 0 h 10952"/>
                <a:gd name="T2" fmla="*/ 10736 w 10736"/>
                <a:gd name="T3" fmla="*/ 964 h 10952"/>
                <a:gd name="T4" fmla="*/ 8111 w 10736"/>
                <a:gd name="T5" fmla="*/ 2479 h 10952"/>
                <a:gd name="T6" fmla="*/ 8114 w 10736"/>
                <a:gd name="T7" fmla="*/ 3485 h 10952"/>
                <a:gd name="T8" fmla="*/ 5488 w 10736"/>
                <a:gd name="T9" fmla="*/ 5001 h 10952"/>
                <a:gd name="T10" fmla="*/ 5492 w 10736"/>
                <a:gd name="T11" fmla="*/ 6006 h 10952"/>
                <a:gd name="T12" fmla="*/ 2866 w 10736"/>
                <a:gd name="T13" fmla="*/ 7522 h 10952"/>
                <a:gd name="T14" fmla="*/ 2868 w 10736"/>
                <a:gd name="T15" fmla="*/ 8527 h 10952"/>
                <a:gd name="T16" fmla="*/ 243 w 10736"/>
                <a:gd name="T17" fmla="*/ 10044 h 10952"/>
                <a:gd name="T18" fmla="*/ 245 w 10736"/>
                <a:gd name="T19" fmla="*/ 10811 h 10952"/>
                <a:gd name="T20" fmla="*/ 2 w 10736"/>
                <a:gd name="T21" fmla="*/ 10952 h 10952"/>
                <a:gd name="T22" fmla="*/ 0 w 10736"/>
                <a:gd name="T23" fmla="*/ 9904 h 10952"/>
                <a:gd name="T24" fmla="*/ 2625 w 10736"/>
                <a:gd name="T25" fmla="*/ 8389 h 10952"/>
                <a:gd name="T26" fmla="*/ 2622 w 10736"/>
                <a:gd name="T27" fmla="*/ 7383 h 10952"/>
                <a:gd name="T28" fmla="*/ 5248 w 10736"/>
                <a:gd name="T29" fmla="*/ 5867 h 10952"/>
                <a:gd name="T30" fmla="*/ 5244 w 10736"/>
                <a:gd name="T31" fmla="*/ 4861 h 10952"/>
                <a:gd name="T32" fmla="*/ 7870 w 10736"/>
                <a:gd name="T33" fmla="*/ 3346 h 10952"/>
                <a:gd name="T34" fmla="*/ 7867 w 10736"/>
                <a:gd name="T35" fmla="*/ 2341 h 10952"/>
                <a:gd name="T36" fmla="*/ 10492 w 10736"/>
                <a:gd name="T37" fmla="*/ 824 h 10952"/>
                <a:gd name="T38" fmla="*/ 10490 w 10736"/>
                <a:gd name="T39" fmla="*/ 141 h 10952"/>
                <a:gd name="T40" fmla="*/ 10734 w 10736"/>
                <a:gd name="T41" fmla="*/ 0 h 10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36" h="10952">
                  <a:moveTo>
                    <a:pt x="10734" y="0"/>
                  </a:moveTo>
                  <a:lnTo>
                    <a:pt x="10736" y="964"/>
                  </a:lnTo>
                  <a:lnTo>
                    <a:pt x="8111" y="2479"/>
                  </a:lnTo>
                  <a:lnTo>
                    <a:pt x="8114" y="3485"/>
                  </a:lnTo>
                  <a:lnTo>
                    <a:pt x="5488" y="5001"/>
                  </a:lnTo>
                  <a:lnTo>
                    <a:pt x="5492" y="6006"/>
                  </a:lnTo>
                  <a:lnTo>
                    <a:pt x="2866" y="7522"/>
                  </a:lnTo>
                  <a:lnTo>
                    <a:pt x="2868" y="8527"/>
                  </a:lnTo>
                  <a:lnTo>
                    <a:pt x="243" y="10044"/>
                  </a:lnTo>
                  <a:lnTo>
                    <a:pt x="245" y="10811"/>
                  </a:lnTo>
                  <a:lnTo>
                    <a:pt x="2" y="10952"/>
                  </a:lnTo>
                  <a:lnTo>
                    <a:pt x="0" y="9904"/>
                  </a:lnTo>
                  <a:lnTo>
                    <a:pt x="2625" y="8389"/>
                  </a:lnTo>
                  <a:lnTo>
                    <a:pt x="2622" y="7383"/>
                  </a:lnTo>
                  <a:lnTo>
                    <a:pt x="5248" y="5867"/>
                  </a:lnTo>
                  <a:lnTo>
                    <a:pt x="5244" y="4861"/>
                  </a:lnTo>
                  <a:lnTo>
                    <a:pt x="7870" y="3346"/>
                  </a:lnTo>
                  <a:lnTo>
                    <a:pt x="7867" y="2341"/>
                  </a:lnTo>
                  <a:lnTo>
                    <a:pt x="10492" y="824"/>
                  </a:lnTo>
                  <a:lnTo>
                    <a:pt x="10490" y="141"/>
                  </a:lnTo>
                  <a:lnTo>
                    <a:pt x="1073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7">
              <a:extLst>
                <a:ext uri="{FF2B5EF4-FFF2-40B4-BE49-F238E27FC236}">
                  <a16:creationId xmlns="" xmlns:a16="http://schemas.microsoft.com/office/drawing/2014/main" id="{EE88BE4C-7341-4D74-A249-58DFC997A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994" y="4678363"/>
              <a:ext cx="1600200" cy="927100"/>
            </a:xfrm>
            <a:custGeom>
              <a:avLst/>
              <a:gdLst>
                <a:gd name="T0" fmla="*/ 2415 w 5040"/>
                <a:gd name="T1" fmla="*/ 2919 h 2919"/>
                <a:gd name="T2" fmla="*/ 0 w 5040"/>
                <a:gd name="T3" fmla="*/ 1516 h 2919"/>
                <a:gd name="T4" fmla="*/ 2624 w 5040"/>
                <a:gd name="T5" fmla="*/ 0 h 2919"/>
                <a:gd name="T6" fmla="*/ 5040 w 5040"/>
                <a:gd name="T7" fmla="*/ 1404 h 2919"/>
                <a:gd name="T8" fmla="*/ 2415 w 5040"/>
                <a:gd name="T9" fmla="*/ 2919 h 2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0" h="2919">
                  <a:moveTo>
                    <a:pt x="2415" y="2919"/>
                  </a:moveTo>
                  <a:lnTo>
                    <a:pt x="0" y="1516"/>
                  </a:lnTo>
                  <a:lnTo>
                    <a:pt x="2624" y="0"/>
                  </a:lnTo>
                  <a:lnTo>
                    <a:pt x="5040" y="1404"/>
                  </a:lnTo>
                  <a:lnTo>
                    <a:pt x="2415" y="2919"/>
                  </a:lnTo>
                  <a:close/>
                </a:path>
              </a:pathLst>
            </a:custGeom>
            <a:solidFill>
              <a:srgbClr val="E70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8">
              <a:extLst>
                <a:ext uri="{FF2B5EF4-FFF2-40B4-BE49-F238E27FC236}">
                  <a16:creationId xmlns="" xmlns:a16="http://schemas.microsoft.com/office/drawing/2014/main" id="{A5590C5A-8D87-4AE2-97FF-2463483AC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4919" y="1522413"/>
              <a:ext cx="700088" cy="1131888"/>
            </a:xfrm>
            <a:custGeom>
              <a:avLst/>
              <a:gdLst>
                <a:gd name="T0" fmla="*/ 223 w 2205"/>
                <a:gd name="T1" fmla="*/ 0 h 3563"/>
                <a:gd name="T2" fmla="*/ 0 w 2205"/>
                <a:gd name="T3" fmla="*/ 130 h 3563"/>
                <a:gd name="T4" fmla="*/ 1983 w 2205"/>
                <a:gd name="T5" fmla="*/ 3563 h 3563"/>
                <a:gd name="T6" fmla="*/ 2205 w 2205"/>
                <a:gd name="T7" fmla="*/ 3433 h 3563"/>
                <a:gd name="T8" fmla="*/ 223 w 2205"/>
                <a:gd name="T9" fmla="*/ 0 h 3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5" h="3563">
                  <a:moveTo>
                    <a:pt x="223" y="0"/>
                  </a:moveTo>
                  <a:lnTo>
                    <a:pt x="0" y="130"/>
                  </a:lnTo>
                  <a:lnTo>
                    <a:pt x="1983" y="3563"/>
                  </a:lnTo>
                  <a:lnTo>
                    <a:pt x="2205" y="3433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9">
              <a:extLst>
                <a:ext uri="{FF2B5EF4-FFF2-40B4-BE49-F238E27FC236}">
                  <a16:creationId xmlns="" xmlns:a16="http://schemas.microsoft.com/office/drawing/2014/main" id="{F9378D2E-977B-4EDF-A419-1D1CA53AF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1506" y="1563688"/>
              <a:ext cx="1263650" cy="1158875"/>
            </a:xfrm>
            <a:custGeom>
              <a:avLst/>
              <a:gdLst>
                <a:gd name="T0" fmla="*/ 3978 w 3978"/>
                <a:gd name="T1" fmla="*/ 3433 h 3651"/>
                <a:gd name="T2" fmla="*/ 1995 w 3978"/>
                <a:gd name="T3" fmla="*/ 0 h 3651"/>
                <a:gd name="T4" fmla="*/ 0 w 3978"/>
                <a:gd name="T5" fmla="*/ 1136 h 3651"/>
                <a:gd name="T6" fmla="*/ 773 w 3978"/>
                <a:gd name="T7" fmla="*/ 1583 h 3651"/>
                <a:gd name="T8" fmla="*/ 775 w 3978"/>
                <a:gd name="T9" fmla="*/ 2248 h 3651"/>
                <a:gd name="T10" fmla="*/ 3190 w 3978"/>
                <a:gd name="T11" fmla="*/ 3651 h 3651"/>
                <a:gd name="T12" fmla="*/ 3188 w 3978"/>
                <a:gd name="T13" fmla="*/ 2977 h 3651"/>
                <a:gd name="T14" fmla="*/ 3978 w 3978"/>
                <a:gd name="T15" fmla="*/ 3433 h 3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78" h="3651">
                  <a:moveTo>
                    <a:pt x="3978" y="3433"/>
                  </a:moveTo>
                  <a:lnTo>
                    <a:pt x="1995" y="0"/>
                  </a:lnTo>
                  <a:lnTo>
                    <a:pt x="0" y="1136"/>
                  </a:lnTo>
                  <a:lnTo>
                    <a:pt x="773" y="1583"/>
                  </a:lnTo>
                  <a:lnTo>
                    <a:pt x="775" y="2248"/>
                  </a:lnTo>
                  <a:lnTo>
                    <a:pt x="3190" y="3651"/>
                  </a:lnTo>
                  <a:lnTo>
                    <a:pt x="3188" y="2977"/>
                  </a:lnTo>
                  <a:lnTo>
                    <a:pt x="3978" y="34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14FC4B61-ED63-4770-99C2-D082C7095B6D}"/>
              </a:ext>
            </a:extLst>
          </p:cNvPr>
          <p:cNvGrpSpPr/>
          <p:nvPr/>
        </p:nvGrpSpPr>
        <p:grpSpPr>
          <a:xfrm>
            <a:off x="4025023" y="1432191"/>
            <a:ext cx="4227742" cy="922571"/>
            <a:chOff x="4531211" y="1049671"/>
            <a:chExt cx="4227742" cy="922571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A39323E4-8AEF-48AE-8CB1-377D87E100B5}"/>
                </a:ext>
              </a:extLst>
            </p:cNvPr>
            <p:cNvSpPr txBox="1"/>
            <p:nvPr/>
          </p:nvSpPr>
          <p:spPr>
            <a:xfrm>
              <a:off x="4531211" y="1049671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400" b="1" dirty="0"/>
                <a:t>TPID </a:t>
              </a:r>
              <a:r>
                <a:rPr lang="en-US" sz="2400" b="1" dirty="0" err="1"/>
                <a:t>Terbaik</a:t>
              </a:r>
              <a:r>
                <a:rPr lang="en-US" sz="2400" b="1" dirty="0"/>
                <a:t> 2017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="" xmlns:a16="http://schemas.microsoft.com/office/drawing/2014/main" id="{3FC4FA1F-F097-4224-97F8-C456DD6C9161}"/>
                </a:ext>
              </a:extLst>
            </p:cNvPr>
            <p:cNvGrpSpPr/>
            <p:nvPr/>
          </p:nvGrpSpPr>
          <p:grpSpPr>
            <a:xfrm>
              <a:off x="7525449" y="1280503"/>
              <a:ext cx="1233504" cy="691739"/>
              <a:chOff x="7468299" y="1280503"/>
              <a:chExt cx="1233504" cy="691739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="" xmlns:a16="http://schemas.microsoft.com/office/drawing/2014/main" id="{9DD02F25-6527-4C4A-A215-21FB15D70459}"/>
                  </a:ext>
                </a:extLst>
              </p:cNvPr>
              <p:cNvCxnSpPr/>
              <p:nvPr/>
            </p:nvCxnSpPr>
            <p:spPr>
              <a:xfrm flipV="1">
                <a:off x="7468299" y="1280503"/>
                <a:ext cx="1193024" cy="1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="" xmlns:a16="http://schemas.microsoft.com/office/drawing/2014/main" id="{ED5D7B3E-CF52-4058-8AF6-9F145BF9DE17}"/>
                  </a:ext>
                </a:extLst>
              </p:cNvPr>
              <p:cNvCxnSpPr/>
              <p:nvPr/>
            </p:nvCxnSpPr>
            <p:spPr>
              <a:xfrm>
                <a:off x="8661321" y="1280503"/>
                <a:ext cx="0" cy="610776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50">
                <a:extLst>
                  <a:ext uri="{FF2B5EF4-FFF2-40B4-BE49-F238E27FC236}">
                    <a16:creationId xmlns="" xmlns:a16="http://schemas.microsoft.com/office/drawing/2014/main" id="{30F76D34-6DF2-4DD9-A199-76BA24655E51}"/>
                  </a:ext>
                </a:extLst>
              </p:cNvPr>
              <p:cNvSpPr/>
              <p:nvPr/>
            </p:nvSpPr>
            <p:spPr>
              <a:xfrm>
                <a:off x="8620840" y="1891279"/>
                <a:ext cx="80963" cy="8096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6CFD9CFB-4AD8-4CEB-9104-1F11C00E2A13}"/>
              </a:ext>
            </a:extLst>
          </p:cNvPr>
          <p:cNvGrpSpPr/>
          <p:nvPr/>
        </p:nvGrpSpPr>
        <p:grpSpPr>
          <a:xfrm>
            <a:off x="1705972" y="2286105"/>
            <a:ext cx="5316972" cy="1631216"/>
            <a:chOff x="4531212" y="1049671"/>
            <a:chExt cx="4187261" cy="1631216"/>
          </a:xfrm>
        </p:grpSpPr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F21F41D1-CE56-47FB-B116-A00E2F5B7E18}"/>
                </a:ext>
              </a:extLst>
            </p:cNvPr>
            <p:cNvGrpSpPr/>
            <p:nvPr/>
          </p:nvGrpSpPr>
          <p:grpSpPr>
            <a:xfrm>
              <a:off x="4531212" y="1049671"/>
              <a:ext cx="3717157" cy="1631216"/>
              <a:chOff x="332937" y="2717590"/>
              <a:chExt cx="3717157" cy="1631216"/>
            </a:xfrm>
          </p:grpSpPr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6D44762D-AB8D-4A77-A548-0766DB6C1825}"/>
                  </a:ext>
                </a:extLst>
              </p:cNvPr>
              <p:cNvSpPr txBox="1"/>
              <p:nvPr/>
            </p:nvSpPr>
            <p:spPr>
              <a:xfrm>
                <a:off x="332937" y="2717590"/>
                <a:ext cx="2418295" cy="46166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r"/>
                <a:r>
                  <a:rPr lang="en-US" sz="2400" b="1" dirty="0" err="1"/>
                  <a:t>Aksi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Penyelamatan</a:t>
                </a:r>
                <a:endParaRPr lang="en-US" sz="2400" b="1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A196BD1B-2D2C-4BFD-B983-1E1847BD3DA3}"/>
                  </a:ext>
                </a:extLst>
              </p:cNvPr>
              <p:cNvSpPr txBox="1"/>
              <p:nvPr/>
            </p:nvSpPr>
            <p:spPr>
              <a:xfrm>
                <a:off x="363414" y="3179255"/>
                <a:ext cx="3686680" cy="1169551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algn="just"/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Upaya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penyerapan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hasil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panen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,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ketika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harga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turun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hingga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di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bawah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HPP.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Studi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kasus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: </a:t>
                </a:r>
                <a:r>
                  <a:rPr lang="en-US" sz="1400" b="1" dirty="0" err="1"/>
                  <a:t>bawang</a:t>
                </a:r>
                <a:r>
                  <a:rPr lang="en-US" sz="1400" b="1" dirty="0"/>
                  <a:t> </a:t>
                </a:r>
                <a:r>
                  <a:rPr lang="en-US" sz="1400" b="1" dirty="0" err="1"/>
                  <a:t>merah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yang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anjlok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dibawah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hpp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lalu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kemudian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diserap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oleh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Aparatur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Sipil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Negara</a:t>
                </a:r>
                <a:r>
                  <a:rPr lang="id-ID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(ASN) dan pegawai beberapa instansi anggota TPID Jateng</a:t>
                </a:r>
                <a:r>
                  <a:rPr lang="en-US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sebanyak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16 ton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bawang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merah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diatas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HPP.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55B3A4F2-F55F-442F-9950-4A48A267A0B9}"/>
                </a:ext>
              </a:extLst>
            </p:cNvPr>
            <p:cNvGrpSpPr/>
            <p:nvPr/>
          </p:nvGrpSpPr>
          <p:grpSpPr>
            <a:xfrm>
              <a:off x="7035492" y="1280503"/>
              <a:ext cx="1682981" cy="988691"/>
              <a:chOff x="6978342" y="1280503"/>
              <a:chExt cx="1682981" cy="98869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="" xmlns:a16="http://schemas.microsoft.com/office/drawing/2014/main" id="{EDD860BC-7894-4FC0-91EA-CBDE576709F7}"/>
                  </a:ext>
                </a:extLst>
              </p:cNvPr>
              <p:cNvCxnSpPr/>
              <p:nvPr/>
            </p:nvCxnSpPr>
            <p:spPr>
              <a:xfrm>
                <a:off x="6978342" y="1280504"/>
                <a:ext cx="1682981" cy="0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="" xmlns:a16="http://schemas.microsoft.com/office/drawing/2014/main" id="{736FC57F-51C8-4078-9D65-DE7D7C69C19E}"/>
                  </a:ext>
                </a:extLst>
              </p:cNvPr>
              <p:cNvCxnSpPr/>
              <p:nvPr/>
            </p:nvCxnSpPr>
            <p:spPr>
              <a:xfrm>
                <a:off x="8661321" y="1280503"/>
                <a:ext cx="2" cy="988691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528E832B-02CD-49FC-90E4-A040925D74FB}"/>
              </a:ext>
            </a:extLst>
          </p:cNvPr>
          <p:cNvGrpSpPr/>
          <p:nvPr/>
        </p:nvGrpSpPr>
        <p:grpSpPr>
          <a:xfrm>
            <a:off x="7061983" y="4447144"/>
            <a:ext cx="4374837" cy="2088126"/>
            <a:chOff x="6887969" y="4601006"/>
            <a:chExt cx="4374837" cy="2088126"/>
          </a:xfrm>
        </p:grpSpPr>
        <p:grpSp>
          <p:nvGrpSpPr>
            <p:cNvPr id="81" name="Group 80">
              <a:extLst>
                <a:ext uri="{FF2B5EF4-FFF2-40B4-BE49-F238E27FC236}">
                  <a16:creationId xmlns="" xmlns:a16="http://schemas.microsoft.com/office/drawing/2014/main" id="{41BD9D8D-A960-47A3-A8AF-5282AF4B90D4}"/>
                </a:ext>
              </a:extLst>
            </p:cNvPr>
            <p:cNvGrpSpPr/>
            <p:nvPr/>
          </p:nvGrpSpPr>
          <p:grpSpPr>
            <a:xfrm>
              <a:off x="8325718" y="4601006"/>
              <a:ext cx="2937088" cy="2088126"/>
              <a:chOff x="-281700" y="2722871"/>
              <a:chExt cx="2937088" cy="2088126"/>
            </a:xfrm>
          </p:grpSpPr>
          <p:sp>
            <p:nvSpPr>
              <p:cNvPr id="86" name="TextBox 85">
                <a:extLst>
                  <a:ext uri="{FF2B5EF4-FFF2-40B4-BE49-F238E27FC236}">
                    <a16:creationId xmlns="" xmlns:a16="http://schemas.microsoft.com/office/drawing/2014/main" id="{9B80E2EC-B49A-4293-B01C-9614001EB7E7}"/>
                  </a:ext>
                </a:extLst>
              </p:cNvPr>
              <p:cNvSpPr txBox="1"/>
              <p:nvPr/>
            </p:nvSpPr>
            <p:spPr>
              <a:xfrm>
                <a:off x="-281700" y="2722871"/>
                <a:ext cx="2937088" cy="46166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400" b="1" dirty="0" err="1"/>
                  <a:t>Aksi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Atur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Pasokan</a:t>
                </a:r>
                <a:endParaRPr lang="en-US" sz="2400" b="1" dirty="0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="" xmlns:a16="http://schemas.microsoft.com/office/drawing/2014/main" id="{832D6A6B-C746-454A-9259-8DBABB142FF6}"/>
                  </a:ext>
                </a:extLst>
              </p:cNvPr>
              <p:cNvSpPr txBox="1"/>
              <p:nvPr/>
            </p:nvSpPr>
            <p:spPr>
              <a:xfrm>
                <a:off x="-276909" y="3210559"/>
                <a:ext cx="2929293" cy="1600438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algn="just"/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Mengimplementasikan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b="1" dirty="0" err="1"/>
                  <a:t>teknologi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b="1" dirty="0" err="1"/>
                  <a:t>ozon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yang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mampu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id-ID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memperpanjang masa simpan</a:t>
                </a:r>
                <a:r>
                  <a:rPr lang="en-US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Biayanya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relatif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lebih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murah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dibanding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mesin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penyimpanan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lain,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dan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mampu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menjaga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kesegaran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cabe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rawit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(15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hari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),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sayuran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(20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hari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),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cabe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merah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(60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hari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). 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="" xmlns:a16="http://schemas.microsoft.com/office/drawing/2014/main" id="{46A541DF-5653-49D0-97D9-D79B425D9CB6}"/>
                </a:ext>
              </a:extLst>
            </p:cNvPr>
            <p:cNvGrpSpPr/>
            <p:nvPr/>
          </p:nvGrpSpPr>
          <p:grpSpPr>
            <a:xfrm flipH="1" flipV="1">
              <a:off x="6887969" y="4791170"/>
              <a:ext cx="81024" cy="693435"/>
              <a:chOff x="9328190" y="638355"/>
              <a:chExt cx="80963" cy="690241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="" xmlns:a16="http://schemas.microsoft.com/office/drawing/2014/main" id="{FDB736B8-7ACA-454F-8A41-2C129436171C}"/>
                  </a:ext>
                </a:extLst>
              </p:cNvPr>
              <p:cNvCxnSpPr/>
              <p:nvPr/>
            </p:nvCxnSpPr>
            <p:spPr>
              <a:xfrm>
                <a:off x="9370161" y="638355"/>
                <a:ext cx="0" cy="610776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>
                <a:extLst>
                  <a:ext uri="{FF2B5EF4-FFF2-40B4-BE49-F238E27FC236}">
                    <a16:creationId xmlns="" xmlns:a16="http://schemas.microsoft.com/office/drawing/2014/main" id="{109D295C-4BF5-423C-B9D1-11337C2838E8}"/>
                  </a:ext>
                </a:extLst>
              </p:cNvPr>
              <p:cNvSpPr/>
              <p:nvPr/>
            </p:nvSpPr>
            <p:spPr>
              <a:xfrm>
                <a:off x="9328190" y="1247633"/>
                <a:ext cx="80963" cy="8096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8" name="Graphic 97" descr="Crawl">
            <a:extLst>
              <a:ext uri="{FF2B5EF4-FFF2-40B4-BE49-F238E27FC236}">
                <a16:creationId xmlns="" xmlns:a16="http://schemas.microsoft.com/office/drawing/2014/main" id="{812368D5-05AC-41E5-88D5-E0AC345DB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23316" y="5187121"/>
            <a:ext cx="680110" cy="680110"/>
          </a:xfrm>
          <a:prstGeom prst="rect">
            <a:avLst/>
          </a:prstGeom>
        </p:spPr>
      </p:pic>
      <p:pic>
        <p:nvPicPr>
          <p:cNvPr id="100" name="Graphic 99" descr="Walk">
            <a:extLst>
              <a:ext uri="{FF2B5EF4-FFF2-40B4-BE49-F238E27FC236}">
                <a16:creationId xmlns="" xmlns:a16="http://schemas.microsoft.com/office/drawing/2014/main" id="{0EF40E2E-A248-4F1C-9FC6-754798F157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93986" y="4140049"/>
            <a:ext cx="680110" cy="680110"/>
          </a:xfrm>
          <a:prstGeom prst="rect">
            <a:avLst/>
          </a:prstGeom>
        </p:spPr>
      </p:pic>
      <p:pic>
        <p:nvPicPr>
          <p:cNvPr id="102" name="Graphic 101" descr="Run">
            <a:extLst>
              <a:ext uri="{FF2B5EF4-FFF2-40B4-BE49-F238E27FC236}">
                <a16:creationId xmlns="" xmlns:a16="http://schemas.microsoft.com/office/drawing/2014/main" id="{619C741C-2CDB-4F21-9DDC-E953D199B9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60988" y="3165573"/>
            <a:ext cx="680110" cy="680110"/>
          </a:xfrm>
          <a:prstGeom prst="rect">
            <a:avLst/>
          </a:prstGeom>
        </p:spPr>
      </p:pic>
      <p:pic>
        <p:nvPicPr>
          <p:cNvPr id="104" name="Graphic 103" descr="Trophy">
            <a:extLst>
              <a:ext uri="{FF2B5EF4-FFF2-40B4-BE49-F238E27FC236}">
                <a16:creationId xmlns="" xmlns:a16="http://schemas.microsoft.com/office/drawing/2014/main" id="{6CBF4230-3ABA-43D9-AA80-08F1F92AF5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08560" y="2159766"/>
            <a:ext cx="680110" cy="680110"/>
          </a:xfrm>
          <a:prstGeom prst="rect">
            <a:avLst/>
          </a:prstGeom>
        </p:spPr>
      </p:pic>
      <p:sp>
        <p:nvSpPr>
          <p:cNvPr id="70" name="Title 1">
            <a:extLst>
              <a:ext uri="{FF2B5EF4-FFF2-40B4-BE49-F238E27FC236}">
                <a16:creationId xmlns=""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482"/>
            <a:ext cx="12192000" cy="78917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 </a:t>
            </a:r>
            <a:r>
              <a:rPr lang="id-ID" sz="3200" b="1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Unggulan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TPID </a:t>
            </a:r>
            <a:r>
              <a:rPr lang="id-ID" sz="3200" b="1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Provinsi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Jawa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Tengah </a:t>
            </a:r>
            <a:r>
              <a:rPr lang="id-ID" sz="3200" b="1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Tahun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2017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A196BD1B-2D2C-4BFD-B983-1E1847BD3DA3}"/>
              </a:ext>
            </a:extLst>
          </p:cNvPr>
          <p:cNvSpPr txBox="1"/>
          <p:nvPr/>
        </p:nvSpPr>
        <p:spPr>
          <a:xfrm>
            <a:off x="100460" y="734658"/>
            <a:ext cx="8688698" cy="46166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id-ID" sz="2400" b="1" u="sng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Paket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u="sng" dirty="0" err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Sinergi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u="sng" dirty="0" err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Aksi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b="1" u="sng" dirty="0" err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Amankan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u="sng" dirty="0" err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Inflasi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sz="2400" b="1" u="sng" dirty="0" err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Selamatkan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Petani</a:t>
            </a:r>
            <a:r>
              <a:rPr lang="id-ID" sz="2400" b="1" u="sng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</a:t>
            </a:r>
            <a:endParaRPr lang="en-US" sz="2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406260A7-43FA-4E5D-B4F9-1EF13A4E343D}"/>
              </a:ext>
            </a:extLst>
          </p:cNvPr>
          <p:cNvGrpSpPr/>
          <p:nvPr/>
        </p:nvGrpSpPr>
        <p:grpSpPr>
          <a:xfrm>
            <a:off x="866924" y="4635039"/>
            <a:ext cx="4227742" cy="1672160"/>
            <a:chOff x="4531211" y="1049671"/>
            <a:chExt cx="4227742" cy="1672160"/>
          </a:xfrm>
        </p:grpSpPr>
        <p:grpSp>
          <p:nvGrpSpPr>
            <p:cNvPr id="89" name="Group 88">
              <a:extLst>
                <a:ext uri="{FF2B5EF4-FFF2-40B4-BE49-F238E27FC236}">
                  <a16:creationId xmlns="" xmlns:a16="http://schemas.microsoft.com/office/drawing/2014/main" id="{E7DB1BC3-CD9C-4792-8126-F6A4EEE7A0EB}"/>
                </a:ext>
              </a:extLst>
            </p:cNvPr>
            <p:cNvGrpSpPr/>
            <p:nvPr/>
          </p:nvGrpSpPr>
          <p:grpSpPr>
            <a:xfrm>
              <a:off x="4531211" y="1049671"/>
              <a:ext cx="3350235" cy="1672160"/>
              <a:chOff x="332936" y="2717590"/>
              <a:chExt cx="3350235" cy="1672160"/>
            </a:xfrm>
          </p:grpSpPr>
          <p:sp>
            <p:nvSpPr>
              <p:cNvPr id="94" name="TextBox 93">
                <a:extLst>
                  <a:ext uri="{FF2B5EF4-FFF2-40B4-BE49-F238E27FC236}">
                    <a16:creationId xmlns="" xmlns:a16="http://schemas.microsoft.com/office/drawing/2014/main" id="{28A8AE18-B1E0-4238-8EB2-EF0157AA0CA2}"/>
                  </a:ext>
                </a:extLst>
              </p:cNvPr>
              <p:cNvSpPr txBox="1"/>
              <p:nvPr/>
            </p:nvSpPr>
            <p:spPr>
              <a:xfrm>
                <a:off x="332936" y="2717590"/>
                <a:ext cx="2937088" cy="46166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r"/>
                <a:r>
                  <a:rPr lang="en-US" sz="2400" b="1" dirty="0" err="1"/>
                  <a:t>Aksi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Kelembagaan</a:t>
                </a:r>
                <a:endParaRPr lang="en-US" sz="2400" b="1" dirty="0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="" xmlns:a16="http://schemas.microsoft.com/office/drawing/2014/main" id="{132EB0BB-7C3C-43A5-A57F-9A5BC3B3B5E7}"/>
                  </a:ext>
                </a:extLst>
              </p:cNvPr>
              <p:cNvSpPr txBox="1"/>
              <p:nvPr/>
            </p:nvSpPr>
            <p:spPr>
              <a:xfrm>
                <a:off x="375517" y="3220199"/>
                <a:ext cx="3307654" cy="1169551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algn="just"/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Mengimplementasikan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b="1" i="1" dirty="0"/>
                  <a:t>Corporate Farming 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model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agribisnis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berbasis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kelompok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yang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memberikan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kemudahan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akses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bagi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petani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dalam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memperoleh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permodalan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,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pemasaran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dan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bahan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baku</a:t>
                </a:r>
                <a:r>
                  <a:rPr lang="id-ID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="" xmlns:a16="http://schemas.microsoft.com/office/drawing/2014/main" id="{7C3D3DA5-E159-4015-A08E-B950E3861124}"/>
                </a:ext>
              </a:extLst>
            </p:cNvPr>
            <p:cNvGrpSpPr/>
            <p:nvPr/>
          </p:nvGrpSpPr>
          <p:grpSpPr>
            <a:xfrm>
              <a:off x="7525449" y="1280503"/>
              <a:ext cx="1233504" cy="691739"/>
              <a:chOff x="7468299" y="1280503"/>
              <a:chExt cx="1233504" cy="691739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="" xmlns:a16="http://schemas.microsoft.com/office/drawing/2014/main" id="{BE0E368F-552B-4C44-AB9A-7E81BAABCD36}"/>
                  </a:ext>
                </a:extLst>
              </p:cNvPr>
              <p:cNvCxnSpPr/>
              <p:nvPr/>
            </p:nvCxnSpPr>
            <p:spPr>
              <a:xfrm flipV="1">
                <a:off x="7468299" y="1280503"/>
                <a:ext cx="1193024" cy="1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="" xmlns:a16="http://schemas.microsoft.com/office/drawing/2014/main" id="{4649D655-77DB-4544-AA8A-BC0DFE0B708C}"/>
                  </a:ext>
                </a:extLst>
              </p:cNvPr>
              <p:cNvCxnSpPr/>
              <p:nvPr/>
            </p:nvCxnSpPr>
            <p:spPr>
              <a:xfrm>
                <a:off x="8661321" y="1280503"/>
                <a:ext cx="0" cy="610776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val 92">
                <a:extLst>
                  <a:ext uri="{FF2B5EF4-FFF2-40B4-BE49-F238E27FC236}">
                    <a16:creationId xmlns="" xmlns:a16="http://schemas.microsoft.com/office/drawing/2014/main" id="{2B5DF2CC-E2B3-496F-9DBB-033BA9299F19}"/>
                  </a:ext>
                </a:extLst>
              </p:cNvPr>
              <p:cNvSpPr/>
              <p:nvPr/>
            </p:nvSpPr>
            <p:spPr>
              <a:xfrm>
                <a:off x="8620840" y="1891279"/>
                <a:ext cx="80963" cy="8096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96" name="Straight Connector 95">
            <a:extLst>
              <a:ext uri="{FF2B5EF4-FFF2-40B4-BE49-F238E27FC236}">
                <a16:creationId xmlns="" xmlns:a16="http://schemas.microsoft.com/office/drawing/2014/main" id="{BE0E368F-552B-4C44-AB9A-7E81BAABCD36}"/>
              </a:ext>
            </a:extLst>
          </p:cNvPr>
          <p:cNvCxnSpPr/>
          <p:nvPr/>
        </p:nvCxnSpPr>
        <p:spPr>
          <a:xfrm flipV="1">
            <a:off x="7109912" y="5330742"/>
            <a:ext cx="1193024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8F83F4B6-AAC3-4A8A-8A71-AAB2ABE372B1}"/>
              </a:ext>
            </a:extLst>
          </p:cNvPr>
          <p:cNvSpPr/>
          <p:nvPr/>
        </p:nvSpPr>
        <p:spPr>
          <a:xfrm>
            <a:off x="882209" y="4616466"/>
            <a:ext cx="534417" cy="521677"/>
          </a:xfrm>
          <a:prstGeom prst="ellipse">
            <a:avLst/>
          </a:prstGeom>
          <a:solidFill>
            <a:srgbClr val="E7001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2FA36472-EB42-4C2F-950A-BAACFAEF09E5}"/>
              </a:ext>
            </a:extLst>
          </p:cNvPr>
          <p:cNvSpPr/>
          <p:nvPr/>
        </p:nvSpPr>
        <p:spPr>
          <a:xfrm>
            <a:off x="1744670" y="2214405"/>
            <a:ext cx="590798" cy="50972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0C38DAF1-4F98-481F-9A69-FE4F34788682}"/>
              </a:ext>
            </a:extLst>
          </p:cNvPr>
          <p:cNvSpPr/>
          <p:nvPr/>
        </p:nvSpPr>
        <p:spPr>
          <a:xfrm>
            <a:off x="10919903" y="4390656"/>
            <a:ext cx="527557" cy="51815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109D295C-4BF5-423C-B9D1-11337C2838E8}"/>
              </a:ext>
            </a:extLst>
          </p:cNvPr>
          <p:cNvSpPr/>
          <p:nvPr/>
        </p:nvSpPr>
        <p:spPr>
          <a:xfrm flipH="1" flipV="1">
            <a:off x="6982367" y="3452204"/>
            <a:ext cx="81024" cy="813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32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5">
            <a:extLst>
              <a:ext uri="{FF2B5EF4-FFF2-40B4-BE49-F238E27FC236}">
                <a16:creationId xmlns="" xmlns:a16="http://schemas.microsoft.com/office/drawing/2014/main" id="{C3C3181D-325A-4C35-BF61-F70B082F86B2}"/>
              </a:ext>
            </a:extLst>
          </p:cNvPr>
          <p:cNvSpPr/>
          <p:nvPr/>
        </p:nvSpPr>
        <p:spPr>
          <a:xfrm>
            <a:off x="4936768" y="775813"/>
            <a:ext cx="4501084" cy="88551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rial Narrow" panose="020B0606020202030204" pitchFamily="34" charset="0"/>
            </a:endParaRPr>
          </a:p>
        </p:txBody>
      </p:sp>
      <p:pic>
        <p:nvPicPr>
          <p:cNvPr id="24" name="Picture 4" descr="F:\DATA_EKMON\Data\Foto Mas Temon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" y="-8606"/>
            <a:ext cx="5804060" cy="686660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63DB-8D5A-40B4-A68C-6142F393205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31565" y="785584"/>
            <a:ext cx="3271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Lato Bold" charset="0"/>
                <a:cs typeface="Lato Bold" charset="0"/>
              </a:rPr>
              <a:t>OUTLINE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32277" y="-1"/>
            <a:ext cx="2259724" cy="893379"/>
          </a:xfrm>
          <a:prstGeom prst="rect">
            <a:avLst/>
          </a:prstGeom>
          <a:solidFill>
            <a:srgbClr val="033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04080" y="2643952"/>
            <a:ext cx="883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Lato Bold" charset="0"/>
                <a:cs typeface="Lato Bold" charset="0"/>
              </a:rPr>
              <a:t>#1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30947" y="2643951"/>
            <a:ext cx="5629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AKSI KELEMBAGAAN – </a:t>
            </a:r>
            <a:r>
              <a:rPr lang="en-US" sz="2400" b="1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Corporate Farming,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Kerjasama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Proses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Produksi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dan Pemasaran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Lato Bold" charset="0"/>
              <a:cs typeface="Lato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94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="" xmlns:a16="http://schemas.microsoft.com/office/drawing/2014/main" id="{28A8AE18-B1E0-4238-8EB2-EF0157AA0CA2}"/>
              </a:ext>
            </a:extLst>
          </p:cNvPr>
          <p:cNvSpPr txBox="1">
            <a:spLocks/>
          </p:cNvSpPr>
          <p:nvPr/>
        </p:nvSpPr>
        <p:spPr>
          <a:xfrm>
            <a:off x="1" y="188292"/>
            <a:ext cx="12191999" cy="397032"/>
          </a:xfrm>
          <a:prstGeom prst="rect">
            <a:avLst/>
          </a:prstGeom>
          <a:noFill/>
        </p:spPr>
        <p:txBody>
          <a:bodyPr vert="horz" wrap="square" lIns="0" tIns="45720" rIns="0" bIns="45720" rtlCol="0" anchor="b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4375" indent="-534988">
              <a:buFont typeface="+mj-lt"/>
              <a:buAutoNum type="arabicPeriod"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AKSI KELEMBAGAAN – </a:t>
            </a:r>
            <a:r>
              <a:rPr lang="en-US" sz="2200" b="1" i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Corporate Farming,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Kerjasama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Proses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Produksi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Pemasaran</a:t>
            </a:r>
            <a:endParaRPr lang="en-US" sz="2200" b="1" dirty="0">
              <a:solidFill>
                <a:schemeClr val="accent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81713" y="4298210"/>
            <a:ext cx="1807779" cy="588580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Kondisi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Sebelum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08881" y="4207057"/>
            <a:ext cx="1807779" cy="588580"/>
          </a:xfrm>
          <a:prstGeom prst="roundRect">
            <a:avLst/>
          </a:prstGeom>
          <a:solidFill>
            <a:srgbClr val="2C9984"/>
          </a:solidFill>
          <a:ln w="28575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Kondisi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Sesudah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3630787" y="3094461"/>
            <a:ext cx="1939157" cy="590279"/>
          </a:xfrm>
          <a:prstGeom prst="borderCallout2">
            <a:avLst>
              <a:gd name="adj1" fmla="val 57885"/>
              <a:gd name="adj2" fmla="val -3369"/>
              <a:gd name="adj3" fmla="val 62777"/>
              <a:gd name="adj4" fmla="val -14185"/>
              <a:gd name="adj5" fmla="val 199495"/>
              <a:gd name="adj6" fmla="val -2532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dirty="0"/>
              <a:t>Biaya pembelian saprodi </a:t>
            </a:r>
            <a:r>
              <a:rPr lang="id-ID" sz="1600" b="1" dirty="0"/>
              <a:t>tidak</a:t>
            </a:r>
            <a:r>
              <a:rPr lang="id-ID" sz="1600" dirty="0"/>
              <a:t> </a:t>
            </a:r>
            <a:r>
              <a:rPr lang="id-ID" sz="1600" b="1" dirty="0"/>
              <a:t>efisien</a:t>
            </a:r>
            <a:endParaRPr lang="en-US" sz="1400" b="1" dirty="0"/>
          </a:p>
        </p:txBody>
      </p:sp>
      <p:sp>
        <p:nvSpPr>
          <p:cNvPr id="10" name="Line Callout 2 9"/>
          <p:cNvSpPr/>
          <p:nvPr/>
        </p:nvSpPr>
        <p:spPr>
          <a:xfrm>
            <a:off x="1944849" y="5667219"/>
            <a:ext cx="2081506" cy="843435"/>
          </a:xfrm>
          <a:prstGeom prst="borderCallout2">
            <a:avLst>
              <a:gd name="adj1" fmla="val -151"/>
              <a:gd name="adj2" fmla="val 49568"/>
              <a:gd name="adj3" fmla="val -32104"/>
              <a:gd name="adj4" fmla="val 50079"/>
              <a:gd name="adj5" fmla="val -85874"/>
              <a:gd name="adj6" fmla="val 507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b="1" dirty="0"/>
              <a:t>Biaya</a:t>
            </a:r>
            <a:r>
              <a:rPr lang="id-ID" sz="1600" dirty="0"/>
              <a:t> </a:t>
            </a:r>
            <a:r>
              <a:rPr lang="id-ID" sz="1600" b="1" dirty="0"/>
              <a:t>penjualan</a:t>
            </a:r>
            <a:r>
              <a:rPr lang="id-ID" sz="1600" dirty="0"/>
              <a:t> tidak kompetitif (ditekan oleh pengepul)</a:t>
            </a:r>
            <a:endParaRPr lang="en-US" sz="1600" dirty="0"/>
          </a:p>
        </p:txBody>
      </p:sp>
      <p:sp>
        <p:nvSpPr>
          <p:cNvPr id="14" name="Line Callout 2 13"/>
          <p:cNvSpPr/>
          <p:nvPr/>
        </p:nvSpPr>
        <p:spPr>
          <a:xfrm>
            <a:off x="9816660" y="3094461"/>
            <a:ext cx="2071478" cy="1054844"/>
          </a:xfrm>
          <a:prstGeom prst="borderCallout2">
            <a:avLst>
              <a:gd name="adj1" fmla="val 35772"/>
              <a:gd name="adj2" fmla="val -7256"/>
              <a:gd name="adj3" fmla="val 35772"/>
              <a:gd name="adj4" fmla="val -19899"/>
              <a:gd name="adj5" fmla="val 98249"/>
              <a:gd name="adj6" fmla="val -329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b="1" dirty="0"/>
              <a:t>Harga</a:t>
            </a:r>
            <a:r>
              <a:rPr lang="id-ID" sz="1600" dirty="0"/>
              <a:t> </a:t>
            </a:r>
            <a:r>
              <a:rPr lang="id-ID" sz="1600" b="1" dirty="0"/>
              <a:t>jual</a:t>
            </a:r>
            <a:r>
              <a:rPr lang="id-ID" sz="1600" dirty="0"/>
              <a:t> lebih </a:t>
            </a:r>
            <a:r>
              <a:rPr lang="id-ID" sz="1600" b="1" dirty="0"/>
              <a:t>kompetitif</a:t>
            </a:r>
            <a:r>
              <a:rPr lang="id-ID" sz="1600" dirty="0"/>
              <a:t> karena </a:t>
            </a:r>
            <a:r>
              <a:rPr lang="en-US" sz="1600" dirty="0" err="1"/>
              <a:t>petani</a:t>
            </a:r>
            <a:r>
              <a:rPr lang="en-US" sz="1600" dirty="0"/>
              <a:t> </a:t>
            </a:r>
            <a:r>
              <a:rPr lang="id-ID" sz="1600" dirty="0"/>
              <a:t>memiliki daya tawar</a:t>
            </a:r>
            <a:r>
              <a:rPr lang="en-US" sz="1600" dirty="0"/>
              <a:t> yang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tinggi</a:t>
            </a:r>
            <a:endParaRPr lang="en-US" sz="1400" dirty="0"/>
          </a:p>
        </p:txBody>
      </p:sp>
      <p:sp>
        <p:nvSpPr>
          <p:cNvPr id="15" name="Line Callout 2 14"/>
          <p:cNvSpPr/>
          <p:nvPr/>
        </p:nvSpPr>
        <p:spPr>
          <a:xfrm>
            <a:off x="7642459" y="5166488"/>
            <a:ext cx="2907883" cy="1580822"/>
          </a:xfrm>
          <a:prstGeom prst="borderCallout2">
            <a:avLst>
              <a:gd name="adj1" fmla="val -2834"/>
              <a:gd name="adj2" fmla="val 46245"/>
              <a:gd name="adj3" fmla="val -10140"/>
              <a:gd name="adj4" fmla="val 46070"/>
              <a:gd name="adj5" fmla="val -19707"/>
              <a:gd name="adj6" fmla="val 4496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dirty="0"/>
              <a:t>Keuntungan pembelian pupuk 1 pintu (atau saprodi lainnya): biaya lebih </a:t>
            </a:r>
            <a:r>
              <a:rPr lang="id-ID" sz="1600" b="1" dirty="0"/>
              <a:t>ekonomis</a:t>
            </a:r>
            <a:r>
              <a:rPr lang="id-ID" sz="1600" dirty="0"/>
              <a:t> dan memperoleh </a:t>
            </a:r>
            <a:r>
              <a:rPr lang="id-ID" sz="1600" b="1" dirty="0"/>
              <a:t>bantuan</a:t>
            </a:r>
            <a:r>
              <a:rPr lang="id-ID" sz="1600" dirty="0"/>
              <a:t> </a:t>
            </a:r>
            <a:r>
              <a:rPr lang="id-ID" sz="1600" b="1" dirty="0"/>
              <a:t>teknis</a:t>
            </a:r>
            <a:r>
              <a:rPr lang="id-ID" sz="1600" dirty="0"/>
              <a:t> pendampingan dari distributor pupuk secara gratis</a:t>
            </a:r>
            <a:endParaRPr lang="en-US" sz="1400" dirty="0"/>
          </a:p>
        </p:txBody>
      </p:sp>
      <p:sp>
        <p:nvSpPr>
          <p:cNvPr id="18" name="Line Callout 2 17"/>
          <p:cNvSpPr/>
          <p:nvPr/>
        </p:nvSpPr>
        <p:spPr>
          <a:xfrm>
            <a:off x="221383" y="3074986"/>
            <a:ext cx="2111195" cy="1132071"/>
          </a:xfrm>
          <a:prstGeom prst="borderCallout2">
            <a:avLst>
              <a:gd name="adj1" fmla="val 50738"/>
              <a:gd name="adj2" fmla="val 101517"/>
              <a:gd name="adj3" fmla="val 52006"/>
              <a:gd name="adj4" fmla="val 119359"/>
              <a:gd name="adj5" fmla="val 103132"/>
              <a:gd name="adj6" fmla="val 1257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id-ID" sz="1600" dirty="0"/>
              <a:t>Pembelian saprodi dan penjualan hasil panen bersifat </a:t>
            </a:r>
            <a:r>
              <a:rPr lang="id-ID" sz="1600" b="1" dirty="0"/>
              <a:t>individual</a:t>
            </a:r>
            <a:r>
              <a:rPr lang="id-ID" sz="1600" dirty="0"/>
              <a:t> atau kelompok kecil</a:t>
            </a:r>
            <a:endParaRPr lang="id-ID" sz="2400" dirty="0"/>
          </a:p>
        </p:txBody>
      </p:sp>
      <p:sp>
        <p:nvSpPr>
          <p:cNvPr id="21" name="Line Callout 2 20"/>
          <p:cNvSpPr/>
          <p:nvPr/>
        </p:nvSpPr>
        <p:spPr>
          <a:xfrm>
            <a:off x="5995300" y="3094461"/>
            <a:ext cx="2292051" cy="876905"/>
          </a:xfrm>
          <a:prstGeom prst="borderCallout2">
            <a:avLst>
              <a:gd name="adj1" fmla="val 35434"/>
              <a:gd name="adj2" fmla="val 105620"/>
              <a:gd name="adj3" fmla="val 35871"/>
              <a:gd name="adj4" fmla="val 113794"/>
              <a:gd name="adj5" fmla="val 117283"/>
              <a:gd name="adj6" fmla="val 12233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dirty="0"/>
              <a:t>Pembelian dan penjualan menggunakan </a:t>
            </a:r>
            <a:r>
              <a:rPr lang="id-ID" sz="1600" b="1" dirty="0"/>
              <a:t>sistem 1 pintu</a:t>
            </a:r>
            <a:r>
              <a:rPr lang="id-ID" sz="1600" dirty="0"/>
              <a:t> (sentralisasi)</a:t>
            </a:r>
            <a:endParaRPr lang="en-US" sz="1400" dirty="0"/>
          </a:p>
        </p:txBody>
      </p:sp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55" y="747130"/>
            <a:ext cx="2871604" cy="2167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936" y="747129"/>
            <a:ext cx="2911050" cy="2167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963" y="747128"/>
            <a:ext cx="2889520" cy="2167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460" y="747127"/>
            <a:ext cx="2889520" cy="2167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7934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5">
            <a:extLst>
              <a:ext uri="{FF2B5EF4-FFF2-40B4-BE49-F238E27FC236}">
                <a16:creationId xmlns="" xmlns:a16="http://schemas.microsoft.com/office/drawing/2014/main" id="{C3C3181D-325A-4C35-BF61-F70B082F86B2}"/>
              </a:ext>
            </a:extLst>
          </p:cNvPr>
          <p:cNvSpPr/>
          <p:nvPr/>
        </p:nvSpPr>
        <p:spPr>
          <a:xfrm>
            <a:off x="4936768" y="775813"/>
            <a:ext cx="4501084" cy="88551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rial Narrow" panose="020B0606020202030204" pitchFamily="34" charset="0"/>
            </a:endParaRPr>
          </a:p>
        </p:txBody>
      </p:sp>
      <p:pic>
        <p:nvPicPr>
          <p:cNvPr id="24" name="Picture 4" descr="F:\DATA_EKMON\Data\Foto Mas Temon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" y="-8606"/>
            <a:ext cx="5804060" cy="686660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63DB-8D5A-40B4-A68C-6142F393205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31565" y="785584"/>
            <a:ext cx="3271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Lato Bold" charset="0"/>
                <a:cs typeface="Lato Bold" charset="0"/>
              </a:rPr>
              <a:t>OUTLINE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32277" y="-1"/>
            <a:ext cx="2259724" cy="893379"/>
          </a:xfrm>
          <a:prstGeom prst="rect">
            <a:avLst/>
          </a:prstGeom>
          <a:solidFill>
            <a:srgbClr val="033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04080" y="2643952"/>
            <a:ext cx="883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Lato Bold" charset="0"/>
                <a:cs typeface="Lato Bold" charset="0"/>
              </a:rPr>
              <a:t>#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Lato Bold" charset="0"/>
                <a:cs typeface="Lato Bold" charset="0"/>
              </a:rPr>
              <a:t>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Lato Bold" charset="0"/>
              <a:cs typeface="Lato Bold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0947" y="2643951"/>
            <a:ext cx="5629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AKSI ATUR PASOKAN –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Teknologi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Ozon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Tahan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Pembusukan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Stabilkan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Pasokan</a:t>
            </a:r>
            <a:endParaRPr lang="en-US" sz="2400" b="1" dirty="0">
              <a:solidFill>
                <a:schemeClr val="bg1"/>
              </a:solidFill>
              <a:latin typeface="Arial Narrow" panose="020B0606020202030204" pitchFamily="34" charset="0"/>
              <a:ea typeface="Lato Bold" charset="0"/>
              <a:cs typeface="Lato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0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="" xmlns:a16="http://schemas.microsoft.com/office/drawing/2014/main" id="{28A8AE18-B1E0-4238-8EB2-EF0157AA0C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189492"/>
            <a:ext cx="12191999" cy="3970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714375" indent="-534988">
              <a:buFont typeface="+mj-lt"/>
              <a:buAutoNum type="arabicPeriod" startAt="2"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AKSI ATUR PASOKAN – </a:t>
            </a:r>
            <a:r>
              <a:rPr lang="en-US" sz="2200" b="1" i="1" dirty="0" err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Teknologi</a:t>
            </a:r>
            <a:r>
              <a:rPr lang="en-US" sz="2200" b="1" i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b="1" i="1" dirty="0" err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Ozon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Tahan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Pembusukan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Stabilkan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Pasokan</a:t>
            </a:r>
            <a:endParaRPr lang="en-US" sz="2200" b="1" dirty="0">
              <a:solidFill>
                <a:schemeClr val="accent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Picture 24" descr="hal 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6201" y="700823"/>
            <a:ext cx="3965607" cy="2834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hal 1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8195016" y="700823"/>
            <a:ext cx="3933484" cy="2829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4" t="14179" r="19232" b="14412"/>
          <a:stretch/>
        </p:blipFill>
        <p:spPr bwMode="auto">
          <a:xfrm>
            <a:off x="4024796" y="700823"/>
            <a:ext cx="4236567" cy="282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 t="28923" r="29826" b="22948"/>
          <a:stretch/>
        </p:blipFill>
        <p:spPr bwMode="auto">
          <a:xfrm>
            <a:off x="1254301" y="3780428"/>
            <a:ext cx="4159261" cy="272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4" t="32047" r="29721" b="20570"/>
          <a:stretch/>
        </p:blipFill>
        <p:spPr bwMode="auto">
          <a:xfrm>
            <a:off x="5722350" y="3780428"/>
            <a:ext cx="4439408" cy="303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597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6912" y="3818887"/>
            <a:ext cx="5497895" cy="26476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Title 2">
            <a:extLst>
              <a:ext uri="{FF2B5EF4-FFF2-40B4-BE49-F238E27FC236}">
                <a16:creationId xmlns="" xmlns:a16="http://schemas.microsoft.com/office/drawing/2014/main" id="{28A8AE18-B1E0-4238-8EB2-EF0157AA0C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189492"/>
            <a:ext cx="12191999" cy="3970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714375" indent="-534988">
              <a:buFont typeface="+mj-lt"/>
              <a:buAutoNum type="arabicPeriod" startAt="2"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AKSI ATUR PASOKAN – </a:t>
            </a:r>
            <a:r>
              <a:rPr lang="en-US" sz="2200" b="1" i="1" dirty="0" err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Teknologi</a:t>
            </a:r>
            <a:r>
              <a:rPr lang="en-US" sz="2200" b="1" i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b="1" i="1" dirty="0" err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Ozon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Tahan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Pembusukan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Stabilkan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Pasokan</a:t>
            </a:r>
            <a:endParaRPr lang="en-US" sz="2200" b="1" dirty="0">
              <a:solidFill>
                <a:schemeClr val="accent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33702" y="3947825"/>
            <a:ext cx="4967784" cy="2215991"/>
          </a:xfrm>
          <a:prstGeom prst="rect">
            <a:avLst/>
          </a:prstGeom>
          <a:ln>
            <a:solidFill>
              <a:srgbClr val="F4B183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id-ID" sz="2400" b="1" dirty="0">
                <a:solidFill>
                  <a:srgbClr val="002060"/>
                </a:solidFill>
              </a:rPr>
              <a:t>Keberhasilan</a:t>
            </a:r>
            <a:r>
              <a:rPr lang="id-ID" b="1" dirty="0">
                <a:solidFill>
                  <a:srgbClr val="002060"/>
                </a:solidFill>
              </a:rPr>
              <a:t> pemanfaatan </a:t>
            </a:r>
            <a:r>
              <a:rPr lang="id-ID" sz="2400" b="1" dirty="0">
                <a:solidFill>
                  <a:srgbClr val="002060"/>
                </a:solidFill>
              </a:rPr>
              <a:t>teknologi ozon </a:t>
            </a:r>
            <a:r>
              <a:rPr lang="id-ID" b="1" dirty="0" smtClean="0">
                <a:solidFill>
                  <a:srgbClr val="002060"/>
                </a:solidFill>
              </a:rPr>
              <a:t>mendorong </a:t>
            </a:r>
            <a:r>
              <a:rPr lang="id-ID" sz="2400" b="1" u="sng" dirty="0">
                <a:solidFill>
                  <a:srgbClr val="002060"/>
                </a:solidFill>
              </a:rPr>
              <a:t>Kemenristek</a:t>
            </a:r>
            <a:r>
              <a:rPr lang="id-ID" b="1" dirty="0">
                <a:solidFill>
                  <a:srgbClr val="002060"/>
                </a:solidFill>
              </a:rPr>
              <a:t> </a:t>
            </a:r>
            <a:r>
              <a:rPr lang="id-ID" b="1" dirty="0" smtClean="0">
                <a:solidFill>
                  <a:srgbClr val="002060"/>
                </a:solidFill>
              </a:rPr>
              <a:t>memberikan </a:t>
            </a:r>
            <a:r>
              <a:rPr lang="id-ID" b="1" dirty="0">
                <a:solidFill>
                  <a:srgbClr val="002060"/>
                </a:solidFill>
              </a:rPr>
              <a:t>bantuan </a:t>
            </a:r>
            <a:r>
              <a:rPr lang="id-ID" sz="2400" b="1" u="sng" dirty="0">
                <a:solidFill>
                  <a:srgbClr val="002060"/>
                </a:solidFill>
              </a:rPr>
              <a:t>30 mesin ozon </a:t>
            </a:r>
            <a:r>
              <a:rPr lang="id-ID" b="1" dirty="0">
                <a:solidFill>
                  <a:srgbClr val="002060"/>
                </a:solidFill>
              </a:rPr>
              <a:t>ke gapoktan dari berbagai komoditas (</a:t>
            </a:r>
            <a:r>
              <a:rPr lang="id-ID" sz="2400" b="1" dirty="0">
                <a:solidFill>
                  <a:srgbClr val="002060"/>
                </a:solidFill>
              </a:rPr>
              <a:t>bawang putih, cabai dan sayuran hortikultura</a:t>
            </a:r>
            <a:r>
              <a:rPr lang="id-ID" b="1" dirty="0">
                <a:solidFill>
                  <a:srgbClr val="002060"/>
                </a:solidFill>
              </a:rPr>
              <a:t>) di Kabupaten Temanggung, Blora dan Magelang.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64" y="4097340"/>
            <a:ext cx="5368865" cy="209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ine Callout 2 21"/>
          <p:cNvSpPr/>
          <p:nvPr/>
        </p:nvSpPr>
        <p:spPr>
          <a:xfrm>
            <a:off x="3665860" y="704376"/>
            <a:ext cx="2055331" cy="135492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3936"/>
              <a:gd name="adj6" fmla="val -387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dirty="0">
                <a:solidFill>
                  <a:srgbClr val="002060"/>
                </a:solidFill>
              </a:rPr>
              <a:t>Tidak dapat menerima permintaan dlm jumlah besar karena </a:t>
            </a:r>
            <a:r>
              <a:rPr lang="id-ID" sz="1600" b="1" dirty="0">
                <a:solidFill>
                  <a:srgbClr val="002060"/>
                </a:solidFill>
              </a:rPr>
              <a:t>keterbatasan masa simpan</a:t>
            </a:r>
            <a:r>
              <a:rPr lang="id-ID" sz="1600" dirty="0">
                <a:solidFill>
                  <a:srgbClr val="002060"/>
                </a:solidFill>
              </a:rPr>
              <a:t> produk horti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7" name="Line Callout 2 26"/>
          <p:cNvSpPr/>
          <p:nvPr/>
        </p:nvSpPr>
        <p:spPr>
          <a:xfrm>
            <a:off x="3665860" y="2540941"/>
            <a:ext cx="1939158" cy="843435"/>
          </a:xfrm>
          <a:prstGeom prst="borderCallout2">
            <a:avLst>
              <a:gd name="adj1" fmla="val 48921"/>
              <a:gd name="adj2" fmla="val -6385"/>
              <a:gd name="adj3" fmla="val 48921"/>
              <a:gd name="adj4" fmla="val -25758"/>
              <a:gd name="adj5" fmla="val -15119"/>
              <a:gd name="adj6" fmla="val -4172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rgbClr val="002060"/>
                </a:solidFill>
              </a:rPr>
              <a:t>Panen</a:t>
            </a:r>
            <a:r>
              <a:rPr lang="id-ID" dirty="0">
                <a:solidFill>
                  <a:srgbClr val="002060"/>
                </a:solidFill>
              </a:rPr>
              <a:t> hortikultura harus dilakukan </a:t>
            </a:r>
            <a:r>
              <a:rPr lang="id-ID" b="1" dirty="0">
                <a:solidFill>
                  <a:srgbClr val="002060"/>
                </a:solidFill>
              </a:rPr>
              <a:t>setiap hari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9" name="Line Callout 2 28"/>
          <p:cNvSpPr/>
          <p:nvPr/>
        </p:nvSpPr>
        <p:spPr>
          <a:xfrm>
            <a:off x="10045347" y="849142"/>
            <a:ext cx="1786760" cy="84819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5152"/>
              <a:gd name="adj6" fmla="val -4196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b="1" dirty="0">
                <a:solidFill>
                  <a:srgbClr val="002060"/>
                </a:solidFill>
              </a:rPr>
              <a:t>Biaya</a:t>
            </a:r>
            <a:r>
              <a:rPr lang="id-ID" sz="1600" dirty="0">
                <a:solidFill>
                  <a:srgbClr val="002060"/>
                </a:solidFill>
              </a:rPr>
              <a:t> </a:t>
            </a:r>
            <a:r>
              <a:rPr lang="id-ID" sz="1600" b="1" dirty="0">
                <a:solidFill>
                  <a:srgbClr val="002060"/>
                </a:solidFill>
              </a:rPr>
              <a:t>SDM</a:t>
            </a:r>
            <a:r>
              <a:rPr lang="id-ID" sz="1600" dirty="0">
                <a:solidFill>
                  <a:srgbClr val="002060"/>
                </a:solidFill>
              </a:rPr>
              <a:t> dapat dikendalikan sesuai frekuensi panen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0" name="Line Callout 2 29"/>
          <p:cNvSpPr/>
          <p:nvPr/>
        </p:nvSpPr>
        <p:spPr>
          <a:xfrm>
            <a:off x="10045347" y="2117749"/>
            <a:ext cx="2060029" cy="847564"/>
          </a:xfrm>
          <a:prstGeom prst="borderCallout2">
            <a:avLst>
              <a:gd name="adj1" fmla="val 48921"/>
              <a:gd name="adj2" fmla="val -6385"/>
              <a:gd name="adj3" fmla="val 48921"/>
              <a:gd name="adj4" fmla="val -25758"/>
              <a:gd name="adj5" fmla="val 24132"/>
              <a:gd name="adj6" fmla="val -3586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dirty="0">
                <a:solidFill>
                  <a:srgbClr val="002060"/>
                </a:solidFill>
              </a:rPr>
              <a:t>Petani bisa melakukan </a:t>
            </a:r>
            <a:r>
              <a:rPr lang="id-ID" sz="1600" b="1" dirty="0">
                <a:solidFill>
                  <a:srgbClr val="002060"/>
                </a:solidFill>
              </a:rPr>
              <a:t>penundaan</a:t>
            </a:r>
            <a:r>
              <a:rPr lang="id-ID" sz="1600" dirty="0">
                <a:solidFill>
                  <a:srgbClr val="002060"/>
                </a:solidFill>
              </a:rPr>
              <a:t> </a:t>
            </a:r>
            <a:r>
              <a:rPr lang="id-ID" sz="1600" b="1" dirty="0">
                <a:solidFill>
                  <a:srgbClr val="002060"/>
                </a:solidFill>
              </a:rPr>
              <a:t>penjualan</a:t>
            </a:r>
            <a:r>
              <a:rPr lang="id-ID" sz="1600" dirty="0">
                <a:solidFill>
                  <a:srgbClr val="002060"/>
                </a:solidFill>
              </a:rPr>
              <a:t> hingga 7hari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1" name="Line Callout 2 30"/>
          <p:cNvSpPr/>
          <p:nvPr/>
        </p:nvSpPr>
        <p:spPr>
          <a:xfrm>
            <a:off x="228219" y="770013"/>
            <a:ext cx="1570736" cy="848191"/>
          </a:xfrm>
          <a:prstGeom prst="borderCallout2">
            <a:avLst>
              <a:gd name="adj1" fmla="val 35434"/>
              <a:gd name="adj2" fmla="val 105620"/>
              <a:gd name="adj3" fmla="val 34151"/>
              <a:gd name="adj4" fmla="val 129845"/>
              <a:gd name="adj5" fmla="val 109934"/>
              <a:gd name="adj6" fmla="val 1494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id-ID" b="1" dirty="0">
                <a:solidFill>
                  <a:srgbClr val="002060"/>
                </a:solidFill>
              </a:rPr>
              <a:t>Biaya</a:t>
            </a:r>
            <a:r>
              <a:rPr lang="id-ID" dirty="0">
                <a:solidFill>
                  <a:srgbClr val="002060"/>
                </a:solidFill>
              </a:rPr>
              <a:t> SDM untuk proses panen </a:t>
            </a:r>
            <a:r>
              <a:rPr lang="id-ID" b="1" dirty="0">
                <a:solidFill>
                  <a:srgbClr val="002060"/>
                </a:solidFill>
              </a:rPr>
              <a:t>tinggi</a:t>
            </a:r>
            <a:r>
              <a:rPr lang="id-ID" dirty="0">
                <a:solidFill>
                  <a:srgbClr val="002060"/>
                </a:solidFill>
              </a:rPr>
              <a:t>.</a:t>
            </a:r>
            <a:endParaRPr lang="id-ID" sz="2800" dirty="0">
              <a:solidFill>
                <a:srgbClr val="002060"/>
              </a:solidFill>
            </a:endParaRPr>
          </a:p>
        </p:txBody>
      </p:sp>
      <p:sp>
        <p:nvSpPr>
          <p:cNvPr id="32" name="Line Callout 2 31"/>
          <p:cNvSpPr/>
          <p:nvPr/>
        </p:nvSpPr>
        <p:spPr>
          <a:xfrm>
            <a:off x="99188" y="2510063"/>
            <a:ext cx="1828799" cy="1135646"/>
          </a:xfrm>
          <a:prstGeom prst="borderCallout2">
            <a:avLst>
              <a:gd name="adj1" fmla="val 35434"/>
              <a:gd name="adj2" fmla="val 105620"/>
              <a:gd name="adj3" fmla="val 35759"/>
              <a:gd name="adj4" fmla="val 129845"/>
              <a:gd name="adj5" fmla="val -11372"/>
              <a:gd name="adj6" fmla="val 1380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dirty="0">
                <a:solidFill>
                  <a:srgbClr val="002060"/>
                </a:solidFill>
              </a:rPr>
              <a:t>Terdesak untuk langsung jual karena </a:t>
            </a:r>
            <a:r>
              <a:rPr lang="id-ID" sz="1600" b="1" dirty="0">
                <a:solidFill>
                  <a:srgbClr val="002060"/>
                </a:solidFill>
              </a:rPr>
              <a:t>produk</a:t>
            </a:r>
            <a:r>
              <a:rPr lang="id-ID" sz="1600" dirty="0">
                <a:solidFill>
                  <a:srgbClr val="002060"/>
                </a:solidFill>
              </a:rPr>
              <a:t> yang </a:t>
            </a:r>
            <a:r>
              <a:rPr lang="id-ID" sz="1600" b="1" dirty="0">
                <a:solidFill>
                  <a:srgbClr val="002060"/>
                </a:solidFill>
              </a:rPr>
              <a:t>mudah busuk</a:t>
            </a:r>
            <a:r>
              <a:rPr lang="id-ID" sz="1600" dirty="0">
                <a:solidFill>
                  <a:srgbClr val="002060"/>
                </a:solidFill>
              </a:rPr>
              <a:t>.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3" name="Line Callout 2 32"/>
          <p:cNvSpPr/>
          <p:nvPr/>
        </p:nvSpPr>
        <p:spPr>
          <a:xfrm>
            <a:off x="6048793" y="2319677"/>
            <a:ext cx="1989268" cy="968983"/>
          </a:xfrm>
          <a:prstGeom prst="borderCallout2">
            <a:avLst>
              <a:gd name="adj1" fmla="val 35434"/>
              <a:gd name="adj2" fmla="val 105620"/>
              <a:gd name="adj3" fmla="val 33464"/>
              <a:gd name="adj4" fmla="val 129845"/>
              <a:gd name="adj5" fmla="val -1820"/>
              <a:gd name="adj6" fmla="val 1358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b="1" dirty="0">
                <a:solidFill>
                  <a:srgbClr val="002060"/>
                </a:solidFill>
              </a:rPr>
              <a:t>Kualitas</a:t>
            </a:r>
            <a:r>
              <a:rPr lang="id-ID" sz="1600" dirty="0">
                <a:solidFill>
                  <a:srgbClr val="002060"/>
                </a:solidFill>
              </a:rPr>
              <a:t> </a:t>
            </a:r>
            <a:r>
              <a:rPr lang="id-ID" sz="1600" b="1" dirty="0">
                <a:solidFill>
                  <a:srgbClr val="002060"/>
                </a:solidFill>
              </a:rPr>
              <a:t>barang</a:t>
            </a:r>
            <a:r>
              <a:rPr lang="id-ID" sz="1600" dirty="0">
                <a:solidFill>
                  <a:srgbClr val="002060"/>
                </a:solidFill>
              </a:rPr>
              <a:t> lebih bagus dan bersih sehingga lebih menarik untuk pasar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4" name="Line Callout 2 33"/>
          <p:cNvSpPr/>
          <p:nvPr/>
        </p:nvSpPr>
        <p:spPr>
          <a:xfrm>
            <a:off x="6048793" y="704376"/>
            <a:ext cx="2267601" cy="876905"/>
          </a:xfrm>
          <a:prstGeom prst="borderCallout2">
            <a:avLst>
              <a:gd name="adj1" fmla="val 35434"/>
              <a:gd name="adj2" fmla="val 105620"/>
              <a:gd name="adj3" fmla="val 35871"/>
              <a:gd name="adj4" fmla="val 113794"/>
              <a:gd name="adj5" fmla="val 107404"/>
              <a:gd name="adj6" fmla="val 1252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b="1" dirty="0">
                <a:solidFill>
                  <a:srgbClr val="002060"/>
                </a:solidFill>
              </a:rPr>
              <a:t>Harga jual </a:t>
            </a:r>
            <a:r>
              <a:rPr lang="id-ID" sz="1600" dirty="0">
                <a:solidFill>
                  <a:srgbClr val="002060"/>
                </a:solidFill>
              </a:rPr>
              <a:t>lebih </a:t>
            </a:r>
            <a:r>
              <a:rPr lang="id-ID" sz="1600" b="1" dirty="0">
                <a:solidFill>
                  <a:srgbClr val="002060"/>
                </a:solidFill>
              </a:rPr>
              <a:t>kompetitif</a:t>
            </a:r>
            <a:r>
              <a:rPr lang="id-ID" sz="1600" dirty="0">
                <a:solidFill>
                  <a:srgbClr val="002060"/>
                </a:solidFill>
              </a:rPr>
              <a:t> karena petani memiliki daya tawar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5" name="Line Callout 2 34"/>
          <p:cNvSpPr/>
          <p:nvPr/>
        </p:nvSpPr>
        <p:spPr>
          <a:xfrm>
            <a:off x="8210840" y="2904908"/>
            <a:ext cx="1704039" cy="732865"/>
          </a:xfrm>
          <a:prstGeom prst="borderCallout2">
            <a:avLst>
              <a:gd name="adj1" fmla="val -7011"/>
              <a:gd name="adj2" fmla="val 46948"/>
              <a:gd name="adj3" fmla="val -46423"/>
              <a:gd name="adj4" fmla="val 43871"/>
              <a:gd name="adj5" fmla="val -80586"/>
              <a:gd name="adj6" fmla="val 453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b="1" dirty="0">
                <a:solidFill>
                  <a:srgbClr val="002060"/>
                </a:solidFill>
              </a:rPr>
              <a:t>Keuntungan</a:t>
            </a:r>
            <a:r>
              <a:rPr lang="id-ID" sz="1600" dirty="0">
                <a:solidFill>
                  <a:srgbClr val="002060"/>
                </a:solidFill>
              </a:rPr>
              <a:t> yang diperoleh petani lebih besar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665232" y="1769843"/>
            <a:ext cx="1807779" cy="588580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Kondisi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Sebelum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177227" y="1671396"/>
            <a:ext cx="1807779" cy="588580"/>
          </a:xfrm>
          <a:prstGeom prst="roundRect">
            <a:avLst/>
          </a:prstGeom>
          <a:solidFill>
            <a:srgbClr val="2C9984"/>
          </a:solidFill>
          <a:ln w="28575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Kondisi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Sesudah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03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6350</TotalTime>
  <Words>657</Words>
  <Application>Microsoft Office PowerPoint</Application>
  <PresentationFormat>Custom</PresentationFormat>
  <Paragraphs>83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Office Theme</vt:lpstr>
      <vt:lpstr>1_Custom Design</vt:lpstr>
      <vt:lpstr>1_Office Theme</vt:lpstr>
      <vt:lpstr>4_Office Theme</vt:lpstr>
      <vt:lpstr>5_Office Theme</vt:lpstr>
      <vt:lpstr>PowerPoint Presentation</vt:lpstr>
      <vt:lpstr>PowerPoint Presentation</vt:lpstr>
      <vt:lpstr>Penghargaan yang diperoleh TPID Provinsi Jawa Tengah</vt:lpstr>
      <vt:lpstr>Program Unggulan TPID Provinsi Jawa Tengah Tahun 2017</vt:lpstr>
      <vt:lpstr>PowerPoint Presentation</vt:lpstr>
      <vt:lpstr>PowerPoint Presentation</vt:lpstr>
      <vt:lpstr>PowerPoint Presentation</vt:lpstr>
      <vt:lpstr>AKSI ATUR PASOKAN – Teknologi Ozon, Tahan Pembusukan Stabilkan Pasokan</vt:lpstr>
      <vt:lpstr>AKSI ATUR PASOKAN – Teknologi Ozon, Tahan Pembusukan Stabilkan Pasokan</vt:lpstr>
      <vt:lpstr>PowerPoint Presentation</vt:lpstr>
      <vt:lpstr>AKSI PENYELAMATAN – Tahan Harga dengan Serap Produksi Petani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rizki aulia</dc:creator>
  <cp:lastModifiedBy>widi_h</cp:lastModifiedBy>
  <cp:revision>320</cp:revision>
  <cp:lastPrinted>2018-08-16T08:18:27Z</cp:lastPrinted>
  <dcterms:created xsi:type="dcterms:W3CDTF">2017-06-14T00:59:22Z</dcterms:created>
  <dcterms:modified xsi:type="dcterms:W3CDTF">2018-10-18T05:30:37Z</dcterms:modified>
</cp:coreProperties>
</file>