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style8.xml" ContentType="application/vnd.ms-office.chartstyl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6.xml" ContentType="application/vnd.ms-office.chart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5"/>
  </p:notesMasterIdLst>
  <p:handoutMasterIdLst>
    <p:handoutMasterId r:id="rId26"/>
  </p:handoutMasterIdLst>
  <p:sldIdLst>
    <p:sldId id="301" r:id="rId2"/>
    <p:sldId id="308" r:id="rId3"/>
    <p:sldId id="314" r:id="rId4"/>
    <p:sldId id="332" r:id="rId5"/>
    <p:sldId id="316" r:id="rId6"/>
    <p:sldId id="315" r:id="rId7"/>
    <p:sldId id="333" r:id="rId8"/>
    <p:sldId id="310" r:id="rId9"/>
    <p:sldId id="298" r:id="rId10"/>
    <p:sldId id="300" r:id="rId11"/>
    <p:sldId id="299" r:id="rId12"/>
    <p:sldId id="293" r:id="rId13"/>
    <p:sldId id="277" r:id="rId14"/>
    <p:sldId id="317" r:id="rId15"/>
    <p:sldId id="323" r:id="rId16"/>
    <p:sldId id="334" r:id="rId17"/>
    <p:sldId id="324" r:id="rId18"/>
    <p:sldId id="335" r:id="rId19"/>
    <p:sldId id="329" r:id="rId20"/>
    <p:sldId id="336" r:id="rId21"/>
    <p:sldId id="330" r:id="rId22"/>
    <p:sldId id="337" r:id="rId23"/>
    <p:sldId id="266" r:id="rId24"/>
  </p:sldIdLst>
  <p:sldSz cx="9144000" cy="6858000" type="screen4x3"/>
  <p:notesSz cx="10020300" cy="6888163"/>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576" autoAdjust="0"/>
  </p:normalViewPr>
  <p:slideViewPr>
    <p:cSldViewPr>
      <p:cViewPr varScale="1">
        <p:scale>
          <a:sx n="69" d="100"/>
          <a:sy n="69" d="100"/>
        </p:scale>
        <p:origin x="-111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6.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d-ID"/>
  <c:chart>
    <c:title>
      <c:layout/>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d-ID"/>
        </a:p>
      </c:txPr>
    </c:title>
    <c:plotArea>
      <c:layout/>
      <c:pieChart>
        <c:varyColors val="1"/>
        <c:ser>
          <c:idx val="0"/>
          <c:order val="0"/>
          <c:tx>
            <c:strRef>
              <c:f>Sheet1!$B$1</c:f>
              <c:strCache>
                <c:ptCount val="1"/>
                <c:pt idx="0">
                  <c:v>Lapangan Usaha</c:v>
                </c:pt>
              </c:strCache>
            </c:strRef>
          </c:tx>
          <c:dPt>
            <c:idx val="0"/>
            <c:spPr>
              <a:solidFill>
                <a:schemeClr val="accent1"/>
              </a:solidFill>
              <a:ln w="19050">
                <a:solidFill>
                  <a:schemeClr val="lt1"/>
                </a:solidFill>
              </a:ln>
              <a:effectLst/>
            </c:spPr>
          </c:dPt>
          <c:dPt>
            <c:idx val="1"/>
            <c:spPr>
              <a:solidFill>
                <a:schemeClr val="accent2"/>
              </a:solidFill>
              <a:ln w="19050">
                <a:solidFill>
                  <a:schemeClr val="lt1"/>
                </a:solidFill>
              </a:ln>
              <a:effectLst/>
            </c:spPr>
          </c:dPt>
          <c:dPt>
            <c:idx val="2"/>
            <c:spPr>
              <a:solidFill>
                <a:schemeClr val="accent3"/>
              </a:solidFill>
              <a:ln w="19050">
                <a:solidFill>
                  <a:schemeClr val="lt1"/>
                </a:solidFill>
              </a:ln>
              <a:effectLst/>
            </c:spPr>
          </c:dPt>
          <c:dPt>
            <c:idx val="3"/>
            <c:spPr>
              <a:solidFill>
                <a:schemeClr val="accent4"/>
              </a:solidFill>
              <a:ln w="19050">
                <a:solidFill>
                  <a:schemeClr val="lt1"/>
                </a:solidFill>
              </a:ln>
              <a:effectLst/>
            </c:spPr>
          </c:dPt>
          <c:dPt>
            <c:idx val="4"/>
            <c:spPr>
              <a:solidFill>
                <a:schemeClr val="accent5"/>
              </a:solidFill>
              <a:ln w="19050">
                <a:solidFill>
                  <a:schemeClr val="lt1"/>
                </a:solidFill>
              </a:ln>
              <a:effectLst/>
            </c:spPr>
          </c:dPt>
          <c:dPt>
            <c:idx val="5"/>
            <c:spPr>
              <a:solidFill>
                <a:schemeClr val="accent6"/>
              </a:solidFill>
              <a:ln w="19050">
                <a:solidFill>
                  <a:schemeClr val="lt1"/>
                </a:solidFill>
              </a:ln>
              <a:effectLst/>
            </c:spPr>
          </c:dPt>
          <c:dPt>
            <c:idx val="6"/>
            <c:spPr>
              <a:solidFill>
                <a:schemeClr val="accent1">
                  <a:lumMod val="60000"/>
                </a:schemeClr>
              </a:solidFill>
              <a:ln w="19050">
                <a:solidFill>
                  <a:schemeClr val="lt1"/>
                </a:solidFill>
              </a:ln>
              <a:effectLst/>
            </c:spPr>
          </c:dPt>
          <c:cat>
            <c:strRef>
              <c:f>Sheet1!$A$2:$A$8</c:f>
              <c:strCache>
                <c:ptCount val="7"/>
                <c:pt idx="0">
                  <c:v>Industri Pengolahan</c:v>
                </c:pt>
                <c:pt idx="1">
                  <c:v>Konstruksi</c:v>
                </c:pt>
                <c:pt idx="2">
                  <c:v>Perdagangan Besar &amp; Eceran</c:v>
                </c:pt>
                <c:pt idx="3">
                  <c:v>Informasi Komunikasi</c:v>
                </c:pt>
                <c:pt idx="4">
                  <c:v>Jasa Keuangan</c:v>
                </c:pt>
                <c:pt idx="5">
                  <c:v>Jasa Pendidikan</c:v>
                </c:pt>
                <c:pt idx="6">
                  <c:v>Lainnya</c:v>
                </c:pt>
              </c:strCache>
            </c:strRef>
          </c:cat>
          <c:val>
            <c:numRef>
              <c:f>Sheet1!$B$2:$B$8</c:f>
              <c:numCache>
                <c:formatCode>General</c:formatCode>
                <c:ptCount val="7"/>
                <c:pt idx="0">
                  <c:v>20.239999999999988</c:v>
                </c:pt>
                <c:pt idx="1">
                  <c:v>17.149999999999999</c:v>
                </c:pt>
                <c:pt idx="2">
                  <c:v>18.309999999999999</c:v>
                </c:pt>
                <c:pt idx="3">
                  <c:v>8.93</c:v>
                </c:pt>
                <c:pt idx="4">
                  <c:v>5.99</c:v>
                </c:pt>
                <c:pt idx="5">
                  <c:v>9.15</c:v>
                </c:pt>
                <c:pt idx="6">
                  <c:v>20.23</c:v>
                </c:pt>
              </c:numCache>
            </c:numRef>
          </c:val>
        </c:ser>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d-ID"/>
        </a:p>
      </c:txPr>
    </c:legend>
    <c:plotVisOnly val="1"/>
    <c:dispBlanksAs val="zero"/>
  </c:chart>
  <c:spPr>
    <a:noFill/>
    <a:ln>
      <a:noFill/>
    </a:ln>
    <a:effectLst/>
  </c:spPr>
  <c:txPr>
    <a:bodyPr/>
    <a:lstStyle/>
    <a:p>
      <a:pPr>
        <a:defRPr/>
      </a:pPr>
      <a:endParaRPr lang="id-ID"/>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d-ID"/>
  <c:chart>
    <c:title>
      <c:layout/>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d-ID"/>
        </a:p>
      </c:txPr>
    </c:title>
    <c:plotArea>
      <c:layout/>
      <c:lineChart>
        <c:grouping val="standard"/>
        <c:ser>
          <c:idx val="0"/>
          <c:order val="0"/>
          <c:tx>
            <c:strRef>
              <c:f>Sheet1!$B$1</c:f>
              <c:strCache>
                <c:ptCount val="1"/>
                <c:pt idx="0">
                  <c:v>Makassar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10.360000000000015</c:v>
                </c:pt>
                <c:pt idx="1">
                  <c:v>9.6399999999999988</c:v>
                </c:pt>
                <c:pt idx="2">
                  <c:v>8.5500000000000007</c:v>
                </c:pt>
                <c:pt idx="3">
                  <c:v>7.4</c:v>
                </c:pt>
                <c:pt idx="4">
                  <c:v>7.44</c:v>
                </c:pt>
              </c:numCache>
            </c:numRef>
          </c:val>
        </c:ser>
        <c:ser>
          <c:idx val="1"/>
          <c:order val="1"/>
          <c:tx>
            <c:strRef>
              <c:f>Sheet1!$C$1</c:f>
              <c:strCache>
                <c:ptCount val="1"/>
                <c:pt idx="0">
                  <c:v>Sulsel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8.129999999999999</c:v>
                </c:pt>
                <c:pt idx="1">
                  <c:v>8.8700000000000028</c:v>
                </c:pt>
                <c:pt idx="2">
                  <c:v>7.6199999999999966</c:v>
                </c:pt>
                <c:pt idx="3">
                  <c:v>7.54</c:v>
                </c:pt>
                <c:pt idx="4">
                  <c:v>7.1499999999999995</c:v>
                </c:pt>
              </c:numCache>
            </c:numRef>
          </c:val>
        </c:ser>
        <c:ser>
          <c:idx val="2"/>
          <c:order val="2"/>
          <c:tx>
            <c:strRef>
              <c:f>Sheet1!$D$1</c:f>
              <c:strCache>
                <c:ptCount val="1"/>
                <c:pt idx="0">
                  <c:v>Nasional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Sheet1!$A$2:$A$6</c:f>
              <c:numCache>
                <c:formatCode>General</c:formatCode>
                <c:ptCount val="5"/>
                <c:pt idx="0">
                  <c:v>2011</c:v>
                </c:pt>
                <c:pt idx="1">
                  <c:v>2012</c:v>
                </c:pt>
                <c:pt idx="2">
                  <c:v>2013</c:v>
                </c:pt>
                <c:pt idx="3">
                  <c:v>2014</c:v>
                </c:pt>
                <c:pt idx="4">
                  <c:v>2015</c:v>
                </c:pt>
              </c:numCache>
            </c:numRef>
          </c:cat>
          <c:val>
            <c:numRef>
              <c:f>Sheet1!$D$2:$D$6</c:f>
              <c:numCache>
                <c:formatCode>General</c:formatCode>
                <c:ptCount val="5"/>
                <c:pt idx="0">
                  <c:v>6.49</c:v>
                </c:pt>
                <c:pt idx="1">
                  <c:v>6.03</c:v>
                </c:pt>
                <c:pt idx="2">
                  <c:v>5.56</c:v>
                </c:pt>
                <c:pt idx="3">
                  <c:v>5.0199999999999996</c:v>
                </c:pt>
                <c:pt idx="4">
                  <c:v>4.79</c:v>
                </c:pt>
              </c:numCache>
            </c:numRef>
          </c:val>
        </c:ser>
        <c:marker val="1"/>
        <c:axId val="54106368"/>
        <c:axId val="54165888"/>
      </c:lineChart>
      <c:catAx>
        <c:axId val="541063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d-ID"/>
          </a:p>
        </c:txPr>
        <c:crossAx val="54165888"/>
        <c:crosses val="autoZero"/>
        <c:auto val="1"/>
        <c:lblAlgn val="ctr"/>
        <c:lblOffset val="100"/>
      </c:catAx>
      <c:valAx>
        <c:axId val="5416588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d-ID"/>
          </a:p>
        </c:txPr>
        <c:crossAx val="5410636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d-ID"/>
        </a:p>
      </c:txPr>
    </c:legend>
    <c:plotVisOnly val="1"/>
    <c:dispBlanksAs val="gap"/>
  </c:chart>
  <c:spPr>
    <a:noFill/>
    <a:ln>
      <a:noFill/>
    </a:ln>
    <a:effectLst/>
  </c:spPr>
  <c:txPr>
    <a:bodyPr/>
    <a:lstStyle/>
    <a:p>
      <a:pPr>
        <a:defRPr/>
      </a:pPr>
      <a:endParaRPr lang="id-ID"/>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id-ID"/>
  <c:chart>
    <c:title>
      <c:layout/>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d-ID"/>
        </a:p>
      </c:txPr>
    </c:title>
    <c:plotArea>
      <c:layout/>
      <c:lineChart>
        <c:grouping val="standard"/>
        <c:ser>
          <c:idx val="0"/>
          <c:order val="0"/>
          <c:tx>
            <c:strRef>
              <c:f>Sheet1!$B$1</c:f>
              <c:strCache>
                <c:ptCount val="1"/>
                <c:pt idx="0">
                  <c:v>Makassar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10.360000000000015</c:v>
                </c:pt>
                <c:pt idx="1">
                  <c:v>9.6399999999999988</c:v>
                </c:pt>
                <c:pt idx="2">
                  <c:v>8.5500000000000007</c:v>
                </c:pt>
                <c:pt idx="3">
                  <c:v>7.4</c:v>
                </c:pt>
                <c:pt idx="4">
                  <c:v>7.44</c:v>
                </c:pt>
              </c:numCache>
            </c:numRef>
          </c:val>
        </c:ser>
        <c:ser>
          <c:idx val="1"/>
          <c:order val="1"/>
          <c:tx>
            <c:strRef>
              <c:f>Sheet1!$C$1</c:f>
              <c:strCache>
                <c:ptCount val="1"/>
                <c:pt idx="0">
                  <c:v>Sulsel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8.129999999999999</c:v>
                </c:pt>
                <c:pt idx="1">
                  <c:v>8.8700000000000028</c:v>
                </c:pt>
                <c:pt idx="2">
                  <c:v>7.6199999999999966</c:v>
                </c:pt>
                <c:pt idx="3">
                  <c:v>7.54</c:v>
                </c:pt>
                <c:pt idx="4">
                  <c:v>7.1499999999999995</c:v>
                </c:pt>
              </c:numCache>
            </c:numRef>
          </c:val>
        </c:ser>
        <c:ser>
          <c:idx val="2"/>
          <c:order val="2"/>
          <c:tx>
            <c:strRef>
              <c:f>Sheet1!$D$1</c:f>
              <c:strCache>
                <c:ptCount val="1"/>
                <c:pt idx="0">
                  <c:v>Nasional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Sheet1!$A$2:$A$6</c:f>
              <c:numCache>
                <c:formatCode>General</c:formatCode>
                <c:ptCount val="5"/>
                <c:pt idx="0">
                  <c:v>2011</c:v>
                </c:pt>
                <c:pt idx="1">
                  <c:v>2012</c:v>
                </c:pt>
                <c:pt idx="2">
                  <c:v>2013</c:v>
                </c:pt>
                <c:pt idx="3">
                  <c:v>2014</c:v>
                </c:pt>
                <c:pt idx="4">
                  <c:v>2015</c:v>
                </c:pt>
              </c:numCache>
            </c:numRef>
          </c:cat>
          <c:val>
            <c:numRef>
              <c:f>Sheet1!$D$2:$D$6</c:f>
              <c:numCache>
                <c:formatCode>General</c:formatCode>
                <c:ptCount val="5"/>
                <c:pt idx="0">
                  <c:v>6.49</c:v>
                </c:pt>
                <c:pt idx="1">
                  <c:v>6.03</c:v>
                </c:pt>
                <c:pt idx="2">
                  <c:v>5.56</c:v>
                </c:pt>
                <c:pt idx="3">
                  <c:v>5.0199999999999996</c:v>
                </c:pt>
                <c:pt idx="4">
                  <c:v>4.79</c:v>
                </c:pt>
              </c:numCache>
            </c:numRef>
          </c:val>
        </c:ser>
        <c:marker val="1"/>
        <c:axId val="54086272"/>
        <c:axId val="54313728"/>
      </c:lineChart>
      <c:catAx>
        <c:axId val="5408627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d-ID"/>
          </a:p>
        </c:txPr>
        <c:crossAx val="54313728"/>
        <c:crosses val="autoZero"/>
        <c:auto val="1"/>
        <c:lblAlgn val="ctr"/>
        <c:lblOffset val="100"/>
      </c:catAx>
      <c:valAx>
        <c:axId val="5431372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d-ID"/>
          </a:p>
        </c:txPr>
        <c:crossAx val="5408627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d-ID"/>
        </a:p>
      </c:txPr>
    </c:legend>
    <c:plotVisOnly val="1"/>
    <c:dispBlanksAs val="gap"/>
  </c:chart>
  <c:spPr>
    <a:noFill/>
    <a:ln>
      <a:noFill/>
    </a:ln>
    <a:effectLst/>
  </c:spPr>
  <c:txPr>
    <a:bodyPr/>
    <a:lstStyle/>
    <a:p>
      <a:pPr>
        <a:defRPr/>
      </a:pPr>
      <a:endParaRPr lang="id-ID"/>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id-ID"/>
  <c:chart>
    <c:title>
      <c:layout/>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d-ID"/>
        </a:p>
      </c:txPr>
    </c:title>
    <c:plotArea>
      <c:layout/>
      <c:lineChart>
        <c:grouping val="standard"/>
        <c:ser>
          <c:idx val="0"/>
          <c:order val="0"/>
          <c:tx>
            <c:strRef>
              <c:f>Sheet1!$B$1</c:f>
              <c:strCache>
                <c:ptCount val="1"/>
                <c:pt idx="0">
                  <c:v>Makassar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4.3</c:v>
                </c:pt>
                <c:pt idx="1">
                  <c:v>2.5</c:v>
                </c:pt>
                <c:pt idx="2">
                  <c:v>3.5</c:v>
                </c:pt>
                <c:pt idx="3">
                  <c:v>4.5</c:v>
                </c:pt>
              </c:numCache>
            </c:numRef>
          </c:val>
        </c:ser>
        <c:ser>
          <c:idx val="1"/>
          <c:order val="1"/>
          <c:tx>
            <c:strRef>
              <c:f>Sheet1!$C$1</c:f>
              <c:strCache>
                <c:ptCount val="1"/>
                <c:pt idx="0">
                  <c:v>Sulsel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2.4</c:v>
                </c:pt>
                <c:pt idx="1">
                  <c:v>4.4000000000000004</c:v>
                </c:pt>
                <c:pt idx="2">
                  <c:v>1.8</c:v>
                </c:pt>
                <c:pt idx="3">
                  <c:v>2.8</c:v>
                </c:pt>
              </c:numCache>
            </c:numRef>
          </c:val>
        </c:ser>
        <c:ser>
          <c:idx val="2"/>
          <c:order val="2"/>
          <c:tx>
            <c:strRef>
              <c:f>Sheet1!$D$1</c:f>
              <c:strCache>
                <c:ptCount val="1"/>
                <c:pt idx="0">
                  <c:v>Nasional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Sheet1!$A$2:$A$6</c:f>
              <c:numCache>
                <c:formatCode>General</c:formatCode>
                <c:ptCount val="5"/>
                <c:pt idx="0">
                  <c:v>2011</c:v>
                </c:pt>
                <c:pt idx="1">
                  <c:v>2012</c:v>
                </c:pt>
                <c:pt idx="2">
                  <c:v>2013</c:v>
                </c:pt>
                <c:pt idx="3">
                  <c:v>2014</c:v>
                </c:pt>
                <c:pt idx="4">
                  <c:v>2015</c:v>
                </c:pt>
              </c:numCache>
            </c:numRef>
          </c:cat>
          <c:val>
            <c:numRef>
              <c:f>Sheet1!$D$2:$D$6</c:f>
              <c:numCache>
                <c:formatCode>General</c:formatCode>
                <c:ptCount val="5"/>
                <c:pt idx="0">
                  <c:v>2</c:v>
                </c:pt>
                <c:pt idx="1">
                  <c:v>2</c:v>
                </c:pt>
                <c:pt idx="2">
                  <c:v>3</c:v>
                </c:pt>
                <c:pt idx="3">
                  <c:v>5</c:v>
                </c:pt>
              </c:numCache>
            </c:numRef>
          </c:val>
        </c:ser>
        <c:marker val="1"/>
        <c:axId val="67433600"/>
        <c:axId val="67435520"/>
      </c:lineChart>
      <c:catAx>
        <c:axId val="674336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d-ID"/>
          </a:p>
        </c:txPr>
        <c:crossAx val="67435520"/>
        <c:crosses val="autoZero"/>
        <c:auto val="1"/>
        <c:lblAlgn val="ctr"/>
        <c:lblOffset val="100"/>
      </c:catAx>
      <c:valAx>
        <c:axId val="6743552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d-ID"/>
          </a:p>
        </c:txPr>
        <c:crossAx val="6743360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d-ID"/>
        </a:p>
      </c:txPr>
    </c:legend>
    <c:plotVisOnly val="1"/>
    <c:dispBlanksAs val="gap"/>
  </c:chart>
  <c:spPr>
    <a:noFill/>
    <a:ln>
      <a:noFill/>
    </a:ln>
    <a:effectLst/>
  </c:spPr>
  <c:txPr>
    <a:bodyPr/>
    <a:lstStyle/>
    <a:p>
      <a:pPr>
        <a:defRPr/>
      </a:pPr>
      <a:endParaRPr lang="id-ID"/>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id-ID"/>
  <c:chart>
    <c:title>
      <c:layout/>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d-ID"/>
        </a:p>
      </c:txPr>
    </c:title>
    <c:plotArea>
      <c:layout/>
      <c:lineChart>
        <c:grouping val="standard"/>
        <c:ser>
          <c:idx val="0"/>
          <c:order val="0"/>
          <c:tx>
            <c:strRef>
              <c:f>Sheet1!$B$1</c:f>
              <c:strCache>
                <c:ptCount val="1"/>
                <c:pt idx="0">
                  <c:v>Makassar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4.3</c:v>
                </c:pt>
                <c:pt idx="1">
                  <c:v>2.5</c:v>
                </c:pt>
                <c:pt idx="2">
                  <c:v>3.5</c:v>
                </c:pt>
                <c:pt idx="3">
                  <c:v>4.5</c:v>
                </c:pt>
              </c:numCache>
            </c:numRef>
          </c:val>
        </c:ser>
        <c:ser>
          <c:idx val="1"/>
          <c:order val="1"/>
          <c:tx>
            <c:strRef>
              <c:f>Sheet1!$C$1</c:f>
              <c:strCache>
                <c:ptCount val="1"/>
                <c:pt idx="0">
                  <c:v>Sulsel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2.4</c:v>
                </c:pt>
                <c:pt idx="1">
                  <c:v>4.4000000000000004</c:v>
                </c:pt>
                <c:pt idx="2">
                  <c:v>1.8</c:v>
                </c:pt>
                <c:pt idx="3">
                  <c:v>2.8</c:v>
                </c:pt>
              </c:numCache>
            </c:numRef>
          </c:val>
        </c:ser>
        <c:ser>
          <c:idx val="2"/>
          <c:order val="2"/>
          <c:tx>
            <c:strRef>
              <c:f>Sheet1!$D$1</c:f>
              <c:strCache>
                <c:ptCount val="1"/>
                <c:pt idx="0">
                  <c:v>Nasional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Sheet1!$A$2:$A$6</c:f>
              <c:numCache>
                <c:formatCode>General</c:formatCode>
                <c:ptCount val="5"/>
                <c:pt idx="0">
                  <c:v>2011</c:v>
                </c:pt>
                <c:pt idx="1">
                  <c:v>2012</c:v>
                </c:pt>
                <c:pt idx="2">
                  <c:v>2013</c:v>
                </c:pt>
                <c:pt idx="3">
                  <c:v>2014</c:v>
                </c:pt>
                <c:pt idx="4">
                  <c:v>2015</c:v>
                </c:pt>
              </c:numCache>
            </c:numRef>
          </c:cat>
          <c:val>
            <c:numRef>
              <c:f>Sheet1!$D$2:$D$6</c:f>
              <c:numCache>
                <c:formatCode>General</c:formatCode>
                <c:ptCount val="5"/>
                <c:pt idx="0">
                  <c:v>2</c:v>
                </c:pt>
                <c:pt idx="1">
                  <c:v>2</c:v>
                </c:pt>
                <c:pt idx="2">
                  <c:v>3</c:v>
                </c:pt>
                <c:pt idx="3">
                  <c:v>5</c:v>
                </c:pt>
              </c:numCache>
            </c:numRef>
          </c:val>
        </c:ser>
        <c:marker val="1"/>
        <c:axId val="72884608"/>
        <c:axId val="72886528"/>
      </c:lineChart>
      <c:catAx>
        <c:axId val="728846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d-ID"/>
          </a:p>
        </c:txPr>
        <c:crossAx val="72886528"/>
        <c:crosses val="autoZero"/>
        <c:auto val="1"/>
        <c:lblAlgn val="ctr"/>
        <c:lblOffset val="100"/>
      </c:catAx>
      <c:valAx>
        <c:axId val="7288652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d-ID"/>
          </a:p>
        </c:txPr>
        <c:crossAx val="7288460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d-ID"/>
        </a:p>
      </c:txPr>
    </c:legend>
    <c:plotVisOnly val="1"/>
    <c:dispBlanksAs val="gap"/>
  </c:chart>
  <c:spPr>
    <a:noFill/>
    <a:ln>
      <a:noFill/>
    </a:ln>
    <a:effectLst/>
  </c:spPr>
  <c:txPr>
    <a:bodyPr/>
    <a:lstStyle/>
    <a:p>
      <a:pPr>
        <a:defRPr/>
      </a:pPr>
      <a:endParaRPr lang="id-ID"/>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id-ID"/>
  <c:chart>
    <c:title>
      <c:layout/>
      <c:spPr>
        <a:noFill/>
        <a:ln>
          <a:noFill/>
        </a:ln>
        <a:effectLst/>
      </c:spPr>
      <c:txPr>
        <a:bodyPr rot="0" spcFirstLastPara="1" vertOverflow="ellipsis" vert="horz" wrap="square" anchor="ctr" anchorCtr="1"/>
        <a:lstStyle/>
        <a:p>
          <a:pPr>
            <a:defRPr sz="1915" b="0" i="0" u="none" strike="noStrike" kern="1200" spc="0" baseline="0">
              <a:solidFill>
                <a:schemeClr val="tx1">
                  <a:lumMod val="65000"/>
                  <a:lumOff val="35000"/>
                </a:schemeClr>
              </a:solidFill>
              <a:latin typeface="+mn-lt"/>
              <a:ea typeface="+mn-ea"/>
              <a:cs typeface="+mn-cs"/>
            </a:defRPr>
          </a:pPr>
          <a:endParaRPr lang="id-ID"/>
        </a:p>
      </c:txPr>
    </c:title>
    <c:plotArea>
      <c:layout/>
      <c:ofPieChart>
        <c:ofPieType val="bar"/>
        <c:varyColors val="1"/>
        <c:ser>
          <c:idx val="0"/>
          <c:order val="0"/>
          <c:tx>
            <c:strRef>
              <c:f>Sheet1!$B$1</c:f>
              <c:strCache>
                <c:ptCount val="1"/>
                <c:pt idx="0">
                  <c:v>Kontribusi Ekonomi Sulsel</c:v>
                </c:pt>
              </c:strCache>
            </c:strRef>
          </c:tx>
          <c:dPt>
            <c:idx val="0"/>
            <c:spPr>
              <a:solidFill>
                <a:schemeClr val="accent1"/>
              </a:solidFill>
              <a:ln w="19050">
                <a:solidFill>
                  <a:schemeClr val="lt1"/>
                </a:solidFill>
              </a:ln>
              <a:effectLst/>
            </c:spPr>
          </c:dPt>
          <c:dPt>
            <c:idx val="1"/>
            <c:spPr>
              <a:solidFill>
                <a:schemeClr val="accent2"/>
              </a:solidFill>
              <a:ln w="19050">
                <a:solidFill>
                  <a:schemeClr val="lt1"/>
                </a:solidFill>
              </a:ln>
              <a:effectLst/>
            </c:spPr>
          </c:dPt>
          <c:dPt>
            <c:idx val="2"/>
            <c:spPr>
              <a:solidFill>
                <a:schemeClr val="accent3"/>
              </a:solidFill>
              <a:ln w="19050">
                <a:solidFill>
                  <a:schemeClr val="lt1"/>
                </a:solidFill>
              </a:ln>
              <a:effectLst/>
            </c:spPr>
          </c:dPt>
          <c:cat>
            <c:strRef>
              <c:f>Sheet1!$A$2:$A$3</c:f>
              <c:strCache>
                <c:ptCount val="2"/>
                <c:pt idx="0">
                  <c:v>Kota Makassar</c:v>
                </c:pt>
                <c:pt idx="1">
                  <c:v>Lainnya (23 kab/kota)</c:v>
                </c:pt>
              </c:strCache>
            </c:strRef>
          </c:cat>
          <c:val>
            <c:numRef>
              <c:f>Sheet1!$B$2:$B$3</c:f>
              <c:numCache>
                <c:formatCode>General</c:formatCode>
                <c:ptCount val="2"/>
                <c:pt idx="0">
                  <c:v>33.410000000000004</c:v>
                </c:pt>
                <c:pt idx="1">
                  <c:v>66.59</c:v>
                </c:pt>
              </c:numCache>
            </c:numRef>
          </c:val>
        </c:ser>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d-ID"/>
        </a:p>
      </c:txPr>
    </c:legend>
    <c:plotVisOnly val="1"/>
    <c:dispBlanksAs val="zero"/>
  </c:chart>
  <c:spPr>
    <a:noFill/>
    <a:ln>
      <a:noFill/>
    </a:ln>
    <a:effectLst/>
  </c:spPr>
  <c:txPr>
    <a:bodyPr/>
    <a:lstStyle/>
    <a:p>
      <a:pPr>
        <a:defRPr/>
      </a:pPr>
      <a:endParaRPr lang="id-ID"/>
    </a:p>
  </c:txPr>
  <c:externalData r:id="rId1"/>
</c:chartSpac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42131" cy="344408"/>
          </a:xfrm>
          <a:prstGeom prst="rect">
            <a:avLst/>
          </a:prstGeom>
        </p:spPr>
        <p:txBody>
          <a:bodyPr vert="horz" lIns="91414" tIns="45708" rIns="91414" bIns="45708" rtlCol="0"/>
          <a:lstStyle>
            <a:lvl1pPr algn="l">
              <a:defRPr sz="1200"/>
            </a:lvl1pPr>
          </a:lstStyle>
          <a:p>
            <a:endParaRPr lang="id-ID"/>
          </a:p>
        </p:txBody>
      </p:sp>
      <p:sp>
        <p:nvSpPr>
          <p:cNvPr id="3" name="Date Placeholder 2"/>
          <p:cNvSpPr>
            <a:spLocks noGrp="1"/>
          </p:cNvSpPr>
          <p:nvPr>
            <p:ph type="dt" sz="quarter" idx="1"/>
          </p:nvPr>
        </p:nvSpPr>
        <p:spPr>
          <a:xfrm>
            <a:off x="5675853" y="0"/>
            <a:ext cx="4342131" cy="344408"/>
          </a:xfrm>
          <a:prstGeom prst="rect">
            <a:avLst/>
          </a:prstGeom>
        </p:spPr>
        <p:txBody>
          <a:bodyPr vert="horz" lIns="91414" tIns="45708" rIns="91414" bIns="45708" rtlCol="0"/>
          <a:lstStyle>
            <a:lvl1pPr algn="r">
              <a:defRPr sz="1200"/>
            </a:lvl1pPr>
          </a:lstStyle>
          <a:p>
            <a:fld id="{3F258402-C992-40E9-8B4B-2617C81A6327}" type="datetimeFigureOut">
              <a:rPr lang="id-ID" smtClean="0"/>
              <a:pPr/>
              <a:t>16/10/2018</a:t>
            </a:fld>
            <a:endParaRPr lang="id-ID"/>
          </a:p>
        </p:txBody>
      </p:sp>
      <p:sp>
        <p:nvSpPr>
          <p:cNvPr id="4" name="Footer Placeholder 3"/>
          <p:cNvSpPr>
            <a:spLocks noGrp="1"/>
          </p:cNvSpPr>
          <p:nvPr>
            <p:ph type="ftr" sz="quarter" idx="2"/>
          </p:nvPr>
        </p:nvSpPr>
        <p:spPr>
          <a:xfrm>
            <a:off x="2" y="6542563"/>
            <a:ext cx="4342131" cy="344408"/>
          </a:xfrm>
          <a:prstGeom prst="rect">
            <a:avLst/>
          </a:prstGeom>
        </p:spPr>
        <p:txBody>
          <a:bodyPr vert="horz" lIns="91414" tIns="45708" rIns="91414" bIns="45708" rtlCol="0" anchor="b"/>
          <a:lstStyle>
            <a:lvl1pPr algn="l">
              <a:defRPr sz="1200"/>
            </a:lvl1pPr>
          </a:lstStyle>
          <a:p>
            <a:endParaRPr lang="id-ID"/>
          </a:p>
        </p:txBody>
      </p:sp>
      <p:sp>
        <p:nvSpPr>
          <p:cNvPr id="5" name="Slide Number Placeholder 4"/>
          <p:cNvSpPr>
            <a:spLocks noGrp="1"/>
          </p:cNvSpPr>
          <p:nvPr>
            <p:ph type="sldNum" sz="quarter" idx="3"/>
          </p:nvPr>
        </p:nvSpPr>
        <p:spPr>
          <a:xfrm>
            <a:off x="5675853" y="6542563"/>
            <a:ext cx="4342131" cy="344408"/>
          </a:xfrm>
          <a:prstGeom prst="rect">
            <a:avLst/>
          </a:prstGeom>
        </p:spPr>
        <p:txBody>
          <a:bodyPr vert="horz" lIns="91414" tIns="45708" rIns="91414" bIns="45708" rtlCol="0" anchor="b"/>
          <a:lstStyle>
            <a:lvl1pPr algn="r">
              <a:defRPr sz="1200"/>
            </a:lvl1pPr>
          </a:lstStyle>
          <a:p>
            <a:fld id="{18B86D70-4016-47C3-A5AE-03A26BB072BB}" type="slidenum">
              <a:rPr lang="id-ID" smtClean="0"/>
              <a:pPr/>
              <a:t>‹#›</a:t>
            </a:fld>
            <a:endParaRPr lang="id-ID"/>
          </a:p>
        </p:txBody>
      </p:sp>
    </p:spTree>
    <p:extLst>
      <p:ext uri="{BB962C8B-B14F-4D97-AF65-F5344CB8AC3E}">
        <p14:creationId xmlns:p14="http://schemas.microsoft.com/office/powerpoint/2010/main" xmlns="" val="1757432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42131" cy="344408"/>
          </a:xfrm>
          <a:prstGeom prst="rect">
            <a:avLst/>
          </a:prstGeom>
        </p:spPr>
        <p:txBody>
          <a:bodyPr vert="horz" lIns="91414" tIns="45708" rIns="91414" bIns="45708" rtlCol="0"/>
          <a:lstStyle>
            <a:lvl1pPr algn="l">
              <a:defRPr sz="1200"/>
            </a:lvl1pPr>
          </a:lstStyle>
          <a:p>
            <a:endParaRPr lang="id-ID"/>
          </a:p>
        </p:txBody>
      </p:sp>
      <p:sp>
        <p:nvSpPr>
          <p:cNvPr id="3" name="Date Placeholder 2"/>
          <p:cNvSpPr>
            <a:spLocks noGrp="1"/>
          </p:cNvSpPr>
          <p:nvPr>
            <p:ph type="dt" idx="1"/>
          </p:nvPr>
        </p:nvSpPr>
        <p:spPr>
          <a:xfrm>
            <a:off x="5675853" y="0"/>
            <a:ext cx="4342131" cy="344408"/>
          </a:xfrm>
          <a:prstGeom prst="rect">
            <a:avLst/>
          </a:prstGeom>
        </p:spPr>
        <p:txBody>
          <a:bodyPr vert="horz" lIns="91414" tIns="45708" rIns="91414" bIns="45708" rtlCol="0"/>
          <a:lstStyle>
            <a:lvl1pPr algn="r">
              <a:defRPr sz="1200"/>
            </a:lvl1pPr>
          </a:lstStyle>
          <a:p>
            <a:fld id="{E7A2E16A-E8D1-4369-89AD-B1CBBF27BED4}" type="datetimeFigureOut">
              <a:rPr lang="id-ID" smtClean="0"/>
              <a:pPr/>
              <a:t>16/10/2018</a:t>
            </a:fld>
            <a:endParaRPr lang="id-ID"/>
          </a:p>
        </p:txBody>
      </p:sp>
      <p:sp>
        <p:nvSpPr>
          <p:cNvPr id="4" name="Slide Image Placeholder 3"/>
          <p:cNvSpPr>
            <a:spLocks noGrp="1" noRot="1" noChangeAspect="1"/>
          </p:cNvSpPr>
          <p:nvPr>
            <p:ph type="sldImg" idx="2"/>
          </p:nvPr>
        </p:nvSpPr>
        <p:spPr>
          <a:xfrm>
            <a:off x="3287713" y="517525"/>
            <a:ext cx="3444875" cy="2582863"/>
          </a:xfrm>
          <a:prstGeom prst="rect">
            <a:avLst/>
          </a:prstGeom>
          <a:noFill/>
          <a:ln w="12700">
            <a:solidFill>
              <a:prstClr val="black"/>
            </a:solidFill>
          </a:ln>
        </p:spPr>
        <p:txBody>
          <a:bodyPr vert="horz" lIns="91414" tIns="45708" rIns="91414" bIns="45708" rtlCol="0" anchor="ctr"/>
          <a:lstStyle/>
          <a:p>
            <a:endParaRPr lang="id-ID"/>
          </a:p>
        </p:txBody>
      </p:sp>
      <p:sp>
        <p:nvSpPr>
          <p:cNvPr id="5" name="Notes Placeholder 4"/>
          <p:cNvSpPr>
            <a:spLocks noGrp="1"/>
          </p:cNvSpPr>
          <p:nvPr>
            <p:ph type="body" sz="quarter" idx="3"/>
          </p:nvPr>
        </p:nvSpPr>
        <p:spPr>
          <a:xfrm>
            <a:off x="1002031" y="3271880"/>
            <a:ext cx="8016239" cy="3099673"/>
          </a:xfrm>
          <a:prstGeom prst="rect">
            <a:avLst/>
          </a:prstGeom>
        </p:spPr>
        <p:txBody>
          <a:bodyPr vert="horz" lIns="91414" tIns="45708" rIns="91414" bIns="457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2" y="6542563"/>
            <a:ext cx="4342131" cy="344408"/>
          </a:xfrm>
          <a:prstGeom prst="rect">
            <a:avLst/>
          </a:prstGeom>
        </p:spPr>
        <p:txBody>
          <a:bodyPr vert="horz" lIns="91414" tIns="45708" rIns="91414" bIns="45708" rtlCol="0" anchor="b"/>
          <a:lstStyle>
            <a:lvl1pPr algn="l">
              <a:defRPr sz="1200"/>
            </a:lvl1pPr>
          </a:lstStyle>
          <a:p>
            <a:endParaRPr lang="id-ID"/>
          </a:p>
        </p:txBody>
      </p:sp>
      <p:sp>
        <p:nvSpPr>
          <p:cNvPr id="7" name="Slide Number Placeholder 6"/>
          <p:cNvSpPr>
            <a:spLocks noGrp="1"/>
          </p:cNvSpPr>
          <p:nvPr>
            <p:ph type="sldNum" sz="quarter" idx="5"/>
          </p:nvPr>
        </p:nvSpPr>
        <p:spPr>
          <a:xfrm>
            <a:off x="5675853" y="6542563"/>
            <a:ext cx="4342131" cy="344408"/>
          </a:xfrm>
          <a:prstGeom prst="rect">
            <a:avLst/>
          </a:prstGeom>
        </p:spPr>
        <p:txBody>
          <a:bodyPr vert="horz" lIns="91414" tIns="45708" rIns="91414" bIns="45708" rtlCol="0" anchor="b"/>
          <a:lstStyle>
            <a:lvl1pPr algn="r">
              <a:defRPr sz="1200"/>
            </a:lvl1pPr>
          </a:lstStyle>
          <a:p>
            <a:fld id="{5D80FEA5-2467-45DD-8A4E-59C9BC40CEA0}" type="slidenum">
              <a:rPr lang="id-ID" smtClean="0"/>
              <a:pPr/>
              <a:t>‹#›</a:t>
            </a:fld>
            <a:endParaRPr lang="id-ID"/>
          </a:p>
        </p:txBody>
      </p:sp>
    </p:spTree>
    <p:extLst>
      <p:ext uri="{BB962C8B-B14F-4D97-AF65-F5344CB8AC3E}">
        <p14:creationId xmlns:p14="http://schemas.microsoft.com/office/powerpoint/2010/main" xmlns="" val="732431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80FEA5-2467-45DD-8A4E-59C9BC40CEA0}" type="slidenum">
              <a:rPr lang="id-ID" smtClean="0"/>
              <a:pPr/>
              <a:t>2</a:t>
            </a:fld>
            <a:endParaRPr lang="id-ID"/>
          </a:p>
        </p:txBody>
      </p:sp>
    </p:spTree>
    <p:extLst>
      <p:ext uri="{BB962C8B-B14F-4D97-AF65-F5344CB8AC3E}">
        <p14:creationId xmlns:p14="http://schemas.microsoft.com/office/powerpoint/2010/main" xmlns="" val="59307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5D80FEA5-2467-45DD-8A4E-59C9BC40CEA0}" type="slidenum">
              <a:rPr lang="id-ID" smtClean="0"/>
              <a:pPr/>
              <a:t>5</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E768B1C0-D83A-42B0-93B6-9AE5F33CAB04}" type="datetimeFigureOut">
              <a:rPr lang="id-ID" smtClean="0"/>
              <a:pPr/>
              <a:t>16/10/2018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95FF556-79F6-4007-8AF3-1B8D3B429E51}"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768B1C0-D83A-42B0-93B6-9AE5F33CAB04}" type="datetimeFigureOut">
              <a:rPr lang="id-ID" smtClean="0"/>
              <a:pPr/>
              <a:t>16/10/2018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95FF556-79F6-4007-8AF3-1B8D3B429E51}"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768B1C0-D83A-42B0-93B6-9AE5F33CAB04}" type="datetimeFigureOut">
              <a:rPr lang="id-ID" smtClean="0"/>
              <a:pPr/>
              <a:t>16/10/2018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95FF556-79F6-4007-8AF3-1B8D3B429E51}"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768B1C0-D83A-42B0-93B6-9AE5F33CAB04}" type="datetimeFigureOut">
              <a:rPr lang="id-ID" smtClean="0"/>
              <a:pPr/>
              <a:t>16/10/2018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95FF556-79F6-4007-8AF3-1B8D3B429E51}"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68B1C0-D83A-42B0-93B6-9AE5F33CAB04}" type="datetimeFigureOut">
              <a:rPr lang="id-ID" smtClean="0"/>
              <a:pPr/>
              <a:t>16/10/2018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95FF556-79F6-4007-8AF3-1B8D3B429E51}"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E768B1C0-D83A-42B0-93B6-9AE5F33CAB04}" type="datetimeFigureOut">
              <a:rPr lang="id-ID" smtClean="0"/>
              <a:pPr/>
              <a:t>16/10/2018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95FF556-79F6-4007-8AF3-1B8D3B429E51}"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E768B1C0-D83A-42B0-93B6-9AE5F33CAB04}" type="datetimeFigureOut">
              <a:rPr lang="id-ID" smtClean="0"/>
              <a:pPr/>
              <a:t>16/10/2018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495FF556-79F6-4007-8AF3-1B8D3B429E51}"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E768B1C0-D83A-42B0-93B6-9AE5F33CAB04}" type="datetimeFigureOut">
              <a:rPr lang="id-ID" smtClean="0"/>
              <a:pPr/>
              <a:t>16/10/2018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495FF556-79F6-4007-8AF3-1B8D3B429E51}"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8B1C0-D83A-42B0-93B6-9AE5F33CAB04}" type="datetimeFigureOut">
              <a:rPr lang="id-ID" smtClean="0"/>
              <a:pPr/>
              <a:t>16/10/2018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495FF556-79F6-4007-8AF3-1B8D3B429E51}"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68B1C0-D83A-42B0-93B6-9AE5F33CAB04}" type="datetimeFigureOut">
              <a:rPr lang="id-ID" smtClean="0"/>
              <a:pPr/>
              <a:t>16/10/2018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95FF556-79F6-4007-8AF3-1B8D3B429E51}"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68B1C0-D83A-42B0-93B6-9AE5F33CAB04}" type="datetimeFigureOut">
              <a:rPr lang="id-ID" smtClean="0"/>
              <a:pPr/>
              <a:t>16/10/2018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95FF556-79F6-4007-8AF3-1B8D3B429E51}"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8B1C0-D83A-42B0-93B6-9AE5F33CAB04}" type="datetimeFigureOut">
              <a:rPr lang="id-ID" smtClean="0"/>
              <a:pPr/>
              <a:t>16/10/2018</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FF556-79F6-4007-8AF3-1B8D3B429E51}"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a:p>
        </p:txBody>
      </p:sp>
      <p:sp>
        <p:nvSpPr>
          <p:cNvPr id="3" name="Subtitle 2"/>
          <p:cNvSpPr>
            <a:spLocks noGrp="1"/>
          </p:cNvSpPr>
          <p:nvPr>
            <p:ph type="subTitle" idx="1"/>
          </p:nvPr>
        </p:nvSpPr>
        <p:spPr/>
        <p:txBody>
          <a:bodyPr/>
          <a:lstStyle/>
          <a:p>
            <a:endParaRPr lang="id-ID"/>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Rectangle 5"/>
          <p:cNvSpPr/>
          <p:nvPr/>
        </p:nvSpPr>
        <p:spPr>
          <a:xfrm>
            <a:off x="533400" y="2286000"/>
            <a:ext cx="8382000" cy="221457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solidFill>
                  <a:srgbClr val="FFFF00"/>
                </a:solidFill>
                <a:effectLst>
                  <a:outerShdw blurRad="38100" dist="38100" dir="2700000" algn="tl">
                    <a:srgbClr val="000000">
                      <a:alpha val="43137"/>
                    </a:srgbClr>
                  </a:outerShdw>
                </a:effectLst>
                <a:latin typeface="Lucida Sans" panose="020B0602030504020204" pitchFamily="34" charset="0"/>
              </a:rPr>
              <a:t>RAPAT KOORDINASI PUSAT DAN </a:t>
            </a:r>
            <a:r>
              <a:rPr lang="id-ID" sz="2800">
                <a:solidFill>
                  <a:srgbClr val="FFFF00"/>
                </a:solidFill>
                <a:effectLst>
                  <a:outerShdw blurRad="38100" dist="38100" dir="2700000" algn="tl">
                    <a:srgbClr val="000000">
                      <a:alpha val="43137"/>
                    </a:srgbClr>
                  </a:outerShdw>
                </a:effectLst>
                <a:latin typeface="Lucida Sans" panose="020B0602030504020204" pitchFamily="34" charset="0"/>
              </a:rPr>
              <a:t>DAERAH </a:t>
            </a:r>
            <a:endParaRPr lang="en-US" sz="2800" smtClean="0">
              <a:solidFill>
                <a:srgbClr val="FFFF00"/>
              </a:solidFill>
              <a:effectLst>
                <a:outerShdw blurRad="38100" dist="38100" dir="2700000" algn="tl">
                  <a:srgbClr val="000000">
                    <a:alpha val="43137"/>
                  </a:srgbClr>
                </a:outerShdw>
              </a:effectLst>
              <a:latin typeface="Lucida Sans" panose="020B0602030504020204" pitchFamily="34" charset="0"/>
            </a:endParaRPr>
          </a:p>
          <a:p>
            <a:pPr algn="ctr"/>
            <a:r>
              <a:rPr lang="en-US" sz="2800" smtClean="0">
                <a:solidFill>
                  <a:srgbClr val="FFFF00"/>
                </a:solidFill>
                <a:effectLst>
                  <a:outerShdw blurRad="38100" dist="38100" dir="2700000" algn="tl">
                    <a:srgbClr val="000000">
                      <a:alpha val="43137"/>
                    </a:srgbClr>
                  </a:outerShdw>
                </a:effectLst>
                <a:latin typeface="Lucida Sans" panose="020B0602030504020204" pitchFamily="34" charset="0"/>
              </a:rPr>
              <a:t>(RAKORPUSDA)</a:t>
            </a:r>
          </a:p>
          <a:p>
            <a:pPr algn="ctr"/>
            <a:r>
              <a:rPr lang="id-ID" sz="2800" smtClean="0">
                <a:solidFill>
                  <a:srgbClr val="FFFF00"/>
                </a:solidFill>
                <a:effectLst>
                  <a:outerShdw blurRad="38100" dist="38100" dir="2700000" algn="tl">
                    <a:srgbClr val="000000">
                      <a:alpha val="43137"/>
                    </a:srgbClr>
                  </a:outerShdw>
                </a:effectLst>
                <a:latin typeface="Lucida Sans" panose="020B0602030504020204" pitchFamily="34" charset="0"/>
              </a:rPr>
              <a:t>TIM </a:t>
            </a:r>
            <a:r>
              <a:rPr lang="id-ID" sz="2800" dirty="0" smtClean="0">
                <a:solidFill>
                  <a:srgbClr val="FFFF00"/>
                </a:solidFill>
                <a:effectLst>
                  <a:outerShdw blurRad="38100" dist="38100" dir="2700000" algn="tl">
                    <a:srgbClr val="000000">
                      <a:alpha val="43137"/>
                    </a:srgbClr>
                  </a:outerShdw>
                </a:effectLst>
                <a:latin typeface="Lucida Sans" panose="020B0602030504020204" pitchFamily="34" charset="0"/>
              </a:rPr>
              <a:t>PENGENDALI </a:t>
            </a:r>
            <a:r>
              <a:rPr lang="id-ID" sz="2800" smtClean="0">
                <a:solidFill>
                  <a:srgbClr val="FFFF00"/>
                </a:solidFill>
                <a:effectLst>
                  <a:outerShdw blurRad="38100" dist="38100" dir="2700000" algn="tl">
                    <a:srgbClr val="000000">
                      <a:alpha val="43137"/>
                    </a:srgbClr>
                  </a:outerShdw>
                </a:effectLst>
                <a:latin typeface="Lucida Sans" panose="020B0602030504020204" pitchFamily="34" charset="0"/>
              </a:rPr>
              <a:t>INFLASI DAERAH</a:t>
            </a:r>
            <a:endParaRPr lang="en-US" sz="2800" smtClean="0">
              <a:solidFill>
                <a:srgbClr val="FFFF00"/>
              </a:solidFill>
              <a:effectLst>
                <a:outerShdw blurRad="38100" dist="38100" dir="2700000" algn="tl">
                  <a:srgbClr val="000000">
                    <a:alpha val="43137"/>
                  </a:srgbClr>
                </a:outerShdw>
              </a:effectLst>
              <a:latin typeface="Lucida Sans" panose="020B0602030504020204" pitchFamily="34" charset="0"/>
            </a:endParaRPr>
          </a:p>
          <a:p>
            <a:pPr algn="ctr"/>
            <a:r>
              <a:rPr lang="id-ID" sz="2800" smtClean="0">
                <a:solidFill>
                  <a:srgbClr val="FFFF00"/>
                </a:solidFill>
                <a:effectLst>
                  <a:outerShdw blurRad="38100" dist="38100" dir="2700000" algn="tl">
                    <a:srgbClr val="000000">
                      <a:alpha val="43137"/>
                    </a:srgbClr>
                  </a:outerShdw>
                </a:effectLst>
                <a:latin typeface="Lucida Sans" panose="020B0602030504020204" pitchFamily="34" charset="0"/>
              </a:rPr>
              <a:t> </a:t>
            </a:r>
            <a:r>
              <a:rPr lang="id-ID" sz="2800" dirty="0" smtClean="0">
                <a:solidFill>
                  <a:srgbClr val="FFFF00"/>
                </a:solidFill>
                <a:effectLst>
                  <a:outerShdw blurRad="38100" dist="38100" dir="2700000" algn="tl">
                    <a:srgbClr val="000000">
                      <a:alpha val="43137"/>
                    </a:srgbClr>
                  </a:outerShdw>
                </a:effectLst>
                <a:latin typeface="Lucida Sans" panose="020B0602030504020204" pitchFamily="34" charset="0"/>
              </a:rPr>
              <a:t>TAHUN </a:t>
            </a:r>
            <a:r>
              <a:rPr lang="id-ID" sz="2800" dirty="0">
                <a:solidFill>
                  <a:srgbClr val="FFFF00"/>
                </a:solidFill>
                <a:effectLst>
                  <a:outerShdw blurRad="38100" dist="38100" dir="2700000" algn="tl">
                    <a:srgbClr val="000000">
                      <a:alpha val="43137"/>
                    </a:srgbClr>
                  </a:outerShdw>
                </a:effectLst>
                <a:latin typeface="Lucida Sans" panose="020B0602030504020204" pitchFamily="34" charset="0"/>
              </a:rPr>
              <a:t>2018</a:t>
            </a:r>
          </a:p>
        </p:txBody>
      </p:sp>
    </p:spTree>
    <p:extLst>
      <p:ext uri="{BB962C8B-B14F-4D97-AF65-F5344CB8AC3E}">
        <p14:creationId xmlns:p14="http://schemas.microsoft.com/office/powerpoint/2010/main" xmlns="" val="2276347327"/>
      </p:ext>
    </p:extLst>
  </p:cSld>
  <p:clrMapOvr>
    <a:masterClrMapping/>
  </p:clrMapOvr>
  <p:transition spd="slow" advTm="5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71000"/>
          </a:schemeClr>
        </a:solid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8686" y="-9442"/>
            <a:ext cx="9181372" cy="687688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xmlns="" val="1085853570"/>
              </p:ext>
            </p:extLst>
          </p:nvPr>
        </p:nvGraphicFramePr>
        <p:xfrm>
          <a:off x="457200" y="914400"/>
          <a:ext cx="8229600" cy="5105399"/>
        </p:xfrm>
        <a:graphic>
          <a:graphicData uri="http://schemas.openxmlformats.org/drawingml/2006/table">
            <a:tbl>
              <a:tblPr firstRow="1" firstCol="1" bandRow="1">
                <a:tableStyleId>{5C22544A-7EE6-4342-B048-85BDC9FD1C3A}</a:tableStyleId>
              </a:tblPr>
              <a:tblGrid>
                <a:gridCol w="548091"/>
                <a:gridCol w="2702601"/>
                <a:gridCol w="4978908"/>
              </a:tblGrid>
              <a:tr h="5105399">
                <a:tc>
                  <a:txBody>
                    <a:bodyPr/>
                    <a:lstStyle/>
                    <a:p>
                      <a:pPr algn="ctr">
                        <a:lnSpc>
                          <a:spcPct val="115000"/>
                        </a:lnSpc>
                        <a:spcAft>
                          <a:spcPts val="0"/>
                        </a:spcAft>
                      </a:pPr>
                      <a:r>
                        <a:rPr lang="nn-NO" sz="1200" dirty="0">
                          <a:effectLst/>
                        </a:rPr>
                        <a:t>5</a:t>
                      </a:r>
                      <a:endParaRPr lang="id-ID" sz="1100" dirty="0">
                        <a:effectLst/>
                        <a:latin typeface="Calibri"/>
                        <a:ea typeface="Times New Roman"/>
                        <a:cs typeface="Microsoft Himalaya"/>
                      </a:endParaRPr>
                    </a:p>
                  </a:txBody>
                  <a:tcPr marL="68580" marR="68580" marT="0" marB="0"/>
                </a:tc>
                <a:tc>
                  <a:txBody>
                    <a:bodyPr/>
                    <a:lstStyle/>
                    <a:p>
                      <a:pPr algn="just">
                        <a:lnSpc>
                          <a:spcPct val="115000"/>
                        </a:lnSpc>
                        <a:spcAft>
                          <a:spcPts val="0"/>
                        </a:spcAft>
                      </a:pPr>
                      <a:r>
                        <a:rPr lang="nn-NO" sz="1800">
                          <a:effectLst/>
                        </a:rPr>
                        <a:t>Evaluasi/Tindak Lanjut yang dilaksanakan</a:t>
                      </a:r>
                      <a:endParaRPr lang="id-ID" sz="1800">
                        <a:effectLst/>
                        <a:latin typeface="Calibri"/>
                        <a:ea typeface="Times New Roman"/>
                        <a:cs typeface="Microsoft Himalaya"/>
                      </a:endParaRPr>
                    </a:p>
                  </a:txBody>
                  <a:tcPr marL="68580" marR="68580" marT="0" marB="0"/>
                </a:tc>
                <a:tc>
                  <a:txBody>
                    <a:bodyPr/>
                    <a:lstStyle/>
                    <a:p>
                      <a:pPr algn="just">
                        <a:lnSpc>
                          <a:spcPct val="115000"/>
                        </a:lnSpc>
                        <a:spcAft>
                          <a:spcPts val="0"/>
                        </a:spcAft>
                      </a:pPr>
                      <a:r>
                        <a:rPr lang="nn-NO" sz="1800" dirty="0">
                          <a:effectLst/>
                        </a:rPr>
                        <a:t>Berdasarkan evaluasi terhadap Program Lorong Peduli Inflasi:</a:t>
                      </a:r>
                      <a:endParaRPr lang="id-ID" sz="1800" dirty="0">
                        <a:effectLst/>
                      </a:endParaRPr>
                    </a:p>
                    <a:p>
                      <a:pPr marL="342900" lvl="0" indent="-342900" algn="just">
                        <a:lnSpc>
                          <a:spcPct val="115000"/>
                        </a:lnSpc>
                        <a:spcAft>
                          <a:spcPts val="0"/>
                        </a:spcAft>
                        <a:buFont typeface="+mj-lt"/>
                        <a:buAutoNum type="arabicPeriod"/>
                      </a:pPr>
                      <a:r>
                        <a:rPr lang="nn-NO" sz="1800" dirty="0">
                          <a:effectLst/>
                        </a:rPr>
                        <a:t>Dapat dikembangkan tanaman pemicu inflasi selain cabai rawit di lorong/pekarangan, yaitu seperti bawang merah, bayam dan kangkung.</a:t>
                      </a:r>
                      <a:endParaRPr lang="id-ID" sz="1800" dirty="0">
                        <a:effectLst/>
                      </a:endParaRPr>
                    </a:p>
                    <a:p>
                      <a:pPr marL="342900" lvl="0" indent="-342900" algn="just">
                        <a:lnSpc>
                          <a:spcPct val="115000"/>
                        </a:lnSpc>
                        <a:spcAft>
                          <a:spcPts val="0"/>
                        </a:spcAft>
                        <a:buFont typeface="+mj-lt"/>
                        <a:buAutoNum type="arabicPeriod"/>
                      </a:pPr>
                      <a:r>
                        <a:rPr lang="nn-NO" sz="1800" dirty="0">
                          <a:effectLst/>
                        </a:rPr>
                        <a:t>Untuk tahun 2018, Pemerintah Kota </a:t>
                      </a:r>
                      <a:r>
                        <a:rPr lang="nn-NO" sz="1800" dirty="0" smtClean="0">
                          <a:effectLst/>
                        </a:rPr>
                        <a:t>Makassar</a:t>
                      </a:r>
                      <a:r>
                        <a:rPr lang="id-ID" sz="1800" dirty="0" smtClean="0">
                          <a:effectLst/>
                        </a:rPr>
                        <a:t> melalui</a:t>
                      </a:r>
                      <a:r>
                        <a:rPr lang="id-ID" sz="1800" baseline="0" dirty="0" smtClean="0">
                          <a:effectLst/>
                        </a:rPr>
                        <a:t> Dinas Ketahanan Pangan </a:t>
                      </a:r>
                      <a:r>
                        <a:rPr lang="nn-NO" sz="1800" dirty="0" smtClean="0">
                          <a:effectLst/>
                        </a:rPr>
                        <a:t>telah </a:t>
                      </a:r>
                      <a:r>
                        <a:rPr lang="nn-NO" sz="1800" dirty="0">
                          <a:effectLst/>
                        </a:rPr>
                        <a:t>menganggarkan pemberdayaan Lorong </a:t>
                      </a:r>
                      <a:r>
                        <a:rPr lang="id-ID" sz="1800" dirty="0" smtClean="0">
                          <a:effectLst/>
                        </a:rPr>
                        <a:t>sebanyak 100 lorong</a:t>
                      </a:r>
                      <a:r>
                        <a:rPr lang="id-ID" sz="1800" baseline="0" dirty="0" smtClean="0">
                          <a:effectLst/>
                        </a:rPr>
                        <a:t> dengan tetap mengembangkan budi daya cabai.</a:t>
                      </a:r>
                      <a:endParaRPr lang="id-ID" sz="1800" dirty="0">
                        <a:effectLst/>
                      </a:endParaRPr>
                    </a:p>
                    <a:p>
                      <a:pPr marL="342900" lvl="0" indent="-342900" algn="just">
                        <a:lnSpc>
                          <a:spcPct val="115000"/>
                        </a:lnSpc>
                        <a:spcAft>
                          <a:spcPts val="0"/>
                        </a:spcAft>
                        <a:buFont typeface="+mj-lt"/>
                        <a:buAutoNum type="arabicPeriod"/>
                      </a:pPr>
                      <a:r>
                        <a:rPr lang="nn-NO" sz="1800" dirty="0">
                          <a:effectLst/>
                        </a:rPr>
                        <a:t>Pemerintah Kota Makassar giat menggandeng korporasi/perusahaan untuk berpartisipasi dalam pemberdayaan lorong peduli inflasi melalui program CSR (corporate social responsibility).</a:t>
                      </a:r>
                      <a:endParaRPr lang="id-ID" sz="1800" dirty="0">
                        <a:effectLst/>
                      </a:endParaRPr>
                    </a:p>
                    <a:p>
                      <a:pPr marL="457200" algn="just">
                        <a:lnSpc>
                          <a:spcPct val="115000"/>
                        </a:lnSpc>
                        <a:spcAft>
                          <a:spcPts val="0"/>
                        </a:spcAft>
                      </a:pPr>
                      <a:r>
                        <a:rPr lang="nn-NO" sz="1800" dirty="0">
                          <a:effectLst/>
                        </a:rPr>
                        <a:t> </a:t>
                      </a:r>
                      <a:endParaRPr lang="id-ID" sz="1800" dirty="0">
                        <a:effectLst/>
                        <a:latin typeface="Calibri"/>
                        <a:ea typeface="Times New Roman"/>
                        <a:cs typeface="Microsoft Himalaya"/>
                      </a:endParaRPr>
                    </a:p>
                  </a:txBody>
                  <a:tcPr marL="68580" marR="68580" marT="0" marB="0"/>
                </a:tc>
              </a:tr>
            </a:tbl>
          </a:graphicData>
        </a:graphic>
      </p:graphicFrame>
    </p:spTree>
    <p:extLst>
      <p:ext uri="{BB962C8B-B14F-4D97-AF65-F5344CB8AC3E}">
        <p14:creationId xmlns:p14="http://schemas.microsoft.com/office/powerpoint/2010/main" xmlns="" val="1286944282"/>
      </p:ext>
    </p:extLst>
  </p:cSld>
  <p:clrMapOvr>
    <a:masterClrMapping/>
  </p:clrMapOvr>
  <p:transition>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ov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12" y="-18282"/>
            <a:ext cx="9180512" cy="6876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xmlns="" val="2196100324"/>
              </p:ext>
            </p:extLst>
          </p:nvPr>
        </p:nvGraphicFramePr>
        <p:xfrm>
          <a:off x="685800" y="2133600"/>
          <a:ext cx="7772400" cy="3749008"/>
        </p:xfrm>
        <a:graphic>
          <a:graphicData uri="http://schemas.openxmlformats.org/drawingml/2006/table">
            <a:tbl>
              <a:tblPr firstRow="1" firstCol="1" bandRow="1">
                <a:tableStyleId>{5C22544A-7EE6-4342-B048-85BDC9FD1C3A}</a:tableStyleId>
              </a:tblPr>
              <a:tblGrid>
                <a:gridCol w="2863516"/>
                <a:gridCol w="4908884"/>
              </a:tblGrid>
              <a:tr h="3749008">
                <a:tc>
                  <a:txBody>
                    <a:bodyPr/>
                    <a:lstStyle/>
                    <a:p>
                      <a:pPr>
                        <a:lnSpc>
                          <a:spcPct val="115000"/>
                        </a:lnSpc>
                        <a:spcAft>
                          <a:spcPts val="0"/>
                        </a:spcAft>
                      </a:pPr>
                      <a:r>
                        <a:rPr lang="en-US" sz="1600" dirty="0" err="1">
                          <a:effectLst/>
                        </a:rPr>
                        <a:t>Latar</a:t>
                      </a:r>
                      <a:r>
                        <a:rPr lang="en-US" sz="1600" dirty="0">
                          <a:effectLst/>
                        </a:rPr>
                        <a:t> </a:t>
                      </a:r>
                      <a:r>
                        <a:rPr lang="en-US" sz="1600" dirty="0" err="1">
                          <a:effectLst/>
                        </a:rPr>
                        <a:t>belakang</a:t>
                      </a:r>
                      <a:r>
                        <a:rPr lang="en-US" sz="1600" dirty="0">
                          <a:effectLst/>
                        </a:rPr>
                        <a:t> </a:t>
                      </a:r>
                      <a:r>
                        <a:rPr lang="en-US" sz="1600" dirty="0" err="1">
                          <a:effectLst/>
                        </a:rPr>
                        <a:t>pelaksanaan</a:t>
                      </a:r>
                      <a:endParaRPr lang="id-ID" sz="1600" dirty="0">
                        <a:effectLst/>
                      </a:endParaRPr>
                    </a:p>
                    <a:p>
                      <a:pPr>
                        <a:lnSpc>
                          <a:spcPct val="115000"/>
                        </a:lnSpc>
                        <a:spcAft>
                          <a:spcPts val="0"/>
                        </a:spcAft>
                      </a:pPr>
                      <a:r>
                        <a:rPr lang="en-US" sz="1600" dirty="0">
                          <a:effectLst/>
                        </a:rPr>
                        <a:t>program </a:t>
                      </a:r>
                      <a:r>
                        <a:rPr lang="en-US" sz="1600" dirty="0" err="1">
                          <a:effectLst/>
                        </a:rPr>
                        <a:t>Kerja</a:t>
                      </a:r>
                      <a:r>
                        <a:rPr lang="en-US" sz="1600" dirty="0">
                          <a:effectLst/>
                        </a:rPr>
                        <a:t> :</a:t>
                      </a:r>
                      <a:endParaRPr lang="id-ID" sz="1600" dirty="0">
                        <a:effectLst/>
                        <a:latin typeface="Calibri"/>
                        <a:ea typeface="Times New Roman"/>
                        <a:cs typeface="Microsoft Himalaya"/>
                      </a:endParaRPr>
                    </a:p>
                  </a:txBody>
                  <a:tcPr marL="68580" marR="68580" marT="0" marB="0"/>
                </a:tc>
                <a:tc>
                  <a:txBody>
                    <a:bodyPr/>
                    <a:lstStyle/>
                    <a:p>
                      <a:pPr algn="just">
                        <a:lnSpc>
                          <a:spcPct val="115000"/>
                        </a:lnSpc>
                        <a:spcAft>
                          <a:spcPts val="0"/>
                        </a:spcAft>
                      </a:pPr>
                      <a:r>
                        <a:rPr lang="en-US" sz="1600" dirty="0" err="1">
                          <a:effectLst/>
                        </a:rPr>
                        <a:t>Bahwa</a:t>
                      </a:r>
                      <a:r>
                        <a:rPr lang="en-US" sz="1600" dirty="0">
                          <a:effectLst/>
                        </a:rPr>
                        <a:t> </a:t>
                      </a:r>
                      <a:r>
                        <a:rPr lang="en-US" sz="1600" dirty="0" err="1">
                          <a:effectLst/>
                        </a:rPr>
                        <a:t>ide</a:t>
                      </a:r>
                      <a:r>
                        <a:rPr lang="en-US" sz="1600" dirty="0">
                          <a:effectLst/>
                        </a:rPr>
                        <a:t> </a:t>
                      </a:r>
                      <a:r>
                        <a:rPr lang="en-US" sz="1600" dirty="0" err="1">
                          <a:effectLst/>
                        </a:rPr>
                        <a:t>munculnya</a:t>
                      </a:r>
                      <a:r>
                        <a:rPr lang="en-US" sz="1600" dirty="0">
                          <a:effectLst/>
                        </a:rPr>
                        <a:t> </a:t>
                      </a:r>
                      <a:r>
                        <a:rPr lang="en-US" sz="1600" dirty="0" err="1">
                          <a:effectLst/>
                        </a:rPr>
                        <a:t>aplikasi</a:t>
                      </a:r>
                      <a:r>
                        <a:rPr lang="en-US" sz="1600" dirty="0">
                          <a:effectLst/>
                        </a:rPr>
                        <a:t> </a:t>
                      </a:r>
                      <a:r>
                        <a:rPr lang="en-US" sz="1600" dirty="0" err="1">
                          <a:effectLst/>
                        </a:rPr>
                        <a:t>ini</a:t>
                      </a:r>
                      <a:r>
                        <a:rPr lang="en-US" sz="1600" dirty="0">
                          <a:effectLst/>
                        </a:rPr>
                        <a:t> </a:t>
                      </a:r>
                      <a:r>
                        <a:rPr lang="en-US" sz="1600" dirty="0" err="1">
                          <a:effectLst/>
                        </a:rPr>
                        <a:t>yaitu</a:t>
                      </a:r>
                      <a:r>
                        <a:rPr lang="en-US" sz="1600" dirty="0">
                          <a:effectLst/>
                        </a:rPr>
                        <a:t> </a:t>
                      </a:r>
                      <a:r>
                        <a:rPr lang="en-US" sz="1600" dirty="0" err="1">
                          <a:effectLst/>
                        </a:rPr>
                        <a:t>seiring</a:t>
                      </a:r>
                      <a:r>
                        <a:rPr lang="en-US" sz="1600" dirty="0">
                          <a:effectLst/>
                        </a:rPr>
                        <a:t> </a:t>
                      </a:r>
                      <a:r>
                        <a:rPr lang="en-US" sz="1600" dirty="0" err="1">
                          <a:effectLst/>
                        </a:rPr>
                        <a:t>meningkatnya</a:t>
                      </a:r>
                      <a:r>
                        <a:rPr lang="en-US" sz="1600" dirty="0">
                          <a:effectLst/>
                        </a:rPr>
                        <a:t> </a:t>
                      </a:r>
                      <a:r>
                        <a:rPr lang="en-US" sz="1600" dirty="0" err="1">
                          <a:effectLst/>
                        </a:rPr>
                        <a:t>kebutuhan</a:t>
                      </a:r>
                      <a:r>
                        <a:rPr lang="en-US" sz="1600" dirty="0">
                          <a:effectLst/>
                        </a:rPr>
                        <a:t> stakeholder </a:t>
                      </a:r>
                      <a:r>
                        <a:rPr lang="en-US" sz="1600" dirty="0" err="1">
                          <a:effectLst/>
                        </a:rPr>
                        <a:t>terkait</a:t>
                      </a:r>
                      <a:r>
                        <a:rPr lang="en-US" sz="1600" dirty="0">
                          <a:effectLst/>
                        </a:rPr>
                        <a:t> data </a:t>
                      </a:r>
                      <a:r>
                        <a:rPr lang="en-US" sz="1600" dirty="0" err="1">
                          <a:effectLst/>
                        </a:rPr>
                        <a:t>Sembako</a:t>
                      </a:r>
                      <a:r>
                        <a:rPr lang="en-US" sz="1600" dirty="0">
                          <a:effectLst/>
                        </a:rPr>
                        <a:t> yang </a:t>
                      </a:r>
                      <a:r>
                        <a:rPr lang="en-US" sz="1600" dirty="0" err="1">
                          <a:effectLst/>
                        </a:rPr>
                        <a:t>berlaku</a:t>
                      </a:r>
                      <a:r>
                        <a:rPr lang="en-US" sz="1600" dirty="0">
                          <a:effectLst/>
                        </a:rPr>
                        <a:t> </a:t>
                      </a:r>
                      <a:r>
                        <a:rPr lang="en-US" sz="1600" dirty="0" err="1">
                          <a:effectLst/>
                        </a:rPr>
                        <a:t>di</a:t>
                      </a:r>
                      <a:r>
                        <a:rPr lang="en-US" sz="1600" dirty="0">
                          <a:effectLst/>
                        </a:rPr>
                        <a:t> Kota </a:t>
                      </a:r>
                      <a:r>
                        <a:rPr lang="en-US" sz="1600" dirty="0" err="1">
                          <a:effectLst/>
                        </a:rPr>
                        <a:t>Makassar,yaitu</a:t>
                      </a:r>
                      <a:r>
                        <a:rPr lang="en-US" sz="1600" dirty="0">
                          <a:effectLst/>
                        </a:rPr>
                        <a:t>  </a:t>
                      </a:r>
                      <a:r>
                        <a:rPr lang="en-US" sz="1600" dirty="0" err="1">
                          <a:effectLst/>
                        </a:rPr>
                        <a:t>masyarakat</a:t>
                      </a:r>
                      <a:r>
                        <a:rPr lang="en-US" sz="1600" dirty="0">
                          <a:effectLst/>
                        </a:rPr>
                        <a:t>, </a:t>
                      </a:r>
                      <a:r>
                        <a:rPr lang="en-US" sz="1600" dirty="0" err="1">
                          <a:effectLst/>
                        </a:rPr>
                        <a:t>wartawan</a:t>
                      </a:r>
                      <a:r>
                        <a:rPr lang="en-US" sz="1600" dirty="0">
                          <a:effectLst/>
                        </a:rPr>
                        <a:t> , LSM </a:t>
                      </a:r>
                      <a:r>
                        <a:rPr lang="en-US" sz="1600" dirty="0" err="1">
                          <a:effectLst/>
                        </a:rPr>
                        <a:t>dan</a:t>
                      </a:r>
                      <a:r>
                        <a:rPr lang="en-US" sz="1600" dirty="0">
                          <a:effectLst/>
                        </a:rPr>
                        <a:t> </a:t>
                      </a:r>
                      <a:r>
                        <a:rPr lang="en-US" sz="1600" dirty="0" err="1">
                          <a:effectLst/>
                        </a:rPr>
                        <a:t>beberapa</a:t>
                      </a:r>
                      <a:r>
                        <a:rPr lang="en-US" sz="1600" dirty="0">
                          <a:effectLst/>
                        </a:rPr>
                        <a:t> </a:t>
                      </a:r>
                      <a:r>
                        <a:rPr lang="en-US" sz="1600" dirty="0" err="1">
                          <a:effectLst/>
                        </a:rPr>
                        <a:t>lembaga</a:t>
                      </a:r>
                      <a:r>
                        <a:rPr lang="en-US" sz="1600" dirty="0">
                          <a:effectLst/>
                        </a:rPr>
                        <a:t> </a:t>
                      </a:r>
                      <a:r>
                        <a:rPr lang="en-US" sz="1600" dirty="0" err="1">
                          <a:effectLst/>
                        </a:rPr>
                        <a:t>lainnya</a:t>
                      </a:r>
                      <a:r>
                        <a:rPr lang="en-US" sz="1600" dirty="0">
                          <a:effectLst/>
                        </a:rPr>
                        <a:t> </a:t>
                      </a:r>
                      <a:r>
                        <a:rPr lang="en-US" sz="1600" dirty="0" err="1">
                          <a:effectLst/>
                        </a:rPr>
                        <a:t>secara</a:t>
                      </a:r>
                      <a:r>
                        <a:rPr lang="en-US" sz="1600" dirty="0">
                          <a:effectLst/>
                        </a:rPr>
                        <a:t> </a:t>
                      </a:r>
                      <a:r>
                        <a:rPr lang="en-US" sz="1600" dirty="0" err="1">
                          <a:effectLst/>
                        </a:rPr>
                        <a:t>periodik</a:t>
                      </a:r>
                      <a:r>
                        <a:rPr lang="en-US" sz="1600" dirty="0">
                          <a:effectLst/>
                        </a:rPr>
                        <a:t> </a:t>
                      </a:r>
                      <a:r>
                        <a:rPr lang="en-US" sz="1600" dirty="0" err="1">
                          <a:effectLst/>
                        </a:rPr>
                        <a:t>membutuhkan</a:t>
                      </a:r>
                      <a:r>
                        <a:rPr lang="en-US" sz="1600" dirty="0">
                          <a:effectLst/>
                        </a:rPr>
                        <a:t> update data </a:t>
                      </a:r>
                      <a:r>
                        <a:rPr lang="en-US" sz="1600" dirty="0" err="1">
                          <a:effectLst/>
                        </a:rPr>
                        <a:t>sembako</a:t>
                      </a:r>
                      <a:r>
                        <a:rPr lang="en-US" sz="1600" dirty="0">
                          <a:effectLst/>
                        </a:rPr>
                        <a:t> </a:t>
                      </a:r>
                      <a:r>
                        <a:rPr lang="en-US" sz="1600" dirty="0" err="1">
                          <a:effectLst/>
                        </a:rPr>
                        <a:t>untuk</a:t>
                      </a:r>
                      <a:r>
                        <a:rPr lang="en-US" sz="1600" dirty="0">
                          <a:effectLst/>
                        </a:rPr>
                        <a:t> </a:t>
                      </a:r>
                      <a:r>
                        <a:rPr lang="en-US" sz="1600" dirty="0" err="1">
                          <a:effectLst/>
                        </a:rPr>
                        <a:t>kebutuhan</a:t>
                      </a:r>
                      <a:r>
                        <a:rPr lang="en-US" sz="1600" dirty="0">
                          <a:effectLst/>
                        </a:rPr>
                        <a:t> internal </a:t>
                      </a:r>
                      <a:r>
                        <a:rPr lang="en-US" sz="1600" dirty="0" err="1">
                          <a:effectLst/>
                        </a:rPr>
                        <a:t>masing</a:t>
                      </a:r>
                      <a:r>
                        <a:rPr lang="en-US" sz="1600" dirty="0">
                          <a:effectLst/>
                        </a:rPr>
                        <a:t>- </a:t>
                      </a:r>
                      <a:r>
                        <a:rPr lang="en-US" sz="1600" dirty="0" err="1">
                          <a:effectLst/>
                        </a:rPr>
                        <a:t>masing</a:t>
                      </a:r>
                      <a:r>
                        <a:rPr lang="en-US" sz="1600" dirty="0">
                          <a:effectLst/>
                        </a:rPr>
                        <a:t>. </a:t>
                      </a:r>
                      <a:r>
                        <a:rPr lang="en-US" sz="1600" dirty="0" err="1">
                          <a:effectLst/>
                        </a:rPr>
                        <a:t>Bahwa</a:t>
                      </a:r>
                      <a:r>
                        <a:rPr lang="en-US" sz="1600" dirty="0">
                          <a:effectLst/>
                        </a:rPr>
                        <a:t> </a:t>
                      </a:r>
                      <a:r>
                        <a:rPr lang="en-US" sz="1600" dirty="0" err="1">
                          <a:effectLst/>
                        </a:rPr>
                        <a:t>oleh</a:t>
                      </a:r>
                      <a:r>
                        <a:rPr lang="en-US" sz="1600" dirty="0">
                          <a:effectLst/>
                        </a:rPr>
                        <a:t> </a:t>
                      </a:r>
                      <a:r>
                        <a:rPr lang="en-US" sz="1600" dirty="0" err="1">
                          <a:effectLst/>
                        </a:rPr>
                        <a:t>karena</a:t>
                      </a:r>
                      <a:r>
                        <a:rPr lang="en-US" sz="1600" dirty="0">
                          <a:effectLst/>
                        </a:rPr>
                        <a:t> </a:t>
                      </a:r>
                      <a:r>
                        <a:rPr lang="en-US" sz="1600" dirty="0" err="1">
                          <a:effectLst/>
                        </a:rPr>
                        <a:t>itu</a:t>
                      </a:r>
                      <a:r>
                        <a:rPr lang="en-US" sz="1600" dirty="0">
                          <a:effectLst/>
                        </a:rPr>
                        <a:t> </a:t>
                      </a:r>
                      <a:r>
                        <a:rPr lang="en-US" sz="1600" dirty="0" err="1">
                          <a:effectLst/>
                        </a:rPr>
                        <a:t>perlu</a:t>
                      </a:r>
                      <a:r>
                        <a:rPr lang="en-US" sz="1600" dirty="0">
                          <a:effectLst/>
                        </a:rPr>
                        <a:t> </a:t>
                      </a:r>
                      <a:r>
                        <a:rPr lang="en-US" sz="1600" dirty="0" err="1">
                          <a:effectLst/>
                        </a:rPr>
                        <a:t>ada</a:t>
                      </a:r>
                      <a:r>
                        <a:rPr lang="en-US" sz="1600" dirty="0">
                          <a:effectLst/>
                        </a:rPr>
                        <a:t> </a:t>
                      </a:r>
                      <a:r>
                        <a:rPr lang="en-US" sz="1600" dirty="0" err="1">
                          <a:effectLst/>
                        </a:rPr>
                        <a:t>solusi</a:t>
                      </a:r>
                      <a:r>
                        <a:rPr lang="en-US" sz="1600" dirty="0">
                          <a:effectLst/>
                        </a:rPr>
                        <a:t> </a:t>
                      </a:r>
                      <a:r>
                        <a:rPr lang="en-US" sz="1600" dirty="0" err="1">
                          <a:effectLst/>
                        </a:rPr>
                        <a:t>untuk</a:t>
                      </a:r>
                      <a:r>
                        <a:rPr lang="en-US" sz="1600" dirty="0">
                          <a:effectLst/>
                        </a:rPr>
                        <a:t> </a:t>
                      </a:r>
                      <a:r>
                        <a:rPr lang="en-US" sz="1600" dirty="0" err="1">
                          <a:effectLst/>
                        </a:rPr>
                        <a:t>memudahkan</a:t>
                      </a:r>
                      <a:r>
                        <a:rPr lang="en-US" sz="1600" dirty="0">
                          <a:effectLst/>
                        </a:rPr>
                        <a:t> stakeholder </a:t>
                      </a:r>
                      <a:r>
                        <a:rPr lang="en-US" sz="1600" dirty="0" err="1">
                          <a:effectLst/>
                        </a:rPr>
                        <a:t>dalam</a:t>
                      </a:r>
                      <a:r>
                        <a:rPr lang="en-US" sz="1600" dirty="0">
                          <a:effectLst/>
                        </a:rPr>
                        <a:t> </a:t>
                      </a:r>
                      <a:r>
                        <a:rPr lang="en-US" sz="1600" dirty="0" err="1">
                          <a:effectLst/>
                        </a:rPr>
                        <a:t>mengupdete</a:t>
                      </a:r>
                      <a:r>
                        <a:rPr lang="en-US" sz="1600" dirty="0">
                          <a:effectLst/>
                        </a:rPr>
                        <a:t> </a:t>
                      </a:r>
                      <a:r>
                        <a:rPr lang="en-US" sz="1600" dirty="0" err="1">
                          <a:effectLst/>
                        </a:rPr>
                        <a:t>informasi</a:t>
                      </a:r>
                      <a:r>
                        <a:rPr lang="en-US" sz="1600" dirty="0">
                          <a:effectLst/>
                        </a:rPr>
                        <a:t> </a:t>
                      </a:r>
                      <a:r>
                        <a:rPr lang="en-US" sz="1600" dirty="0" err="1">
                          <a:effectLst/>
                        </a:rPr>
                        <a:t>harga</a:t>
                      </a:r>
                      <a:r>
                        <a:rPr lang="en-US" sz="1600" dirty="0">
                          <a:effectLst/>
                        </a:rPr>
                        <a:t> </a:t>
                      </a:r>
                      <a:r>
                        <a:rPr lang="en-US" sz="1600" dirty="0" err="1">
                          <a:effectLst/>
                        </a:rPr>
                        <a:t>sembako.Bahwa</a:t>
                      </a:r>
                      <a:r>
                        <a:rPr lang="en-US" sz="1600" dirty="0">
                          <a:effectLst/>
                        </a:rPr>
                        <a:t> </a:t>
                      </a:r>
                      <a:r>
                        <a:rPr lang="en-US" sz="1600" dirty="0" err="1">
                          <a:effectLst/>
                        </a:rPr>
                        <a:t>aplikasi</a:t>
                      </a:r>
                      <a:r>
                        <a:rPr lang="en-US" sz="1600" dirty="0">
                          <a:effectLst/>
                        </a:rPr>
                        <a:t> </a:t>
                      </a:r>
                      <a:r>
                        <a:rPr lang="en-US" sz="1600" dirty="0" err="1">
                          <a:effectLst/>
                        </a:rPr>
                        <a:t>ini</a:t>
                      </a:r>
                      <a:r>
                        <a:rPr lang="en-US" sz="1600" dirty="0">
                          <a:effectLst/>
                        </a:rPr>
                        <a:t> </a:t>
                      </a:r>
                      <a:r>
                        <a:rPr lang="en-US" sz="1600" dirty="0" err="1">
                          <a:effectLst/>
                        </a:rPr>
                        <a:t>menampilkan</a:t>
                      </a:r>
                      <a:r>
                        <a:rPr lang="en-US" sz="1600" dirty="0">
                          <a:effectLst/>
                        </a:rPr>
                        <a:t> data </a:t>
                      </a:r>
                      <a:r>
                        <a:rPr lang="en-US" sz="1600" dirty="0" err="1">
                          <a:effectLst/>
                        </a:rPr>
                        <a:t>harga</a:t>
                      </a:r>
                      <a:r>
                        <a:rPr lang="en-US" sz="1600" dirty="0">
                          <a:effectLst/>
                        </a:rPr>
                        <a:t> </a:t>
                      </a:r>
                      <a:r>
                        <a:rPr lang="en-US" sz="1600" dirty="0" err="1">
                          <a:effectLst/>
                        </a:rPr>
                        <a:t>pada</a:t>
                      </a:r>
                      <a:r>
                        <a:rPr lang="en-US" sz="1600" dirty="0">
                          <a:effectLst/>
                        </a:rPr>
                        <a:t> </a:t>
                      </a:r>
                      <a:r>
                        <a:rPr lang="en-US" sz="1600" dirty="0" err="1">
                          <a:effectLst/>
                        </a:rPr>
                        <a:t>sepuluh</a:t>
                      </a:r>
                      <a:r>
                        <a:rPr lang="en-US" sz="1600" dirty="0">
                          <a:effectLst/>
                        </a:rPr>
                        <a:t> </a:t>
                      </a:r>
                      <a:r>
                        <a:rPr lang="en-US" sz="1600" dirty="0" err="1">
                          <a:effectLst/>
                        </a:rPr>
                        <a:t>pasar</a:t>
                      </a:r>
                      <a:r>
                        <a:rPr lang="en-US" sz="1600" dirty="0">
                          <a:effectLst/>
                        </a:rPr>
                        <a:t> </a:t>
                      </a:r>
                      <a:r>
                        <a:rPr lang="en-US" sz="1600" dirty="0" err="1">
                          <a:effectLst/>
                        </a:rPr>
                        <a:t>tradisional</a:t>
                      </a:r>
                      <a:r>
                        <a:rPr lang="en-US" sz="1600" dirty="0">
                          <a:effectLst/>
                        </a:rPr>
                        <a:t> yang </a:t>
                      </a:r>
                      <a:r>
                        <a:rPr lang="en-US" sz="1600" dirty="0" err="1">
                          <a:effectLst/>
                        </a:rPr>
                        <a:t>berada</a:t>
                      </a:r>
                      <a:r>
                        <a:rPr lang="en-US" sz="1600" dirty="0">
                          <a:effectLst/>
                        </a:rPr>
                        <a:t> </a:t>
                      </a:r>
                      <a:r>
                        <a:rPr lang="en-US" sz="1600" dirty="0" err="1">
                          <a:effectLst/>
                        </a:rPr>
                        <a:t>di</a:t>
                      </a:r>
                      <a:r>
                        <a:rPr lang="en-US" sz="1600" dirty="0">
                          <a:effectLst/>
                        </a:rPr>
                        <a:t> Kota Makassar </a:t>
                      </a:r>
                      <a:r>
                        <a:rPr lang="en-US" sz="1600" dirty="0" err="1">
                          <a:effectLst/>
                        </a:rPr>
                        <a:t>sehingga</a:t>
                      </a:r>
                      <a:r>
                        <a:rPr lang="en-US" sz="1600" dirty="0">
                          <a:effectLst/>
                        </a:rPr>
                        <a:t> </a:t>
                      </a:r>
                      <a:r>
                        <a:rPr lang="en-US" sz="1600" dirty="0" err="1">
                          <a:effectLst/>
                        </a:rPr>
                        <a:t>masyarakat</a:t>
                      </a:r>
                      <a:r>
                        <a:rPr lang="en-US" sz="1600" dirty="0">
                          <a:effectLst/>
                        </a:rPr>
                        <a:t> </a:t>
                      </a:r>
                      <a:r>
                        <a:rPr lang="en-US" sz="1600" dirty="0" err="1">
                          <a:effectLst/>
                        </a:rPr>
                        <a:t>dapat</a:t>
                      </a:r>
                      <a:r>
                        <a:rPr lang="en-US" sz="1600" dirty="0">
                          <a:effectLst/>
                        </a:rPr>
                        <a:t> </a:t>
                      </a:r>
                      <a:r>
                        <a:rPr lang="en-US" sz="1600" dirty="0" err="1">
                          <a:effectLst/>
                        </a:rPr>
                        <a:t>mengetahui</a:t>
                      </a:r>
                      <a:r>
                        <a:rPr lang="en-US" sz="1600" dirty="0">
                          <a:effectLst/>
                        </a:rPr>
                        <a:t> </a:t>
                      </a:r>
                      <a:r>
                        <a:rPr lang="en-US" sz="1600" dirty="0" err="1">
                          <a:effectLst/>
                        </a:rPr>
                        <a:t>fluktuasi</a:t>
                      </a:r>
                      <a:r>
                        <a:rPr lang="en-US" sz="1600" dirty="0">
                          <a:effectLst/>
                        </a:rPr>
                        <a:t> </a:t>
                      </a:r>
                      <a:r>
                        <a:rPr lang="en-US" sz="1600" dirty="0" err="1">
                          <a:effectLst/>
                        </a:rPr>
                        <a:t>harga</a:t>
                      </a:r>
                      <a:r>
                        <a:rPr lang="en-US" sz="1600" dirty="0">
                          <a:effectLst/>
                        </a:rPr>
                        <a:t> .</a:t>
                      </a:r>
                      <a:endParaRPr lang="id-ID" sz="1600" dirty="0">
                        <a:effectLst/>
                        <a:latin typeface="Calibri"/>
                        <a:ea typeface="Times New Roman"/>
                        <a:cs typeface="Microsoft Himalaya"/>
                      </a:endParaRPr>
                    </a:p>
                  </a:txBody>
                  <a:tcPr marL="68580" marR="68580" marT="0" marB="0"/>
                </a:tc>
              </a:tr>
            </a:tbl>
          </a:graphicData>
        </a:graphic>
      </p:graphicFrame>
      <p:sp>
        <p:nvSpPr>
          <p:cNvPr id="5" name="Rectangle 4"/>
          <p:cNvSpPr/>
          <p:nvPr/>
        </p:nvSpPr>
        <p:spPr>
          <a:xfrm>
            <a:off x="857224" y="642918"/>
            <a:ext cx="7467600" cy="1200329"/>
          </a:xfrm>
          <a:prstGeom prst="rect">
            <a:avLst/>
          </a:prstGeom>
        </p:spPr>
        <p:txBody>
          <a:bodyPr wrap="square">
            <a:spAutoFit/>
          </a:bodyPr>
          <a:lstStyle/>
          <a:p>
            <a:pPr marL="342900" lvl="0" indent="-342900"/>
            <a:endParaRPr lang="id-ID" b="1" dirty="0" smtClean="0">
              <a:latin typeface="Arial Black" pitchFamily="34" charset="0"/>
            </a:endParaRPr>
          </a:p>
          <a:p>
            <a:pPr marL="342900" lvl="0" indent="-342900"/>
            <a:endParaRPr lang="id-ID" b="1" dirty="0" smtClean="0">
              <a:latin typeface="Arial Black" pitchFamily="34" charset="0"/>
            </a:endParaRPr>
          </a:p>
          <a:p>
            <a:pPr marL="342900" lvl="0" indent="-342900"/>
            <a:endParaRPr lang="id-ID" b="1" dirty="0" smtClean="0">
              <a:latin typeface="Arial Black" pitchFamily="34" charset="0"/>
            </a:endParaRPr>
          </a:p>
          <a:p>
            <a:pPr marL="342900" lvl="0" indent="-342900"/>
            <a:r>
              <a:rPr lang="id-ID" b="1" dirty="0" smtClean="0">
                <a:latin typeface="Arial Black" pitchFamily="34" charset="0"/>
              </a:rPr>
              <a:t>@ APLIKASI SEMBAKO‘TA    </a:t>
            </a:r>
            <a:endParaRPr lang="id-ID" b="1" dirty="0">
              <a:latin typeface="Arial Black" pitchFamily="34" charset="0"/>
            </a:endParaRPr>
          </a:p>
        </p:txBody>
      </p:sp>
    </p:spTree>
    <p:extLst>
      <p:ext uri="{BB962C8B-B14F-4D97-AF65-F5344CB8AC3E}">
        <p14:creationId xmlns:p14="http://schemas.microsoft.com/office/powerpoint/2010/main" xmlns="" val="1109556397"/>
      </p:ext>
    </p:extLst>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4" name="Content Placeholder 3"/>
          <p:cNvGraphicFramePr>
            <a:graphicFrameLocks noGrp="1"/>
          </p:cNvGraphicFramePr>
          <p:nvPr>
            <p:ph idx="1"/>
          </p:nvPr>
        </p:nvGraphicFramePr>
        <p:xfrm>
          <a:off x="1531620" y="2513679"/>
          <a:ext cx="6080760" cy="2891790"/>
        </p:xfrm>
        <a:graphic>
          <a:graphicData uri="http://schemas.openxmlformats.org/drawingml/2006/table">
            <a:tbl>
              <a:tblPr firstRow="1" firstCol="1" bandRow="1">
                <a:tableStyleId>{5C22544A-7EE6-4342-B048-85BDC9FD1C3A}</a:tableStyleId>
              </a:tblPr>
              <a:tblGrid>
                <a:gridCol w="2240280"/>
                <a:gridCol w="3840480"/>
              </a:tblGrid>
              <a:tr h="1136650">
                <a:tc>
                  <a:txBody>
                    <a:bodyPr/>
                    <a:lstStyle/>
                    <a:p>
                      <a:pPr>
                        <a:lnSpc>
                          <a:spcPct val="115000"/>
                        </a:lnSpc>
                        <a:spcAft>
                          <a:spcPts val="0"/>
                        </a:spcAft>
                      </a:pPr>
                      <a:r>
                        <a:rPr lang="en-US" sz="1100">
                          <a:effectLst/>
                        </a:rPr>
                        <a:t>                                               Implementasi </a:t>
                      </a:r>
                      <a:endParaRPr lang="id-ID" sz="1100">
                        <a:effectLst/>
                      </a:endParaRPr>
                    </a:p>
                    <a:p>
                      <a:pPr>
                        <a:lnSpc>
                          <a:spcPct val="115000"/>
                        </a:lnSpc>
                        <a:spcAft>
                          <a:spcPts val="0"/>
                        </a:spcAft>
                      </a:pPr>
                      <a:r>
                        <a:rPr lang="en-US" sz="1100">
                          <a:effectLst/>
                        </a:rPr>
                        <a:t>program / kegiatan </a:t>
                      </a:r>
                      <a:endParaRPr lang="id-ID" sz="1100">
                        <a:effectLst/>
                        <a:latin typeface="Calibri"/>
                        <a:ea typeface="Times New Roman"/>
                        <a:cs typeface="Microsoft Himalaya"/>
                      </a:endParaRPr>
                    </a:p>
                  </a:txBody>
                  <a:tcPr marL="68580" marR="68580" marT="0" marB="0"/>
                </a:tc>
                <a:tc>
                  <a:txBody>
                    <a:bodyPr/>
                    <a:lstStyle/>
                    <a:p>
                      <a:pPr>
                        <a:lnSpc>
                          <a:spcPct val="115000"/>
                        </a:lnSpc>
                        <a:spcAft>
                          <a:spcPts val="0"/>
                        </a:spcAft>
                      </a:pPr>
                      <a:r>
                        <a:rPr lang="en-US" sz="1100">
                          <a:effectLst/>
                        </a:rPr>
                        <a:t>Bahwa ide ini merupakan ide baru yang digagas dari fakta lapangan yang kami dapatkan. Sejak Tahun 2010 Dinas Perdagangan melakukan survey harga sembako di pasar- pasar tradisional untuk kebutuhan internal Pemerintah Kota Makassar, namun seiring perkembangannya data tersebut juga sangat dibutuhkan stakeholder. Oleh karena itu Pemerintah Kota Makassar  melalui Dinas Perdagangan membuka akses informasi harga sembako ke masyarakat luas, sehingga pada Bulan Maret 2017 aplikasi ini mulai dibangun dengan sumber daya yang ada dan kurang lebih dua bulan aplikasi ini sudah tersedia dilayanan Play Store khusus untuk pengguna smarthphone. Bahwa terobosan ini dapat digolongkan sesuatu yang sederhana karena tidak melibatkan banyak pihak khususnya instansi lain serta sistem yang digunakan tidak terintegrasi dengan sistem yang lain.</a:t>
                      </a:r>
                      <a:endParaRPr lang="id-ID" sz="1100">
                        <a:effectLst/>
                        <a:latin typeface="Calibri"/>
                        <a:ea typeface="Times New Roman"/>
                        <a:cs typeface="Microsoft Himalaya"/>
                      </a:endParaRPr>
                    </a:p>
                  </a:txBody>
                  <a:tcPr marL="68580" marR="68580" marT="0" marB="0"/>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50" y="-9525"/>
            <a:ext cx="9182100" cy="6877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xmlns="" val="1935040538"/>
              </p:ext>
            </p:extLst>
          </p:nvPr>
        </p:nvGraphicFramePr>
        <p:xfrm>
          <a:off x="533400" y="762000"/>
          <a:ext cx="7696200" cy="5333999"/>
        </p:xfrm>
        <a:graphic>
          <a:graphicData uri="http://schemas.openxmlformats.org/drawingml/2006/table">
            <a:tbl>
              <a:tblPr firstRow="1" firstCol="1" bandRow="1">
                <a:tableStyleId>{5C22544A-7EE6-4342-B048-85BDC9FD1C3A}</a:tableStyleId>
              </a:tblPr>
              <a:tblGrid>
                <a:gridCol w="2835442"/>
                <a:gridCol w="4860758"/>
              </a:tblGrid>
              <a:tr h="5333999">
                <a:tc>
                  <a:txBody>
                    <a:bodyPr/>
                    <a:lstStyle/>
                    <a:p>
                      <a:pPr>
                        <a:lnSpc>
                          <a:spcPct val="115000"/>
                        </a:lnSpc>
                        <a:spcAft>
                          <a:spcPts val="0"/>
                        </a:spcAft>
                      </a:pPr>
                      <a:r>
                        <a:rPr lang="en-US" sz="1600" dirty="0">
                          <a:effectLst/>
                        </a:rPr>
                        <a:t>                                               </a:t>
                      </a:r>
                      <a:r>
                        <a:rPr lang="en-US" sz="1600" dirty="0" err="1">
                          <a:effectLst/>
                        </a:rPr>
                        <a:t>Implementasi</a:t>
                      </a:r>
                      <a:r>
                        <a:rPr lang="en-US" sz="1600" dirty="0">
                          <a:effectLst/>
                        </a:rPr>
                        <a:t> </a:t>
                      </a:r>
                      <a:endParaRPr lang="id-ID" sz="1600" dirty="0">
                        <a:effectLst/>
                      </a:endParaRPr>
                    </a:p>
                    <a:p>
                      <a:pPr>
                        <a:lnSpc>
                          <a:spcPct val="115000"/>
                        </a:lnSpc>
                        <a:spcAft>
                          <a:spcPts val="0"/>
                        </a:spcAft>
                      </a:pPr>
                      <a:r>
                        <a:rPr lang="en-US" sz="1600" dirty="0">
                          <a:effectLst/>
                        </a:rPr>
                        <a:t>program / </a:t>
                      </a:r>
                      <a:r>
                        <a:rPr lang="en-US" sz="1600" dirty="0" err="1">
                          <a:effectLst/>
                        </a:rPr>
                        <a:t>kegiatan</a:t>
                      </a:r>
                      <a:r>
                        <a:rPr lang="en-US" sz="1600" dirty="0">
                          <a:effectLst/>
                        </a:rPr>
                        <a:t> </a:t>
                      </a:r>
                      <a:endParaRPr lang="id-ID" sz="1600" dirty="0">
                        <a:effectLst/>
                        <a:latin typeface="Calibri"/>
                        <a:ea typeface="Times New Roman"/>
                        <a:cs typeface="Microsoft Himalaya"/>
                      </a:endParaRPr>
                    </a:p>
                  </a:txBody>
                  <a:tcPr marL="68580" marR="68580" marT="0" marB="0"/>
                </a:tc>
                <a:tc>
                  <a:txBody>
                    <a:bodyPr/>
                    <a:lstStyle/>
                    <a:p>
                      <a:pPr algn="just">
                        <a:lnSpc>
                          <a:spcPct val="115000"/>
                        </a:lnSpc>
                        <a:spcAft>
                          <a:spcPts val="0"/>
                        </a:spcAft>
                      </a:pPr>
                      <a:r>
                        <a:rPr lang="en-US" sz="1600" dirty="0" err="1">
                          <a:effectLst/>
                        </a:rPr>
                        <a:t>Bahwa</a:t>
                      </a:r>
                      <a:r>
                        <a:rPr lang="en-US" sz="1600" dirty="0">
                          <a:effectLst/>
                        </a:rPr>
                        <a:t> </a:t>
                      </a:r>
                      <a:r>
                        <a:rPr lang="en-US" sz="1600" dirty="0" err="1">
                          <a:effectLst/>
                        </a:rPr>
                        <a:t>ide</a:t>
                      </a:r>
                      <a:r>
                        <a:rPr lang="en-US" sz="1600" dirty="0">
                          <a:effectLst/>
                        </a:rPr>
                        <a:t> </a:t>
                      </a:r>
                      <a:r>
                        <a:rPr lang="en-US" sz="1600" dirty="0" err="1">
                          <a:effectLst/>
                        </a:rPr>
                        <a:t>ini</a:t>
                      </a:r>
                      <a:r>
                        <a:rPr lang="en-US" sz="1600" dirty="0">
                          <a:effectLst/>
                        </a:rPr>
                        <a:t> </a:t>
                      </a:r>
                      <a:r>
                        <a:rPr lang="en-US" sz="1600" dirty="0" err="1">
                          <a:effectLst/>
                        </a:rPr>
                        <a:t>merupakan</a:t>
                      </a:r>
                      <a:r>
                        <a:rPr lang="en-US" sz="1600" dirty="0">
                          <a:effectLst/>
                        </a:rPr>
                        <a:t> </a:t>
                      </a:r>
                      <a:r>
                        <a:rPr lang="en-US" sz="1600" dirty="0" err="1">
                          <a:effectLst/>
                        </a:rPr>
                        <a:t>ide</a:t>
                      </a:r>
                      <a:r>
                        <a:rPr lang="en-US" sz="1600" dirty="0">
                          <a:effectLst/>
                        </a:rPr>
                        <a:t> </a:t>
                      </a:r>
                      <a:r>
                        <a:rPr lang="en-US" sz="1600" dirty="0" err="1">
                          <a:effectLst/>
                        </a:rPr>
                        <a:t>baru</a:t>
                      </a:r>
                      <a:r>
                        <a:rPr lang="en-US" sz="1600" dirty="0">
                          <a:effectLst/>
                        </a:rPr>
                        <a:t> yang </a:t>
                      </a:r>
                      <a:r>
                        <a:rPr lang="en-US" sz="1600" dirty="0" err="1">
                          <a:effectLst/>
                        </a:rPr>
                        <a:t>digagas</a:t>
                      </a:r>
                      <a:r>
                        <a:rPr lang="en-US" sz="1600" dirty="0">
                          <a:effectLst/>
                        </a:rPr>
                        <a:t> </a:t>
                      </a:r>
                      <a:r>
                        <a:rPr lang="en-US" sz="1600" dirty="0" err="1">
                          <a:effectLst/>
                        </a:rPr>
                        <a:t>dari</a:t>
                      </a:r>
                      <a:r>
                        <a:rPr lang="en-US" sz="1600" dirty="0">
                          <a:effectLst/>
                        </a:rPr>
                        <a:t> </a:t>
                      </a:r>
                      <a:r>
                        <a:rPr lang="en-US" sz="1600" dirty="0" err="1">
                          <a:effectLst/>
                        </a:rPr>
                        <a:t>fakta</a:t>
                      </a:r>
                      <a:r>
                        <a:rPr lang="en-US" sz="1600" dirty="0">
                          <a:effectLst/>
                        </a:rPr>
                        <a:t> </a:t>
                      </a:r>
                      <a:r>
                        <a:rPr lang="en-US" sz="1600" dirty="0" err="1">
                          <a:effectLst/>
                        </a:rPr>
                        <a:t>lapangan</a:t>
                      </a:r>
                      <a:r>
                        <a:rPr lang="en-US" sz="1600" dirty="0">
                          <a:effectLst/>
                        </a:rPr>
                        <a:t> yang </a:t>
                      </a:r>
                      <a:r>
                        <a:rPr lang="en-US" sz="1600" dirty="0" err="1">
                          <a:effectLst/>
                        </a:rPr>
                        <a:t>kami</a:t>
                      </a:r>
                      <a:r>
                        <a:rPr lang="en-US" sz="1600" dirty="0">
                          <a:effectLst/>
                        </a:rPr>
                        <a:t> </a:t>
                      </a:r>
                      <a:r>
                        <a:rPr lang="en-US" sz="1600" dirty="0" err="1">
                          <a:effectLst/>
                        </a:rPr>
                        <a:t>dapatkan</a:t>
                      </a:r>
                      <a:r>
                        <a:rPr lang="en-US" sz="1600" dirty="0">
                          <a:effectLst/>
                        </a:rPr>
                        <a:t>. </a:t>
                      </a:r>
                      <a:r>
                        <a:rPr lang="en-US" sz="1600" dirty="0" err="1">
                          <a:effectLst/>
                        </a:rPr>
                        <a:t>Sejak</a:t>
                      </a:r>
                      <a:r>
                        <a:rPr lang="en-US" sz="1600" dirty="0">
                          <a:effectLst/>
                        </a:rPr>
                        <a:t> </a:t>
                      </a:r>
                      <a:r>
                        <a:rPr lang="en-US" sz="1600" dirty="0" err="1">
                          <a:effectLst/>
                        </a:rPr>
                        <a:t>Tahun</a:t>
                      </a:r>
                      <a:r>
                        <a:rPr lang="en-US" sz="1600" dirty="0">
                          <a:effectLst/>
                        </a:rPr>
                        <a:t> 2010 </a:t>
                      </a:r>
                      <a:r>
                        <a:rPr lang="en-US" sz="1600" dirty="0" err="1">
                          <a:effectLst/>
                        </a:rPr>
                        <a:t>Dinas</a:t>
                      </a:r>
                      <a:r>
                        <a:rPr lang="en-US" sz="1600" dirty="0">
                          <a:effectLst/>
                        </a:rPr>
                        <a:t> </a:t>
                      </a:r>
                      <a:r>
                        <a:rPr lang="en-US" sz="1600" dirty="0" err="1">
                          <a:effectLst/>
                        </a:rPr>
                        <a:t>Perdagangan</a:t>
                      </a:r>
                      <a:r>
                        <a:rPr lang="en-US" sz="1600" dirty="0">
                          <a:effectLst/>
                        </a:rPr>
                        <a:t> </a:t>
                      </a:r>
                      <a:r>
                        <a:rPr lang="en-US" sz="1600" dirty="0" err="1">
                          <a:effectLst/>
                        </a:rPr>
                        <a:t>melakukan</a:t>
                      </a:r>
                      <a:r>
                        <a:rPr lang="en-US" sz="1600" dirty="0">
                          <a:effectLst/>
                        </a:rPr>
                        <a:t> survey </a:t>
                      </a:r>
                      <a:r>
                        <a:rPr lang="en-US" sz="1600" dirty="0" err="1">
                          <a:effectLst/>
                        </a:rPr>
                        <a:t>harga</a:t>
                      </a:r>
                      <a:r>
                        <a:rPr lang="en-US" sz="1600" dirty="0">
                          <a:effectLst/>
                        </a:rPr>
                        <a:t> </a:t>
                      </a:r>
                      <a:r>
                        <a:rPr lang="en-US" sz="1600" dirty="0" err="1">
                          <a:effectLst/>
                        </a:rPr>
                        <a:t>sembako</a:t>
                      </a:r>
                      <a:r>
                        <a:rPr lang="en-US" sz="1600" dirty="0">
                          <a:effectLst/>
                        </a:rPr>
                        <a:t> </a:t>
                      </a:r>
                      <a:r>
                        <a:rPr lang="en-US" sz="1600" dirty="0" err="1">
                          <a:effectLst/>
                        </a:rPr>
                        <a:t>di</a:t>
                      </a:r>
                      <a:r>
                        <a:rPr lang="en-US" sz="1600" dirty="0">
                          <a:effectLst/>
                        </a:rPr>
                        <a:t> </a:t>
                      </a:r>
                      <a:r>
                        <a:rPr lang="en-US" sz="1600" dirty="0" err="1">
                          <a:effectLst/>
                        </a:rPr>
                        <a:t>pasar</a:t>
                      </a:r>
                      <a:r>
                        <a:rPr lang="en-US" sz="1600" dirty="0">
                          <a:effectLst/>
                        </a:rPr>
                        <a:t>- </a:t>
                      </a:r>
                      <a:r>
                        <a:rPr lang="en-US" sz="1600" dirty="0" err="1">
                          <a:effectLst/>
                        </a:rPr>
                        <a:t>pasar</a:t>
                      </a:r>
                      <a:r>
                        <a:rPr lang="en-US" sz="1600" dirty="0">
                          <a:effectLst/>
                        </a:rPr>
                        <a:t> </a:t>
                      </a:r>
                      <a:r>
                        <a:rPr lang="en-US" sz="1600" dirty="0" err="1">
                          <a:effectLst/>
                        </a:rPr>
                        <a:t>tradisional</a:t>
                      </a:r>
                      <a:r>
                        <a:rPr lang="en-US" sz="1600" dirty="0">
                          <a:effectLst/>
                        </a:rPr>
                        <a:t> </a:t>
                      </a:r>
                      <a:r>
                        <a:rPr lang="en-US" sz="1600" dirty="0" err="1">
                          <a:effectLst/>
                        </a:rPr>
                        <a:t>untuk</a:t>
                      </a:r>
                      <a:r>
                        <a:rPr lang="en-US" sz="1600" dirty="0">
                          <a:effectLst/>
                        </a:rPr>
                        <a:t> </a:t>
                      </a:r>
                      <a:r>
                        <a:rPr lang="en-US" sz="1600" dirty="0" err="1">
                          <a:effectLst/>
                        </a:rPr>
                        <a:t>kebutuhan</a:t>
                      </a:r>
                      <a:r>
                        <a:rPr lang="en-US" sz="1600" dirty="0">
                          <a:effectLst/>
                        </a:rPr>
                        <a:t> internal </a:t>
                      </a:r>
                      <a:r>
                        <a:rPr lang="en-US" sz="1600" dirty="0" err="1">
                          <a:effectLst/>
                        </a:rPr>
                        <a:t>Pemerintah</a:t>
                      </a:r>
                      <a:r>
                        <a:rPr lang="en-US" sz="1600" dirty="0">
                          <a:effectLst/>
                        </a:rPr>
                        <a:t> Kota Makassar, </a:t>
                      </a:r>
                      <a:r>
                        <a:rPr lang="en-US" sz="1600" dirty="0" err="1">
                          <a:effectLst/>
                        </a:rPr>
                        <a:t>namun</a:t>
                      </a:r>
                      <a:r>
                        <a:rPr lang="en-US" sz="1600" dirty="0">
                          <a:effectLst/>
                        </a:rPr>
                        <a:t> </a:t>
                      </a:r>
                      <a:r>
                        <a:rPr lang="en-US" sz="1600" dirty="0" err="1">
                          <a:effectLst/>
                        </a:rPr>
                        <a:t>seiring</a:t>
                      </a:r>
                      <a:r>
                        <a:rPr lang="en-US" sz="1600" dirty="0">
                          <a:effectLst/>
                        </a:rPr>
                        <a:t> </a:t>
                      </a:r>
                      <a:r>
                        <a:rPr lang="en-US" sz="1600" dirty="0" err="1">
                          <a:effectLst/>
                        </a:rPr>
                        <a:t>perkembangannya</a:t>
                      </a:r>
                      <a:r>
                        <a:rPr lang="en-US" sz="1600" dirty="0">
                          <a:effectLst/>
                        </a:rPr>
                        <a:t> data </a:t>
                      </a:r>
                      <a:r>
                        <a:rPr lang="en-US" sz="1600" dirty="0" err="1">
                          <a:effectLst/>
                        </a:rPr>
                        <a:t>tersebut</a:t>
                      </a:r>
                      <a:r>
                        <a:rPr lang="en-US" sz="1600" dirty="0">
                          <a:effectLst/>
                        </a:rPr>
                        <a:t> </a:t>
                      </a:r>
                      <a:r>
                        <a:rPr lang="en-US" sz="1600" dirty="0" err="1">
                          <a:effectLst/>
                        </a:rPr>
                        <a:t>juga</a:t>
                      </a:r>
                      <a:r>
                        <a:rPr lang="en-US" sz="1600" dirty="0">
                          <a:effectLst/>
                        </a:rPr>
                        <a:t> </a:t>
                      </a:r>
                      <a:r>
                        <a:rPr lang="en-US" sz="1600" dirty="0" err="1">
                          <a:effectLst/>
                        </a:rPr>
                        <a:t>sangat</a:t>
                      </a:r>
                      <a:r>
                        <a:rPr lang="en-US" sz="1600" dirty="0">
                          <a:effectLst/>
                        </a:rPr>
                        <a:t> </a:t>
                      </a:r>
                      <a:r>
                        <a:rPr lang="en-US" sz="1600" dirty="0" err="1">
                          <a:effectLst/>
                        </a:rPr>
                        <a:t>dibutuhkan</a:t>
                      </a:r>
                      <a:r>
                        <a:rPr lang="en-US" sz="1600" dirty="0">
                          <a:effectLst/>
                        </a:rPr>
                        <a:t> stakeholder. </a:t>
                      </a:r>
                      <a:r>
                        <a:rPr lang="en-US" sz="1600" dirty="0" err="1">
                          <a:effectLst/>
                        </a:rPr>
                        <a:t>Oleh</a:t>
                      </a:r>
                      <a:r>
                        <a:rPr lang="en-US" sz="1600" dirty="0">
                          <a:effectLst/>
                        </a:rPr>
                        <a:t> </a:t>
                      </a:r>
                      <a:r>
                        <a:rPr lang="en-US" sz="1600" dirty="0" err="1">
                          <a:effectLst/>
                        </a:rPr>
                        <a:t>karena</a:t>
                      </a:r>
                      <a:r>
                        <a:rPr lang="en-US" sz="1600" dirty="0">
                          <a:effectLst/>
                        </a:rPr>
                        <a:t> </a:t>
                      </a:r>
                      <a:r>
                        <a:rPr lang="en-US" sz="1600" dirty="0" err="1">
                          <a:effectLst/>
                        </a:rPr>
                        <a:t>itu</a:t>
                      </a:r>
                      <a:r>
                        <a:rPr lang="en-US" sz="1600" dirty="0">
                          <a:effectLst/>
                        </a:rPr>
                        <a:t> </a:t>
                      </a:r>
                      <a:r>
                        <a:rPr lang="en-US" sz="1600" dirty="0" err="1">
                          <a:effectLst/>
                        </a:rPr>
                        <a:t>Pemerintah</a:t>
                      </a:r>
                      <a:r>
                        <a:rPr lang="en-US" sz="1600" dirty="0">
                          <a:effectLst/>
                        </a:rPr>
                        <a:t> Kota Makassar  </a:t>
                      </a:r>
                      <a:r>
                        <a:rPr lang="en-US" sz="1600" dirty="0" err="1">
                          <a:effectLst/>
                        </a:rPr>
                        <a:t>melalui</a:t>
                      </a:r>
                      <a:r>
                        <a:rPr lang="en-US" sz="1600" dirty="0">
                          <a:effectLst/>
                        </a:rPr>
                        <a:t> </a:t>
                      </a:r>
                      <a:r>
                        <a:rPr lang="en-US" sz="1600" dirty="0" err="1">
                          <a:effectLst/>
                        </a:rPr>
                        <a:t>Dinas</a:t>
                      </a:r>
                      <a:r>
                        <a:rPr lang="en-US" sz="1600" dirty="0">
                          <a:effectLst/>
                        </a:rPr>
                        <a:t> </a:t>
                      </a:r>
                      <a:r>
                        <a:rPr lang="en-US" sz="1600" dirty="0" err="1">
                          <a:effectLst/>
                        </a:rPr>
                        <a:t>Perdagangan</a:t>
                      </a:r>
                      <a:r>
                        <a:rPr lang="en-US" sz="1600" dirty="0">
                          <a:effectLst/>
                        </a:rPr>
                        <a:t> </a:t>
                      </a:r>
                      <a:r>
                        <a:rPr lang="en-US" sz="1600" dirty="0" err="1">
                          <a:effectLst/>
                        </a:rPr>
                        <a:t>membuka</a:t>
                      </a:r>
                      <a:r>
                        <a:rPr lang="en-US" sz="1600" dirty="0">
                          <a:effectLst/>
                        </a:rPr>
                        <a:t> </a:t>
                      </a:r>
                      <a:r>
                        <a:rPr lang="en-US" sz="1600" dirty="0" err="1">
                          <a:effectLst/>
                        </a:rPr>
                        <a:t>akses</a:t>
                      </a:r>
                      <a:r>
                        <a:rPr lang="en-US" sz="1600" dirty="0">
                          <a:effectLst/>
                        </a:rPr>
                        <a:t> </a:t>
                      </a:r>
                      <a:r>
                        <a:rPr lang="en-US" sz="1600" dirty="0" err="1">
                          <a:effectLst/>
                        </a:rPr>
                        <a:t>informasi</a:t>
                      </a:r>
                      <a:r>
                        <a:rPr lang="en-US" sz="1600" dirty="0">
                          <a:effectLst/>
                        </a:rPr>
                        <a:t> </a:t>
                      </a:r>
                      <a:r>
                        <a:rPr lang="en-US" sz="1600" dirty="0" err="1">
                          <a:effectLst/>
                        </a:rPr>
                        <a:t>harga</a:t>
                      </a:r>
                      <a:r>
                        <a:rPr lang="en-US" sz="1600" dirty="0">
                          <a:effectLst/>
                        </a:rPr>
                        <a:t> </a:t>
                      </a:r>
                      <a:r>
                        <a:rPr lang="en-US" sz="1600" dirty="0" err="1">
                          <a:effectLst/>
                        </a:rPr>
                        <a:t>sembako</a:t>
                      </a:r>
                      <a:r>
                        <a:rPr lang="en-US" sz="1600" dirty="0">
                          <a:effectLst/>
                        </a:rPr>
                        <a:t> </a:t>
                      </a:r>
                      <a:r>
                        <a:rPr lang="en-US" sz="1600" dirty="0" err="1">
                          <a:effectLst/>
                        </a:rPr>
                        <a:t>ke</a:t>
                      </a:r>
                      <a:r>
                        <a:rPr lang="en-US" sz="1600" dirty="0">
                          <a:effectLst/>
                        </a:rPr>
                        <a:t> </a:t>
                      </a:r>
                      <a:r>
                        <a:rPr lang="en-US" sz="1600" dirty="0" err="1">
                          <a:effectLst/>
                        </a:rPr>
                        <a:t>masyarakat</a:t>
                      </a:r>
                      <a:r>
                        <a:rPr lang="en-US" sz="1600" dirty="0">
                          <a:effectLst/>
                        </a:rPr>
                        <a:t> </a:t>
                      </a:r>
                      <a:r>
                        <a:rPr lang="en-US" sz="1600" dirty="0" err="1">
                          <a:effectLst/>
                        </a:rPr>
                        <a:t>luas</a:t>
                      </a:r>
                      <a:r>
                        <a:rPr lang="en-US" sz="1600" dirty="0">
                          <a:effectLst/>
                        </a:rPr>
                        <a:t>, </a:t>
                      </a:r>
                      <a:r>
                        <a:rPr lang="en-US" sz="1600" dirty="0" err="1">
                          <a:effectLst/>
                        </a:rPr>
                        <a:t>sehingga</a:t>
                      </a:r>
                      <a:r>
                        <a:rPr lang="en-US" sz="1600" dirty="0">
                          <a:effectLst/>
                        </a:rPr>
                        <a:t> </a:t>
                      </a:r>
                      <a:r>
                        <a:rPr lang="en-US" sz="1600" dirty="0" err="1">
                          <a:effectLst/>
                        </a:rPr>
                        <a:t>pada</a:t>
                      </a:r>
                      <a:r>
                        <a:rPr lang="en-US" sz="1600" dirty="0">
                          <a:effectLst/>
                        </a:rPr>
                        <a:t> </a:t>
                      </a:r>
                      <a:r>
                        <a:rPr lang="en-US" sz="1600" dirty="0" err="1">
                          <a:effectLst/>
                        </a:rPr>
                        <a:t>Bulan</a:t>
                      </a:r>
                      <a:r>
                        <a:rPr lang="en-US" sz="1600" dirty="0">
                          <a:effectLst/>
                        </a:rPr>
                        <a:t> </a:t>
                      </a:r>
                      <a:r>
                        <a:rPr lang="en-US" sz="1600" dirty="0" err="1">
                          <a:effectLst/>
                        </a:rPr>
                        <a:t>Maret</a:t>
                      </a:r>
                      <a:r>
                        <a:rPr lang="en-US" sz="1600" dirty="0">
                          <a:effectLst/>
                        </a:rPr>
                        <a:t> 2017 </a:t>
                      </a:r>
                      <a:r>
                        <a:rPr lang="en-US" sz="1600" dirty="0" err="1">
                          <a:effectLst/>
                        </a:rPr>
                        <a:t>aplikasi</a:t>
                      </a:r>
                      <a:r>
                        <a:rPr lang="en-US" sz="1600" dirty="0">
                          <a:effectLst/>
                        </a:rPr>
                        <a:t> </a:t>
                      </a:r>
                      <a:r>
                        <a:rPr lang="en-US" sz="1600" dirty="0" err="1">
                          <a:effectLst/>
                        </a:rPr>
                        <a:t>ini</a:t>
                      </a:r>
                      <a:r>
                        <a:rPr lang="en-US" sz="1600" dirty="0">
                          <a:effectLst/>
                        </a:rPr>
                        <a:t> </a:t>
                      </a:r>
                      <a:r>
                        <a:rPr lang="en-US" sz="1600" dirty="0" err="1">
                          <a:effectLst/>
                        </a:rPr>
                        <a:t>mulai</a:t>
                      </a:r>
                      <a:r>
                        <a:rPr lang="en-US" sz="1600" dirty="0">
                          <a:effectLst/>
                        </a:rPr>
                        <a:t> </a:t>
                      </a:r>
                      <a:r>
                        <a:rPr lang="en-US" sz="1600" dirty="0" err="1">
                          <a:effectLst/>
                        </a:rPr>
                        <a:t>dibangun</a:t>
                      </a:r>
                      <a:r>
                        <a:rPr lang="en-US" sz="1600" dirty="0">
                          <a:effectLst/>
                        </a:rPr>
                        <a:t> </a:t>
                      </a:r>
                      <a:r>
                        <a:rPr lang="en-US" sz="1600" dirty="0" err="1">
                          <a:effectLst/>
                        </a:rPr>
                        <a:t>dengan</a:t>
                      </a:r>
                      <a:r>
                        <a:rPr lang="en-US" sz="1600" dirty="0">
                          <a:effectLst/>
                        </a:rPr>
                        <a:t> </a:t>
                      </a:r>
                      <a:r>
                        <a:rPr lang="en-US" sz="1600" dirty="0" err="1">
                          <a:effectLst/>
                        </a:rPr>
                        <a:t>sumber</a:t>
                      </a:r>
                      <a:r>
                        <a:rPr lang="en-US" sz="1600" dirty="0">
                          <a:effectLst/>
                        </a:rPr>
                        <a:t> </a:t>
                      </a:r>
                      <a:r>
                        <a:rPr lang="en-US" sz="1600" dirty="0" err="1">
                          <a:effectLst/>
                        </a:rPr>
                        <a:t>daya</a:t>
                      </a:r>
                      <a:r>
                        <a:rPr lang="en-US" sz="1600" dirty="0">
                          <a:effectLst/>
                        </a:rPr>
                        <a:t> yang </a:t>
                      </a:r>
                      <a:r>
                        <a:rPr lang="en-US" sz="1600" dirty="0" err="1">
                          <a:effectLst/>
                        </a:rPr>
                        <a:t>ada</a:t>
                      </a:r>
                      <a:r>
                        <a:rPr lang="en-US" sz="1600" dirty="0">
                          <a:effectLst/>
                        </a:rPr>
                        <a:t> </a:t>
                      </a:r>
                      <a:r>
                        <a:rPr lang="en-US" sz="1600" dirty="0" err="1">
                          <a:effectLst/>
                        </a:rPr>
                        <a:t>dan</a:t>
                      </a:r>
                      <a:r>
                        <a:rPr lang="en-US" sz="1600" dirty="0">
                          <a:effectLst/>
                        </a:rPr>
                        <a:t> </a:t>
                      </a:r>
                      <a:r>
                        <a:rPr lang="en-US" sz="1600" dirty="0" err="1">
                          <a:effectLst/>
                        </a:rPr>
                        <a:t>kurang</a:t>
                      </a:r>
                      <a:r>
                        <a:rPr lang="en-US" sz="1600" dirty="0">
                          <a:effectLst/>
                        </a:rPr>
                        <a:t> </a:t>
                      </a:r>
                      <a:r>
                        <a:rPr lang="en-US" sz="1600" dirty="0" err="1">
                          <a:effectLst/>
                        </a:rPr>
                        <a:t>lebih</a:t>
                      </a:r>
                      <a:r>
                        <a:rPr lang="en-US" sz="1600" dirty="0">
                          <a:effectLst/>
                        </a:rPr>
                        <a:t> </a:t>
                      </a:r>
                      <a:r>
                        <a:rPr lang="en-US" sz="1600" dirty="0" err="1">
                          <a:effectLst/>
                        </a:rPr>
                        <a:t>dua</a:t>
                      </a:r>
                      <a:r>
                        <a:rPr lang="en-US" sz="1600" dirty="0">
                          <a:effectLst/>
                        </a:rPr>
                        <a:t> </a:t>
                      </a:r>
                      <a:r>
                        <a:rPr lang="en-US" sz="1600" dirty="0" err="1">
                          <a:effectLst/>
                        </a:rPr>
                        <a:t>bulan</a:t>
                      </a:r>
                      <a:r>
                        <a:rPr lang="en-US" sz="1600" dirty="0">
                          <a:effectLst/>
                        </a:rPr>
                        <a:t> </a:t>
                      </a:r>
                      <a:r>
                        <a:rPr lang="en-US" sz="1600" dirty="0" err="1">
                          <a:effectLst/>
                        </a:rPr>
                        <a:t>aplikasi</a:t>
                      </a:r>
                      <a:r>
                        <a:rPr lang="en-US" sz="1600" dirty="0">
                          <a:effectLst/>
                        </a:rPr>
                        <a:t> </a:t>
                      </a:r>
                      <a:r>
                        <a:rPr lang="en-US" sz="1600" dirty="0" err="1">
                          <a:effectLst/>
                        </a:rPr>
                        <a:t>ini</a:t>
                      </a:r>
                      <a:r>
                        <a:rPr lang="en-US" sz="1600" dirty="0">
                          <a:effectLst/>
                        </a:rPr>
                        <a:t> </a:t>
                      </a:r>
                      <a:r>
                        <a:rPr lang="en-US" sz="1600" dirty="0" err="1">
                          <a:effectLst/>
                        </a:rPr>
                        <a:t>sudah</a:t>
                      </a:r>
                      <a:r>
                        <a:rPr lang="en-US" sz="1600" dirty="0">
                          <a:effectLst/>
                        </a:rPr>
                        <a:t> </a:t>
                      </a:r>
                      <a:r>
                        <a:rPr lang="en-US" sz="1600" dirty="0" err="1">
                          <a:effectLst/>
                        </a:rPr>
                        <a:t>tersedia</a:t>
                      </a:r>
                      <a:r>
                        <a:rPr lang="en-US" sz="1600" dirty="0">
                          <a:effectLst/>
                        </a:rPr>
                        <a:t> </a:t>
                      </a:r>
                      <a:r>
                        <a:rPr lang="en-US" sz="1600" dirty="0" err="1">
                          <a:effectLst/>
                        </a:rPr>
                        <a:t>dilayanan</a:t>
                      </a:r>
                      <a:r>
                        <a:rPr lang="en-US" sz="1600" dirty="0">
                          <a:effectLst/>
                        </a:rPr>
                        <a:t> Play Store </a:t>
                      </a:r>
                      <a:r>
                        <a:rPr lang="en-US" sz="1600" dirty="0" err="1">
                          <a:effectLst/>
                        </a:rPr>
                        <a:t>khusus</a:t>
                      </a:r>
                      <a:r>
                        <a:rPr lang="en-US" sz="1600" dirty="0">
                          <a:effectLst/>
                        </a:rPr>
                        <a:t> </a:t>
                      </a:r>
                      <a:r>
                        <a:rPr lang="en-US" sz="1600" dirty="0" err="1">
                          <a:effectLst/>
                        </a:rPr>
                        <a:t>untuk</a:t>
                      </a:r>
                      <a:r>
                        <a:rPr lang="en-US" sz="1600" dirty="0">
                          <a:effectLst/>
                        </a:rPr>
                        <a:t> </a:t>
                      </a:r>
                      <a:r>
                        <a:rPr lang="en-US" sz="1600" dirty="0" err="1">
                          <a:effectLst/>
                        </a:rPr>
                        <a:t>pengguna</a:t>
                      </a:r>
                      <a:r>
                        <a:rPr lang="en-US" sz="1600" dirty="0">
                          <a:effectLst/>
                        </a:rPr>
                        <a:t> </a:t>
                      </a:r>
                      <a:r>
                        <a:rPr lang="en-US" sz="1600" dirty="0" err="1">
                          <a:effectLst/>
                        </a:rPr>
                        <a:t>smarthphone</a:t>
                      </a:r>
                      <a:r>
                        <a:rPr lang="en-US" sz="1600" dirty="0">
                          <a:effectLst/>
                        </a:rPr>
                        <a:t>. </a:t>
                      </a:r>
                      <a:r>
                        <a:rPr lang="en-US" sz="1600" dirty="0" err="1">
                          <a:effectLst/>
                        </a:rPr>
                        <a:t>Bahwa</a:t>
                      </a:r>
                      <a:r>
                        <a:rPr lang="en-US" sz="1600" dirty="0">
                          <a:effectLst/>
                        </a:rPr>
                        <a:t> </a:t>
                      </a:r>
                      <a:r>
                        <a:rPr lang="en-US" sz="1600" dirty="0" err="1">
                          <a:effectLst/>
                        </a:rPr>
                        <a:t>terobosan</a:t>
                      </a:r>
                      <a:r>
                        <a:rPr lang="en-US" sz="1600" dirty="0">
                          <a:effectLst/>
                        </a:rPr>
                        <a:t> </a:t>
                      </a:r>
                      <a:r>
                        <a:rPr lang="en-US" sz="1600" dirty="0" err="1">
                          <a:effectLst/>
                        </a:rPr>
                        <a:t>ini</a:t>
                      </a:r>
                      <a:r>
                        <a:rPr lang="en-US" sz="1600" dirty="0">
                          <a:effectLst/>
                        </a:rPr>
                        <a:t> </a:t>
                      </a:r>
                      <a:r>
                        <a:rPr lang="en-US" sz="1600" dirty="0" err="1">
                          <a:effectLst/>
                        </a:rPr>
                        <a:t>dapat</a:t>
                      </a:r>
                      <a:r>
                        <a:rPr lang="en-US" sz="1600" dirty="0">
                          <a:effectLst/>
                        </a:rPr>
                        <a:t> </a:t>
                      </a:r>
                      <a:r>
                        <a:rPr lang="en-US" sz="1600" dirty="0" err="1">
                          <a:effectLst/>
                        </a:rPr>
                        <a:t>digolongkan</a:t>
                      </a:r>
                      <a:r>
                        <a:rPr lang="en-US" sz="1600" dirty="0">
                          <a:effectLst/>
                        </a:rPr>
                        <a:t> </a:t>
                      </a:r>
                      <a:r>
                        <a:rPr lang="en-US" sz="1600" dirty="0" err="1">
                          <a:effectLst/>
                        </a:rPr>
                        <a:t>sesuatu</a:t>
                      </a:r>
                      <a:r>
                        <a:rPr lang="en-US" sz="1600" dirty="0">
                          <a:effectLst/>
                        </a:rPr>
                        <a:t> yang </a:t>
                      </a:r>
                      <a:r>
                        <a:rPr lang="en-US" sz="1600" dirty="0" err="1">
                          <a:effectLst/>
                        </a:rPr>
                        <a:t>sederhana</a:t>
                      </a:r>
                      <a:r>
                        <a:rPr lang="en-US" sz="1600" dirty="0">
                          <a:effectLst/>
                        </a:rPr>
                        <a:t> </a:t>
                      </a:r>
                      <a:r>
                        <a:rPr lang="en-US" sz="1600" dirty="0" err="1">
                          <a:effectLst/>
                        </a:rPr>
                        <a:t>karena</a:t>
                      </a:r>
                      <a:r>
                        <a:rPr lang="en-US" sz="1600" dirty="0">
                          <a:effectLst/>
                        </a:rPr>
                        <a:t> </a:t>
                      </a:r>
                      <a:r>
                        <a:rPr lang="en-US" sz="1600" dirty="0" err="1">
                          <a:effectLst/>
                        </a:rPr>
                        <a:t>tidak</a:t>
                      </a:r>
                      <a:r>
                        <a:rPr lang="en-US" sz="1600" dirty="0">
                          <a:effectLst/>
                        </a:rPr>
                        <a:t> </a:t>
                      </a:r>
                      <a:r>
                        <a:rPr lang="en-US" sz="1600" dirty="0" err="1">
                          <a:effectLst/>
                        </a:rPr>
                        <a:t>melibatkan</a:t>
                      </a:r>
                      <a:r>
                        <a:rPr lang="en-US" sz="1600" dirty="0">
                          <a:effectLst/>
                        </a:rPr>
                        <a:t> </a:t>
                      </a:r>
                      <a:r>
                        <a:rPr lang="en-US" sz="1600" dirty="0" err="1">
                          <a:effectLst/>
                        </a:rPr>
                        <a:t>banyak</a:t>
                      </a:r>
                      <a:r>
                        <a:rPr lang="en-US" sz="1600" dirty="0">
                          <a:effectLst/>
                        </a:rPr>
                        <a:t> </a:t>
                      </a:r>
                      <a:r>
                        <a:rPr lang="en-US" sz="1600" dirty="0" err="1">
                          <a:effectLst/>
                        </a:rPr>
                        <a:t>pihak</a:t>
                      </a:r>
                      <a:r>
                        <a:rPr lang="en-US" sz="1600" dirty="0">
                          <a:effectLst/>
                        </a:rPr>
                        <a:t> </a:t>
                      </a:r>
                      <a:r>
                        <a:rPr lang="en-US" sz="1600" dirty="0" err="1">
                          <a:effectLst/>
                        </a:rPr>
                        <a:t>khususnya</a:t>
                      </a:r>
                      <a:r>
                        <a:rPr lang="en-US" sz="1600" dirty="0">
                          <a:effectLst/>
                        </a:rPr>
                        <a:t> </a:t>
                      </a:r>
                      <a:r>
                        <a:rPr lang="en-US" sz="1600" dirty="0" err="1">
                          <a:effectLst/>
                        </a:rPr>
                        <a:t>instansi</a:t>
                      </a:r>
                      <a:r>
                        <a:rPr lang="en-US" sz="1600" dirty="0">
                          <a:effectLst/>
                        </a:rPr>
                        <a:t> lain </a:t>
                      </a:r>
                      <a:r>
                        <a:rPr lang="en-US" sz="1600" dirty="0" err="1">
                          <a:effectLst/>
                        </a:rPr>
                        <a:t>serta</a:t>
                      </a:r>
                      <a:r>
                        <a:rPr lang="en-US" sz="1600" dirty="0">
                          <a:effectLst/>
                        </a:rPr>
                        <a:t> </a:t>
                      </a:r>
                      <a:r>
                        <a:rPr lang="en-US" sz="1600" dirty="0" err="1">
                          <a:effectLst/>
                        </a:rPr>
                        <a:t>sistem</a:t>
                      </a:r>
                      <a:r>
                        <a:rPr lang="en-US" sz="1600" dirty="0">
                          <a:effectLst/>
                        </a:rPr>
                        <a:t> yang </a:t>
                      </a:r>
                      <a:r>
                        <a:rPr lang="en-US" sz="1600" dirty="0" err="1">
                          <a:effectLst/>
                        </a:rPr>
                        <a:t>digunakan</a:t>
                      </a:r>
                      <a:r>
                        <a:rPr lang="en-US" sz="1600" dirty="0">
                          <a:effectLst/>
                        </a:rPr>
                        <a:t> </a:t>
                      </a:r>
                      <a:r>
                        <a:rPr lang="en-US" sz="1600" dirty="0" err="1">
                          <a:effectLst/>
                        </a:rPr>
                        <a:t>tidak</a:t>
                      </a:r>
                      <a:r>
                        <a:rPr lang="en-US" sz="1600" dirty="0">
                          <a:effectLst/>
                        </a:rPr>
                        <a:t> </a:t>
                      </a:r>
                      <a:r>
                        <a:rPr lang="en-US" sz="1600" dirty="0" err="1">
                          <a:effectLst/>
                        </a:rPr>
                        <a:t>terintegrasi</a:t>
                      </a:r>
                      <a:r>
                        <a:rPr lang="en-US" sz="1600" dirty="0">
                          <a:effectLst/>
                        </a:rPr>
                        <a:t> </a:t>
                      </a:r>
                      <a:r>
                        <a:rPr lang="en-US" sz="1600" dirty="0" err="1">
                          <a:effectLst/>
                        </a:rPr>
                        <a:t>dengan</a:t>
                      </a:r>
                      <a:r>
                        <a:rPr lang="en-US" sz="1600" dirty="0">
                          <a:effectLst/>
                        </a:rPr>
                        <a:t> </a:t>
                      </a:r>
                      <a:r>
                        <a:rPr lang="en-US" sz="1600" dirty="0" err="1">
                          <a:effectLst/>
                        </a:rPr>
                        <a:t>sistem</a:t>
                      </a:r>
                      <a:r>
                        <a:rPr lang="en-US" sz="1600" dirty="0">
                          <a:effectLst/>
                        </a:rPr>
                        <a:t> yang lain.</a:t>
                      </a:r>
                      <a:endParaRPr lang="id-ID" sz="1600" dirty="0">
                        <a:effectLst/>
                        <a:latin typeface="Calibri"/>
                        <a:ea typeface="Times New Roman"/>
                        <a:cs typeface="Microsoft Himalaya"/>
                      </a:endParaRPr>
                    </a:p>
                  </a:txBody>
                  <a:tcPr marL="68580" marR="68580" marT="0" marB="0"/>
                </a:tc>
              </a:tr>
            </a:tbl>
          </a:graphicData>
        </a:graphic>
      </p:graphicFrame>
    </p:spTree>
    <p:extLst>
      <p:ext uri="{BB962C8B-B14F-4D97-AF65-F5344CB8AC3E}">
        <p14:creationId xmlns:p14="http://schemas.microsoft.com/office/powerpoint/2010/main" xmlns="" val="800144527"/>
      </p:ext>
    </p:extLst>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xmlns="" val="610088477"/>
              </p:ext>
            </p:extLst>
          </p:nvPr>
        </p:nvGraphicFramePr>
        <p:xfrm>
          <a:off x="533400" y="990600"/>
          <a:ext cx="7772400" cy="5105400"/>
        </p:xfrm>
        <a:graphic>
          <a:graphicData uri="http://schemas.openxmlformats.org/drawingml/2006/table">
            <a:tbl>
              <a:tblPr firstRow="1" firstCol="1" bandRow="1">
                <a:tableStyleId>{5C22544A-7EE6-4342-B048-85BDC9FD1C3A}</a:tableStyleId>
              </a:tblPr>
              <a:tblGrid>
                <a:gridCol w="2863516"/>
                <a:gridCol w="4908884"/>
              </a:tblGrid>
              <a:tr h="5105400">
                <a:tc>
                  <a:txBody>
                    <a:bodyPr/>
                    <a:lstStyle/>
                    <a:p>
                      <a:pPr>
                        <a:lnSpc>
                          <a:spcPct val="115000"/>
                        </a:lnSpc>
                        <a:spcAft>
                          <a:spcPts val="0"/>
                        </a:spcAft>
                      </a:pPr>
                      <a:r>
                        <a:rPr lang="en-US" sz="1400" dirty="0">
                          <a:effectLst/>
                        </a:rPr>
                        <a:t> </a:t>
                      </a:r>
                      <a:r>
                        <a:rPr lang="en-US" sz="1400" dirty="0" err="1">
                          <a:effectLst/>
                        </a:rPr>
                        <a:t>Dampak</a:t>
                      </a:r>
                      <a:r>
                        <a:rPr lang="en-US" sz="1400" dirty="0">
                          <a:effectLst/>
                        </a:rPr>
                        <a:t> / </a:t>
                      </a:r>
                      <a:r>
                        <a:rPr lang="en-US" sz="1400" dirty="0" err="1">
                          <a:effectLst/>
                        </a:rPr>
                        <a:t>hasil</a:t>
                      </a:r>
                      <a:r>
                        <a:rPr lang="en-US" sz="1400" dirty="0">
                          <a:effectLst/>
                        </a:rPr>
                        <a:t> yang </a:t>
                      </a:r>
                      <a:r>
                        <a:rPr lang="en-US" sz="1400" dirty="0" err="1">
                          <a:effectLst/>
                        </a:rPr>
                        <a:t>diperoleh</a:t>
                      </a:r>
                      <a:endParaRPr lang="id-ID" sz="1400" dirty="0">
                        <a:effectLst/>
                      </a:endParaRPr>
                    </a:p>
                    <a:p>
                      <a:pPr>
                        <a:lnSpc>
                          <a:spcPct val="115000"/>
                        </a:lnSpc>
                        <a:spcAft>
                          <a:spcPts val="0"/>
                        </a:spcAft>
                      </a:pPr>
                      <a:r>
                        <a:rPr lang="en-US" sz="1400" dirty="0">
                          <a:effectLst/>
                        </a:rPr>
                        <a:t> </a:t>
                      </a:r>
                      <a:r>
                        <a:rPr lang="en-US" sz="1400" dirty="0" err="1">
                          <a:effectLst/>
                        </a:rPr>
                        <a:t>dari</a:t>
                      </a:r>
                      <a:r>
                        <a:rPr lang="en-US" sz="1400" dirty="0">
                          <a:effectLst/>
                        </a:rPr>
                        <a:t> </a:t>
                      </a:r>
                      <a:r>
                        <a:rPr lang="en-US" sz="1400" dirty="0" err="1">
                          <a:effectLst/>
                        </a:rPr>
                        <a:t>pelaksanaan</a:t>
                      </a:r>
                      <a:endParaRPr lang="id-ID" sz="1400" dirty="0">
                        <a:effectLst/>
                      </a:endParaRPr>
                    </a:p>
                    <a:p>
                      <a:pPr>
                        <a:lnSpc>
                          <a:spcPct val="115000"/>
                        </a:lnSpc>
                        <a:spcAft>
                          <a:spcPts val="0"/>
                        </a:spcAft>
                      </a:pPr>
                      <a:r>
                        <a:rPr lang="en-US" sz="1400" dirty="0">
                          <a:effectLst/>
                        </a:rPr>
                        <a:t> program/ </a:t>
                      </a:r>
                      <a:r>
                        <a:rPr lang="en-US" sz="1400" dirty="0" err="1">
                          <a:effectLst/>
                        </a:rPr>
                        <a:t>kegiatan</a:t>
                      </a:r>
                      <a:r>
                        <a:rPr lang="en-US" sz="1400" dirty="0">
                          <a:effectLst/>
                        </a:rPr>
                        <a:t> </a:t>
                      </a:r>
                      <a:endParaRPr lang="id-ID" sz="1400" dirty="0">
                        <a:effectLst/>
                        <a:latin typeface="Calibri"/>
                        <a:ea typeface="Times New Roman"/>
                        <a:cs typeface="Microsoft Himalaya"/>
                      </a:endParaRPr>
                    </a:p>
                  </a:txBody>
                  <a:tcPr marL="68580" marR="68580" marT="0" marB="0"/>
                </a:tc>
                <a:tc>
                  <a:txBody>
                    <a:bodyPr/>
                    <a:lstStyle/>
                    <a:p>
                      <a:pPr algn="just">
                        <a:lnSpc>
                          <a:spcPct val="115000"/>
                        </a:lnSpc>
                        <a:spcAft>
                          <a:spcPts val="0"/>
                        </a:spcAft>
                      </a:pPr>
                      <a:r>
                        <a:rPr lang="en-US" sz="1400" dirty="0" err="1">
                          <a:effectLst/>
                        </a:rPr>
                        <a:t>Bahwa</a:t>
                      </a:r>
                      <a:r>
                        <a:rPr lang="en-US" sz="1400" dirty="0">
                          <a:effectLst/>
                        </a:rPr>
                        <a:t> </a:t>
                      </a:r>
                      <a:r>
                        <a:rPr lang="en-US" sz="1400" dirty="0" err="1">
                          <a:effectLst/>
                        </a:rPr>
                        <a:t>dengan</a:t>
                      </a:r>
                      <a:r>
                        <a:rPr lang="en-US" sz="1400" dirty="0">
                          <a:effectLst/>
                        </a:rPr>
                        <a:t> </a:t>
                      </a:r>
                      <a:r>
                        <a:rPr lang="en-US" sz="1400" dirty="0" err="1">
                          <a:effectLst/>
                        </a:rPr>
                        <a:t>adanya</a:t>
                      </a:r>
                      <a:r>
                        <a:rPr lang="en-US" sz="1400" dirty="0">
                          <a:effectLst/>
                        </a:rPr>
                        <a:t> </a:t>
                      </a:r>
                      <a:r>
                        <a:rPr lang="en-US" sz="1400" dirty="0" err="1">
                          <a:effectLst/>
                        </a:rPr>
                        <a:t>Aplikasi</a:t>
                      </a:r>
                      <a:r>
                        <a:rPr lang="en-US" sz="1400" dirty="0">
                          <a:effectLst/>
                        </a:rPr>
                        <a:t> </a:t>
                      </a:r>
                      <a:r>
                        <a:rPr lang="en-US" sz="1400" dirty="0" err="1">
                          <a:effectLst/>
                        </a:rPr>
                        <a:t>ini</a:t>
                      </a:r>
                      <a:r>
                        <a:rPr lang="en-US" sz="1400" dirty="0">
                          <a:effectLst/>
                        </a:rPr>
                        <a:t> </a:t>
                      </a:r>
                      <a:r>
                        <a:rPr lang="en-US" sz="1400" dirty="0" err="1">
                          <a:effectLst/>
                        </a:rPr>
                        <a:t>jika</a:t>
                      </a:r>
                      <a:r>
                        <a:rPr lang="en-US" sz="1400" dirty="0">
                          <a:effectLst/>
                        </a:rPr>
                        <a:t> </a:t>
                      </a:r>
                      <a:r>
                        <a:rPr lang="en-US" sz="1400" dirty="0" err="1">
                          <a:effectLst/>
                        </a:rPr>
                        <a:t>sebelumnya</a:t>
                      </a:r>
                      <a:r>
                        <a:rPr lang="en-US" sz="1400" dirty="0">
                          <a:effectLst/>
                        </a:rPr>
                        <a:t> </a:t>
                      </a:r>
                      <a:r>
                        <a:rPr lang="en-US" sz="1400" dirty="0" err="1">
                          <a:effectLst/>
                        </a:rPr>
                        <a:t>para</a:t>
                      </a:r>
                      <a:r>
                        <a:rPr lang="en-US" sz="1400" dirty="0">
                          <a:effectLst/>
                        </a:rPr>
                        <a:t> stakeholder yang </a:t>
                      </a:r>
                      <a:r>
                        <a:rPr lang="en-US" sz="1400" dirty="0" err="1">
                          <a:effectLst/>
                        </a:rPr>
                        <a:t>membutuhkan</a:t>
                      </a:r>
                      <a:r>
                        <a:rPr lang="en-US" sz="1400" dirty="0">
                          <a:effectLst/>
                        </a:rPr>
                        <a:t> data </a:t>
                      </a:r>
                      <a:r>
                        <a:rPr lang="en-US" sz="1400" dirty="0" err="1">
                          <a:effectLst/>
                        </a:rPr>
                        <a:t>mesti</a:t>
                      </a:r>
                      <a:r>
                        <a:rPr lang="en-US" sz="1400" dirty="0">
                          <a:effectLst/>
                        </a:rPr>
                        <a:t> </a:t>
                      </a:r>
                      <a:r>
                        <a:rPr lang="en-US" sz="1400" dirty="0" err="1">
                          <a:effectLst/>
                        </a:rPr>
                        <a:t>berkunjung</a:t>
                      </a:r>
                      <a:r>
                        <a:rPr lang="en-US" sz="1400" dirty="0">
                          <a:effectLst/>
                        </a:rPr>
                        <a:t> </a:t>
                      </a:r>
                      <a:r>
                        <a:rPr lang="en-US" sz="1400" dirty="0" err="1">
                          <a:effectLst/>
                        </a:rPr>
                        <a:t>ke</a:t>
                      </a:r>
                      <a:r>
                        <a:rPr lang="en-US" sz="1400" dirty="0">
                          <a:effectLst/>
                        </a:rPr>
                        <a:t> </a:t>
                      </a:r>
                      <a:r>
                        <a:rPr lang="en-US" sz="1400" dirty="0" err="1">
                          <a:effectLst/>
                        </a:rPr>
                        <a:t>kantor</a:t>
                      </a:r>
                      <a:r>
                        <a:rPr lang="en-US" sz="1400" dirty="0">
                          <a:effectLst/>
                        </a:rPr>
                        <a:t> </a:t>
                      </a:r>
                      <a:r>
                        <a:rPr lang="en-US" sz="1400" dirty="0" err="1">
                          <a:effectLst/>
                        </a:rPr>
                        <a:t>Dinas</a:t>
                      </a:r>
                      <a:r>
                        <a:rPr lang="en-US" sz="1400" dirty="0">
                          <a:effectLst/>
                        </a:rPr>
                        <a:t> </a:t>
                      </a:r>
                      <a:r>
                        <a:rPr lang="en-US" sz="1400" dirty="0" err="1">
                          <a:effectLst/>
                        </a:rPr>
                        <a:t>Perdagangan</a:t>
                      </a:r>
                      <a:r>
                        <a:rPr lang="en-US" sz="1400" dirty="0">
                          <a:effectLst/>
                        </a:rPr>
                        <a:t> Kota Makassar </a:t>
                      </a:r>
                      <a:r>
                        <a:rPr lang="en-US" sz="1400" dirty="0" err="1">
                          <a:effectLst/>
                        </a:rPr>
                        <a:t>atau</a:t>
                      </a:r>
                      <a:r>
                        <a:rPr lang="en-US" sz="1400" dirty="0">
                          <a:effectLst/>
                        </a:rPr>
                        <a:t> </a:t>
                      </a:r>
                      <a:r>
                        <a:rPr lang="en-US" sz="1400" dirty="0" err="1">
                          <a:effectLst/>
                        </a:rPr>
                        <a:t>menelfon</a:t>
                      </a:r>
                      <a:r>
                        <a:rPr lang="en-US" sz="1400" dirty="0">
                          <a:effectLst/>
                        </a:rPr>
                        <a:t> </a:t>
                      </a:r>
                      <a:r>
                        <a:rPr lang="en-US" sz="1400" dirty="0" err="1">
                          <a:effectLst/>
                        </a:rPr>
                        <a:t>langsung</a:t>
                      </a:r>
                      <a:r>
                        <a:rPr lang="en-US" sz="1400" dirty="0">
                          <a:effectLst/>
                        </a:rPr>
                        <a:t> </a:t>
                      </a:r>
                      <a:r>
                        <a:rPr lang="en-US" sz="1400" dirty="0" err="1">
                          <a:effectLst/>
                        </a:rPr>
                        <a:t>maka</a:t>
                      </a:r>
                      <a:r>
                        <a:rPr lang="en-US" sz="1400" dirty="0">
                          <a:effectLst/>
                        </a:rPr>
                        <a:t> </a:t>
                      </a:r>
                      <a:r>
                        <a:rPr lang="en-US" sz="1400" dirty="0" err="1">
                          <a:effectLst/>
                        </a:rPr>
                        <a:t>dengan</a:t>
                      </a:r>
                      <a:r>
                        <a:rPr lang="en-US" sz="1400" dirty="0">
                          <a:effectLst/>
                        </a:rPr>
                        <a:t> </a:t>
                      </a:r>
                      <a:r>
                        <a:rPr lang="en-US" sz="1400" dirty="0" err="1">
                          <a:effectLst/>
                        </a:rPr>
                        <a:t>adanya</a:t>
                      </a:r>
                      <a:r>
                        <a:rPr lang="en-US" sz="1400" dirty="0">
                          <a:effectLst/>
                        </a:rPr>
                        <a:t> </a:t>
                      </a:r>
                      <a:r>
                        <a:rPr lang="en-US" sz="1400" dirty="0" err="1">
                          <a:effectLst/>
                        </a:rPr>
                        <a:t>Aplikasi</a:t>
                      </a:r>
                      <a:r>
                        <a:rPr lang="en-US" sz="1400" dirty="0">
                          <a:effectLst/>
                        </a:rPr>
                        <a:t> </a:t>
                      </a:r>
                      <a:r>
                        <a:rPr lang="en-US" sz="1400" dirty="0" err="1">
                          <a:effectLst/>
                        </a:rPr>
                        <a:t>Sembako</a:t>
                      </a:r>
                      <a:r>
                        <a:rPr lang="en-US" sz="1400" dirty="0">
                          <a:effectLst/>
                        </a:rPr>
                        <a:t>’ TA </a:t>
                      </a:r>
                      <a:r>
                        <a:rPr lang="en-US" sz="1400" dirty="0" err="1">
                          <a:effectLst/>
                        </a:rPr>
                        <a:t>maka</a:t>
                      </a:r>
                      <a:r>
                        <a:rPr lang="en-US" sz="1400" dirty="0">
                          <a:effectLst/>
                        </a:rPr>
                        <a:t> </a:t>
                      </a:r>
                      <a:r>
                        <a:rPr lang="en-US" sz="1400" dirty="0" err="1">
                          <a:effectLst/>
                        </a:rPr>
                        <a:t>lebih</a:t>
                      </a:r>
                      <a:r>
                        <a:rPr lang="en-US" sz="1400" dirty="0">
                          <a:effectLst/>
                        </a:rPr>
                        <a:t> </a:t>
                      </a:r>
                      <a:r>
                        <a:rPr lang="en-US" sz="1400" dirty="0" err="1">
                          <a:effectLst/>
                        </a:rPr>
                        <a:t>memudahkan</a:t>
                      </a:r>
                      <a:r>
                        <a:rPr lang="en-US" sz="1400" dirty="0">
                          <a:effectLst/>
                        </a:rPr>
                        <a:t> </a:t>
                      </a:r>
                      <a:r>
                        <a:rPr lang="en-US" sz="1400" dirty="0" err="1">
                          <a:effectLst/>
                        </a:rPr>
                        <a:t>dalam</a:t>
                      </a:r>
                      <a:r>
                        <a:rPr lang="en-US" sz="1400" dirty="0">
                          <a:effectLst/>
                        </a:rPr>
                        <a:t> </a:t>
                      </a:r>
                      <a:r>
                        <a:rPr lang="en-US" sz="1400" dirty="0" err="1">
                          <a:effectLst/>
                        </a:rPr>
                        <a:t>memperoleh</a:t>
                      </a:r>
                      <a:r>
                        <a:rPr lang="en-US" sz="1400" dirty="0">
                          <a:effectLst/>
                        </a:rPr>
                        <a:t>  data </a:t>
                      </a:r>
                      <a:r>
                        <a:rPr lang="en-US" sz="1400" dirty="0" err="1">
                          <a:effectLst/>
                        </a:rPr>
                        <a:t>harga</a:t>
                      </a:r>
                      <a:r>
                        <a:rPr lang="en-US" sz="1400" dirty="0">
                          <a:effectLst/>
                        </a:rPr>
                        <a:t> </a:t>
                      </a:r>
                      <a:r>
                        <a:rPr lang="en-US" sz="1400" dirty="0" err="1">
                          <a:effectLst/>
                        </a:rPr>
                        <a:t>Sembako</a:t>
                      </a:r>
                      <a:r>
                        <a:rPr lang="en-US" sz="1400" dirty="0">
                          <a:effectLst/>
                        </a:rPr>
                        <a:t> </a:t>
                      </a:r>
                      <a:r>
                        <a:rPr lang="en-US" sz="1400" dirty="0" err="1">
                          <a:effectLst/>
                        </a:rPr>
                        <a:t>dan</a:t>
                      </a:r>
                      <a:r>
                        <a:rPr lang="en-US" sz="1400" dirty="0">
                          <a:effectLst/>
                        </a:rPr>
                        <a:t> </a:t>
                      </a:r>
                      <a:r>
                        <a:rPr lang="en-US" sz="1400" dirty="0" err="1">
                          <a:effectLst/>
                        </a:rPr>
                        <a:t>tentunya</a:t>
                      </a:r>
                      <a:r>
                        <a:rPr lang="en-US" sz="1400" dirty="0">
                          <a:effectLst/>
                        </a:rPr>
                        <a:t> </a:t>
                      </a:r>
                      <a:r>
                        <a:rPr lang="en-US" sz="1400" dirty="0" err="1">
                          <a:effectLst/>
                        </a:rPr>
                        <a:t>ini</a:t>
                      </a:r>
                      <a:r>
                        <a:rPr lang="en-US" sz="1400" dirty="0">
                          <a:effectLst/>
                        </a:rPr>
                        <a:t> </a:t>
                      </a:r>
                      <a:r>
                        <a:rPr lang="en-US" sz="1400" dirty="0" err="1">
                          <a:effectLst/>
                        </a:rPr>
                        <a:t>memberikan</a:t>
                      </a:r>
                      <a:r>
                        <a:rPr lang="en-US" sz="1400" dirty="0">
                          <a:effectLst/>
                        </a:rPr>
                        <a:t> </a:t>
                      </a:r>
                      <a:r>
                        <a:rPr lang="en-US" sz="1400" dirty="0" err="1">
                          <a:effectLst/>
                        </a:rPr>
                        <a:t>manfaat</a:t>
                      </a:r>
                      <a:r>
                        <a:rPr lang="en-US" sz="1400" dirty="0">
                          <a:effectLst/>
                        </a:rPr>
                        <a:t> </a:t>
                      </a:r>
                      <a:r>
                        <a:rPr lang="en-US" sz="1400" dirty="0" err="1">
                          <a:effectLst/>
                        </a:rPr>
                        <a:t>dari</a:t>
                      </a:r>
                      <a:r>
                        <a:rPr lang="en-US" sz="1400" dirty="0">
                          <a:effectLst/>
                        </a:rPr>
                        <a:t> </a:t>
                      </a:r>
                      <a:r>
                        <a:rPr lang="en-US" sz="1400" dirty="0" err="1">
                          <a:effectLst/>
                        </a:rPr>
                        <a:t>segi</a:t>
                      </a:r>
                      <a:r>
                        <a:rPr lang="en-US" sz="1400" dirty="0">
                          <a:effectLst/>
                        </a:rPr>
                        <a:t> </a:t>
                      </a:r>
                      <a:r>
                        <a:rPr lang="en-US" sz="1400" dirty="0" err="1">
                          <a:effectLst/>
                        </a:rPr>
                        <a:t>ekonomis</a:t>
                      </a:r>
                      <a:r>
                        <a:rPr lang="en-US" sz="1400" dirty="0">
                          <a:effectLst/>
                        </a:rPr>
                        <a:t> </a:t>
                      </a:r>
                      <a:r>
                        <a:rPr lang="en-US" sz="1400" dirty="0" err="1">
                          <a:effectLst/>
                        </a:rPr>
                        <a:t>bagi</a:t>
                      </a:r>
                      <a:r>
                        <a:rPr lang="en-US" sz="1400" dirty="0">
                          <a:effectLst/>
                        </a:rPr>
                        <a:t> </a:t>
                      </a:r>
                      <a:r>
                        <a:rPr lang="en-US" sz="1400" dirty="0" err="1">
                          <a:effectLst/>
                        </a:rPr>
                        <a:t>penerima</a:t>
                      </a:r>
                      <a:r>
                        <a:rPr lang="en-US" sz="1400" dirty="0">
                          <a:effectLst/>
                        </a:rPr>
                        <a:t> </a:t>
                      </a:r>
                      <a:r>
                        <a:rPr lang="en-US" sz="1400" dirty="0" err="1">
                          <a:effectLst/>
                        </a:rPr>
                        <a:t>manfaat</a:t>
                      </a:r>
                      <a:r>
                        <a:rPr lang="en-US" sz="1400" dirty="0">
                          <a:effectLst/>
                        </a:rPr>
                        <a:t> . </a:t>
                      </a:r>
                      <a:r>
                        <a:rPr lang="en-US" sz="1400" dirty="0" err="1">
                          <a:effectLst/>
                        </a:rPr>
                        <a:t>Kami</a:t>
                      </a:r>
                      <a:r>
                        <a:rPr lang="en-US" sz="1400" dirty="0">
                          <a:effectLst/>
                        </a:rPr>
                        <a:t> </a:t>
                      </a:r>
                      <a:r>
                        <a:rPr lang="en-US" sz="1400" dirty="0" err="1">
                          <a:effectLst/>
                        </a:rPr>
                        <a:t>juga</a:t>
                      </a:r>
                      <a:r>
                        <a:rPr lang="en-US" sz="1400" dirty="0">
                          <a:effectLst/>
                        </a:rPr>
                        <a:t> </a:t>
                      </a:r>
                      <a:r>
                        <a:rPr lang="en-US" sz="1400" dirty="0" err="1">
                          <a:effectLst/>
                        </a:rPr>
                        <a:t>menyediakan</a:t>
                      </a:r>
                      <a:r>
                        <a:rPr lang="en-US" sz="1400" dirty="0">
                          <a:effectLst/>
                        </a:rPr>
                        <a:t> </a:t>
                      </a:r>
                      <a:r>
                        <a:rPr lang="en-US" sz="1400" dirty="0" err="1">
                          <a:effectLst/>
                        </a:rPr>
                        <a:t>fitur</a:t>
                      </a:r>
                      <a:r>
                        <a:rPr lang="en-US" sz="1400" dirty="0">
                          <a:effectLst/>
                        </a:rPr>
                        <a:t> </a:t>
                      </a:r>
                      <a:r>
                        <a:rPr lang="en-US" sz="1400" dirty="0" err="1">
                          <a:effectLst/>
                        </a:rPr>
                        <a:t>pendukung</a:t>
                      </a:r>
                      <a:r>
                        <a:rPr lang="en-US" sz="1400" dirty="0">
                          <a:effectLst/>
                        </a:rPr>
                        <a:t> </a:t>
                      </a:r>
                      <a:r>
                        <a:rPr lang="en-US" sz="1400" dirty="0" err="1">
                          <a:effectLst/>
                        </a:rPr>
                        <a:t>melalui</a:t>
                      </a:r>
                      <a:r>
                        <a:rPr lang="en-US" sz="1400" dirty="0">
                          <a:effectLst/>
                        </a:rPr>
                        <a:t> </a:t>
                      </a:r>
                      <a:r>
                        <a:rPr lang="en-US" sz="1400" dirty="0" err="1">
                          <a:effectLst/>
                        </a:rPr>
                        <a:t>aplikasi</a:t>
                      </a:r>
                      <a:r>
                        <a:rPr lang="en-US" sz="1400" dirty="0">
                          <a:effectLst/>
                        </a:rPr>
                        <a:t> </a:t>
                      </a:r>
                      <a:r>
                        <a:rPr lang="en-US" sz="1400" dirty="0" err="1">
                          <a:effectLst/>
                        </a:rPr>
                        <a:t>ini</a:t>
                      </a:r>
                      <a:r>
                        <a:rPr lang="en-US" sz="1400" dirty="0">
                          <a:effectLst/>
                        </a:rPr>
                        <a:t> </a:t>
                      </a:r>
                      <a:r>
                        <a:rPr lang="en-US" sz="1400" dirty="0" err="1">
                          <a:effectLst/>
                        </a:rPr>
                        <a:t>yaitu</a:t>
                      </a:r>
                      <a:r>
                        <a:rPr lang="en-US" sz="1400" dirty="0">
                          <a:effectLst/>
                        </a:rPr>
                        <a:t> </a:t>
                      </a:r>
                      <a:r>
                        <a:rPr lang="en-US" sz="1400" dirty="0" err="1">
                          <a:effectLst/>
                        </a:rPr>
                        <a:t>fitur</a:t>
                      </a:r>
                      <a:r>
                        <a:rPr lang="en-US" sz="1400" dirty="0">
                          <a:effectLst/>
                        </a:rPr>
                        <a:t> </a:t>
                      </a:r>
                      <a:r>
                        <a:rPr lang="en-US" sz="1400" dirty="0" err="1">
                          <a:effectLst/>
                        </a:rPr>
                        <a:t>histori</a:t>
                      </a:r>
                      <a:r>
                        <a:rPr lang="en-US" sz="1400" dirty="0">
                          <a:effectLst/>
                        </a:rPr>
                        <a:t> </a:t>
                      </a:r>
                      <a:r>
                        <a:rPr lang="en-US" sz="1400" dirty="0" err="1">
                          <a:effectLst/>
                        </a:rPr>
                        <a:t>harga</a:t>
                      </a:r>
                      <a:r>
                        <a:rPr lang="en-US" sz="1400" dirty="0">
                          <a:effectLst/>
                        </a:rPr>
                        <a:t> </a:t>
                      </a:r>
                      <a:r>
                        <a:rPr lang="en-US" sz="1400" dirty="0" err="1">
                          <a:effectLst/>
                        </a:rPr>
                        <a:t>sembako</a:t>
                      </a:r>
                      <a:r>
                        <a:rPr lang="en-US" sz="1400" dirty="0">
                          <a:effectLst/>
                        </a:rPr>
                        <a:t>, </a:t>
                      </a:r>
                      <a:r>
                        <a:rPr lang="en-US" sz="1400" dirty="0" err="1">
                          <a:effectLst/>
                        </a:rPr>
                        <a:t>fitur</a:t>
                      </a:r>
                      <a:r>
                        <a:rPr lang="en-US" sz="1400" dirty="0">
                          <a:effectLst/>
                        </a:rPr>
                        <a:t> tracking </a:t>
                      </a:r>
                      <a:r>
                        <a:rPr lang="en-US" sz="1400" dirty="0" err="1">
                          <a:effectLst/>
                        </a:rPr>
                        <a:t>harga</a:t>
                      </a:r>
                      <a:r>
                        <a:rPr lang="en-US" sz="1400" dirty="0">
                          <a:effectLst/>
                        </a:rPr>
                        <a:t> </a:t>
                      </a:r>
                      <a:r>
                        <a:rPr lang="en-US" sz="1400" dirty="0" err="1">
                          <a:effectLst/>
                        </a:rPr>
                        <a:t>sembako</a:t>
                      </a:r>
                      <a:r>
                        <a:rPr lang="en-US" sz="1400" dirty="0">
                          <a:effectLst/>
                        </a:rPr>
                        <a:t>, </a:t>
                      </a:r>
                      <a:r>
                        <a:rPr lang="en-US" sz="1400" dirty="0" err="1">
                          <a:effectLst/>
                        </a:rPr>
                        <a:t>fitur</a:t>
                      </a:r>
                      <a:r>
                        <a:rPr lang="en-US" sz="1400" dirty="0">
                          <a:effectLst/>
                        </a:rPr>
                        <a:t> status </a:t>
                      </a:r>
                      <a:r>
                        <a:rPr lang="en-US" sz="1400" dirty="0" err="1">
                          <a:effectLst/>
                        </a:rPr>
                        <a:t>fluktuasi</a:t>
                      </a:r>
                      <a:r>
                        <a:rPr lang="en-US" sz="1400" dirty="0">
                          <a:effectLst/>
                        </a:rPr>
                        <a:t> </a:t>
                      </a:r>
                      <a:r>
                        <a:rPr lang="en-US" sz="1400" dirty="0" err="1">
                          <a:effectLst/>
                        </a:rPr>
                        <a:t>harga,dengan</a:t>
                      </a:r>
                      <a:r>
                        <a:rPr lang="en-US" sz="1400" dirty="0">
                          <a:effectLst/>
                        </a:rPr>
                        <a:t> </a:t>
                      </a:r>
                      <a:r>
                        <a:rPr lang="en-US" sz="1400" dirty="0" err="1">
                          <a:effectLst/>
                        </a:rPr>
                        <a:t>fitur-fitur</a:t>
                      </a:r>
                      <a:r>
                        <a:rPr lang="en-US" sz="1400" dirty="0">
                          <a:effectLst/>
                        </a:rPr>
                        <a:t> </a:t>
                      </a:r>
                      <a:r>
                        <a:rPr lang="en-US" sz="1400" dirty="0" err="1">
                          <a:effectLst/>
                        </a:rPr>
                        <a:t>tersebut</a:t>
                      </a:r>
                      <a:r>
                        <a:rPr lang="en-US" sz="1400" dirty="0">
                          <a:effectLst/>
                        </a:rPr>
                        <a:t> </a:t>
                      </a:r>
                      <a:r>
                        <a:rPr lang="en-US" sz="1400" dirty="0" err="1">
                          <a:effectLst/>
                        </a:rPr>
                        <a:t>dapat</a:t>
                      </a:r>
                      <a:r>
                        <a:rPr lang="en-US" sz="1400" dirty="0">
                          <a:effectLst/>
                        </a:rPr>
                        <a:t> member </a:t>
                      </a:r>
                      <a:r>
                        <a:rPr lang="en-US" sz="1400" dirty="0" err="1">
                          <a:effectLst/>
                        </a:rPr>
                        <a:t>kemudahan</a:t>
                      </a:r>
                      <a:r>
                        <a:rPr lang="en-US" sz="1400" dirty="0">
                          <a:effectLst/>
                        </a:rPr>
                        <a:t> </a:t>
                      </a:r>
                      <a:r>
                        <a:rPr lang="en-US" sz="1400" dirty="0" err="1">
                          <a:effectLst/>
                        </a:rPr>
                        <a:t>bagi</a:t>
                      </a:r>
                      <a:r>
                        <a:rPr lang="en-US" sz="1400" dirty="0">
                          <a:effectLst/>
                        </a:rPr>
                        <a:t> user </a:t>
                      </a:r>
                      <a:r>
                        <a:rPr lang="en-US" sz="1400" dirty="0" err="1">
                          <a:effectLst/>
                        </a:rPr>
                        <a:t>untuk</a:t>
                      </a:r>
                      <a:r>
                        <a:rPr lang="en-US" sz="1400" dirty="0">
                          <a:effectLst/>
                        </a:rPr>
                        <a:t> </a:t>
                      </a:r>
                      <a:r>
                        <a:rPr lang="en-US" sz="1400" dirty="0" err="1">
                          <a:effectLst/>
                        </a:rPr>
                        <a:t>menganalisa</a:t>
                      </a:r>
                      <a:r>
                        <a:rPr lang="en-US" sz="1400" dirty="0">
                          <a:effectLst/>
                        </a:rPr>
                        <a:t> </a:t>
                      </a:r>
                      <a:r>
                        <a:rPr lang="en-US" sz="1400" dirty="0" err="1">
                          <a:effectLst/>
                        </a:rPr>
                        <a:t>harga</a:t>
                      </a:r>
                      <a:r>
                        <a:rPr lang="en-US" sz="1400" dirty="0">
                          <a:effectLst/>
                        </a:rPr>
                        <a:t> yang </a:t>
                      </a:r>
                      <a:r>
                        <a:rPr lang="en-US" sz="1400" dirty="0" err="1">
                          <a:effectLst/>
                        </a:rPr>
                        <a:t>berlaku</a:t>
                      </a:r>
                      <a:r>
                        <a:rPr lang="en-US" sz="1400" dirty="0">
                          <a:effectLst/>
                        </a:rPr>
                        <a:t> </a:t>
                      </a:r>
                      <a:r>
                        <a:rPr lang="en-US" sz="1400" dirty="0" err="1">
                          <a:effectLst/>
                        </a:rPr>
                        <a:t>di</a:t>
                      </a:r>
                      <a:r>
                        <a:rPr lang="en-US" sz="1400" dirty="0">
                          <a:effectLst/>
                        </a:rPr>
                        <a:t> </a:t>
                      </a:r>
                      <a:r>
                        <a:rPr lang="en-US" sz="1400" dirty="0" err="1">
                          <a:effectLst/>
                        </a:rPr>
                        <a:t>pasar</a:t>
                      </a:r>
                      <a:r>
                        <a:rPr lang="en-US" sz="1400" dirty="0">
                          <a:effectLst/>
                        </a:rPr>
                        <a:t> </a:t>
                      </a:r>
                      <a:r>
                        <a:rPr lang="en-US" sz="1400" dirty="0" err="1">
                          <a:effectLst/>
                        </a:rPr>
                        <a:t>tradisional</a:t>
                      </a:r>
                      <a:r>
                        <a:rPr lang="en-US" sz="1400" dirty="0">
                          <a:effectLst/>
                        </a:rPr>
                        <a:t> </a:t>
                      </a:r>
                      <a:r>
                        <a:rPr lang="en-US" sz="1400" dirty="0" err="1">
                          <a:effectLst/>
                        </a:rPr>
                        <a:t>dan</a:t>
                      </a:r>
                      <a:r>
                        <a:rPr lang="en-US" sz="1400" dirty="0">
                          <a:effectLst/>
                        </a:rPr>
                        <a:t> </a:t>
                      </a:r>
                      <a:r>
                        <a:rPr lang="en-US" sz="1400" dirty="0" err="1">
                          <a:effectLst/>
                        </a:rPr>
                        <a:t>tentunya</a:t>
                      </a:r>
                      <a:r>
                        <a:rPr lang="en-US" sz="1400" dirty="0">
                          <a:effectLst/>
                        </a:rPr>
                        <a:t> </a:t>
                      </a:r>
                      <a:r>
                        <a:rPr lang="en-US" sz="1400" dirty="0" err="1">
                          <a:effectLst/>
                        </a:rPr>
                        <a:t>hal</a:t>
                      </a:r>
                      <a:r>
                        <a:rPr lang="en-US" sz="1400" dirty="0">
                          <a:effectLst/>
                        </a:rPr>
                        <a:t> </a:t>
                      </a:r>
                      <a:r>
                        <a:rPr lang="en-US" sz="1400" dirty="0" err="1">
                          <a:effectLst/>
                        </a:rPr>
                        <a:t>ini</a:t>
                      </a:r>
                      <a:r>
                        <a:rPr lang="en-US" sz="1400" dirty="0">
                          <a:effectLst/>
                        </a:rPr>
                        <a:t> </a:t>
                      </a:r>
                      <a:r>
                        <a:rPr lang="en-US" sz="1400" dirty="0" err="1">
                          <a:effectLst/>
                        </a:rPr>
                        <a:t>memberikan</a:t>
                      </a:r>
                      <a:r>
                        <a:rPr lang="en-US" sz="1400" dirty="0">
                          <a:effectLst/>
                        </a:rPr>
                        <a:t> </a:t>
                      </a:r>
                      <a:r>
                        <a:rPr lang="en-US" sz="1400" dirty="0" err="1">
                          <a:effectLst/>
                        </a:rPr>
                        <a:t>manfaat</a:t>
                      </a:r>
                      <a:r>
                        <a:rPr lang="en-US" sz="1400" dirty="0">
                          <a:effectLst/>
                        </a:rPr>
                        <a:t> non </a:t>
                      </a:r>
                      <a:r>
                        <a:rPr lang="en-US" sz="1400" dirty="0" err="1">
                          <a:effectLst/>
                        </a:rPr>
                        <a:t>ekonomis</a:t>
                      </a:r>
                      <a:r>
                        <a:rPr lang="en-US" sz="1400" dirty="0">
                          <a:effectLst/>
                        </a:rPr>
                        <a:t> </a:t>
                      </a:r>
                      <a:r>
                        <a:rPr lang="en-US" sz="1400" dirty="0" err="1">
                          <a:effectLst/>
                        </a:rPr>
                        <a:t>bagi</a:t>
                      </a:r>
                      <a:r>
                        <a:rPr lang="en-US" sz="1400" dirty="0">
                          <a:effectLst/>
                        </a:rPr>
                        <a:t> </a:t>
                      </a:r>
                      <a:r>
                        <a:rPr lang="en-US" sz="1400" dirty="0" err="1">
                          <a:effectLst/>
                        </a:rPr>
                        <a:t>penerima</a:t>
                      </a:r>
                      <a:r>
                        <a:rPr lang="en-US" sz="1400" dirty="0">
                          <a:effectLst/>
                        </a:rPr>
                        <a:t> </a:t>
                      </a:r>
                      <a:r>
                        <a:rPr lang="en-US" sz="1400" dirty="0" err="1">
                          <a:effectLst/>
                        </a:rPr>
                        <a:t>manfaat,masyarakat</a:t>
                      </a:r>
                      <a:r>
                        <a:rPr lang="en-US" sz="1400" dirty="0">
                          <a:effectLst/>
                        </a:rPr>
                        <a:t> </a:t>
                      </a:r>
                      <a:r>
                        <a:rPr lang="en-US" sz="1400" dirty="0" err="1">
                          <a:effectLst/>
                        </a:rPr>
                        <a:t>semakin</a:t>
                      </a:r>
                      <a:r>
                        <a:rPr lang="en-US" sz="1400" dirty="0">
                          <a:effectLst/>
                        </a:rPr>
                        <a:t> </a:t>
                      </a:r>
                      <a:r>
                        <a:rPr lang="en-US" sz="1400" dirty="0" err="1">
                          <a:effectLst/>
                        </a:rPr>
                        <a:t>dimudahkan</a:t>
                      </a:r>
                      <a:r>
                        <a:rPr lang="en-US" sz="1400" dirty="0">
                          <a:effectLst/>
                        </a:rPr>
                        <a:t> </a:t>
                      </a:r>
                      <a:r>
                        <a:rPr lang="en-US" sz="1400" dirty="0" err="1">
                          <a:effectLst/>
                        </a:rPr>
                        <a:t>dalam</a:t>
                      </a:r>
                      <a:r>
                        <a:rPr lang="en-US" sz="1400" dirty="0">
                          <a:effectLst/>
                        </a:rPr>
                        <a:t> </a:t>
                      </a:r>
                      <a:r>
                        <a:rPr lang="en-US" sz="1400" dirty="0" err="1">
                          <a:effectLst/>
                        </a:rPr>
                        <a:t>berbelanja</a:t>
                      </a:r>
                      <a:r>
                        <a:rPr lang="en-US" sz="1400" dirty="0">
                          <a:effectLst/>
                        </a:rPr>
                        <a:t> </a:t>
                      </a:r>
                      <a:r>
                        <a:rPr lang="en-US" sz="1400" dirty="0" err="1">
                          <a:effectLst/>
                        </a:rPr>
                        <a:t>di</a:t>
                      </a:r>
                      <a:r>
                        <a:rPr lang="en-US" sz="1400" dirty="0">
                          <a:effectLst/>
                        </a:rPr>
                        <a:t> </a:t>
                      </a:r>
                      <a:r>
                        <a:rPr lang="en-US" sz="1400" dirty="0" err="1">
                          <a:effectLst/>
                        </a:rPr>
                        <a:t>pasar</a:t>
                      </a:r>
                      <a:r>
                        <a:rPr lang="en-US" sz="1400" dirty="0">
                          <a:effectLst/>
                        </a:rPr>
                        <a:t> </a:t>
                      </a:r>
                      <a:r>
                        <a:rPr lang="en-US" sz="1400" dirty="0" err="1">
                          <a:effectLst/>
                        </a:rPr>
                        <a:t>tradisional,para</a:t>
                      </a:r>
                      <a:r>
                        <a:rPr lang="en-US" sz="1400" dirty="0">
                          <a:effectLst/>
                        </a:rPr>
                        <a:t> </a:t>
                      </a:r>
                      <a:r>
                        <a:rPr lang="en-US" sz="1400" dirty="0" err="1">
                          <a:effectLst/>
                        </a:rPr>
                        <a:t>pedagang</a:t>
                      </a:r>
                      <a:r>
                        <a:rPr lang="en-US" sz="1400" dirty="0">
                          <a:effectLst/>
                        </a:rPr>
                        <a:t> </a:t>
                      </a:r>
                      <a:r>
                        <a:rPr lang="en-US" sz="1400" dirty="0" err="1">
                          <a:effectLst/>
                        </a:rPr>
                        <a:t>tidak</a:t>
                      </a:r>
                      <a:r>
                        <a:rPr lang="en-US" sz="1400" dirty="0">
                          <a:effectLst/>
                        </a:rPr>
                        <a:t> </a:t>
                      </a:r>
                      <a:r>
                        <a:rPr lang="en-US" sz="1400" dirty="0" err="1">
                          <a:effectLst/>
                        </a:rPr>
                        <a:t>lagi</a:t>
                      </a:r>
                      <a:r>
                        <a:rPr lang="en-US" sz="1400" dirty="0">
                          <a:effectLst/>
                        </a:rPr>
                        <a:t> </a:t>
                      </a:r>
                      <a:r>
                        <a:rPr lang="en-US" sz="1400" dirty="0" err="1">
                          <a:effectLst/>
                        </a:rPr>
                        <a:t>seenaknya</a:t>
                      </a:r>
                      <a:r>
                        <a:rPr lang="en-US" sz="1400" dirty="0">
                          <a:effectLst/>
                        </a:rPr>
                        <a:t> </a:t>
                      </a:r>
                      <a:r>
                        <a:rPr lang="en-US" sz="1400" dirty="0" err="1">
                          <a:effectLst/>
                        </a:rPr>
                        <a:t>memainkan</a:t>
                      </a:r>
                      <a:r>
                        <a:rPr lang="en-US" sz="1400" dirty="0">
                          <a:effectLst/>
                        </a:rPr>
                        <a:t> </a:t>
                      </a:r>
                      <a:r>
                        <a:rPr lang="en-US" sz="1400" dirty="0" err="1">
                          <a:effectLst/>
                        </a:rPr>
                        <a:t>harga</a:t>
                      </a:r>
                      <a:r>
                        <a:rPr lang="en-US" sz="1400" dirty="0">
                          <a:effectLst/>
                        </a:rPr>
                        <a:t> </a:t>
                      </a:r>
                      <a:r>
                        <a:rPr lang="en-US" sz="1400" dirty="0" err="1">
                          <a:effectLst/>
                        </a:rPr>
                        <a:t>dagangan</a:t>
                      </a:r>
                      <a:r>
                        <a:rPr lang="en-US" sz="1400" dirty="0">
                          <a:effectLst/>
                        </a:rPr>
                        <a:t> </a:t>
                      </a:r>
                      <a:r>
                        <a:rPr lang="en-US" sz="1400" dirty="0" err="1">
                          <a:effectLst/>
                        </a:rPr>
                        <a:t>dan</a:t>
                      </a:r>
                      <a:r>
                        <a:rPr lang="en-US" sz="1400" dirty="0">
                          <a:effectLst/>
                        </a:rPr>
                        <a:t> </a:t>
                      </a:r>
                      <a:r>
                        <a:rPr lang="en-US" sz="1400" dirty="0" err="1">
                          <a:effectLst/>
                        </a:rPr>
                        <a:t>mendorong</a:t>
                      </a:r>
                      <a:r>
                        <a:rPr lang="en-US" sz="1400" dirty="0">
                          <a:effectLst/>
                        </a:rPr>
                        <a:t> </a:t>
                      </a:r>
                      <a:r>
                        <a:rPr lang="en-US" sz="1400" dirty="0" err="1">
                          <a:effectLst/>
                        </a:rPr>
                        <a:t>masyarakat</a:t>
                      </a:r>
                      <a:r>
                        <a:rPr lang="en-US" sz="1400" dirty="0">
                          <a:effectLst/>
                        </a:rPr>
                        <a:t> </a:t>
                      </a:r>
                      <a:r>
                        <a:rPr lang="en-US" sz="1400" dirty="0" err="1">
                          <a:effectLst/>
                        </a:rPr>
                        <a:t>untuk</a:t>
                      </a:r>
                      <a:r>
                        <a:rPr lang="en-US" sz="1400" dirty="0">
                          <a:effectLst/>
                        </a:rPr>
                        <a:t> </a:t>
                      </a:r>
                      <a:r>
                        <a:rPr lang="en-US" sz="1400" dirty="0" err="1">
                          <a:effectLst/>
                        </a:rPr>
                        <a:t>tetap</a:t>
                      </a:r>
                      <a:r>
                        <a:rPr lang="en-US" sz="1400" dirty="0">
                          <a:effectLst/>
                        </a:rPr>
                        <a:t> </a:t>
                      </a:r>
                      <a:r>
                        <a:rPr lang="en-US" sz="1400" dirty="0" err="1">
                          <a:effectLst/>
                        </a:rPr>
                        <a:t>berbelanja</a:t>
                      </a:r>
                      <a:r>
                        <a:rPr lang="en-US" sz="1400" dirty="0">
                          <a:effectLst/>
                        </a:rPr>
                        <a:t> </a:t>
                      </a:r>
                      <a:r>
                        <a:rPr lang="en-US" sz="1400" dirty="0" err="1">
                          <a:effectLst/>
                        </a:rPr>
                        <a:t>di</a:t>
                      </a:r>
                      <a:r>
                        <a:rPr lang="en-US" sz="1400" dirty="0">
                          <a:effectLst/>
                        </a:rPr>
                        <a:t> </a:t>
                      </a:r>
                      <a:r>
                        <a:rPr lang="en-US" sz="1400" dirty="0" err="1">
                          <a:effectLst/>
                        </a:rPr>
                        <a:t>pasar</a:t>
                      </a:r>
                      <a:r>
                        <a:rPr lang="en-US" sz="1400" dirty="0">
                          <a:effectLst/>
                        </a:rPr>
                        <a:t> </a:t>
                      </a:r>
                      <a:r>
                        <a:rPr lang="en-US" sz="1400" dirty="0" err="1">
                          <a:effectLst/>
                        </a:rPr>
                        <a:t>tradisional</a:t>
                      </a:r>
                      <a:r>
                        <a:rPr lang="en-US" sz="1400" dirty="0">
                          <a:effectLst/>
                        </a:rPr>
                        <a:t> </a:t>
                      </a:r>
                      <a:r>
                        <a:rPr lang="en-US" sz="1400" dirty="0" err="1">
                          <a:effectLst/>
                        </a:rPr>
                        <a:t>dengan</a:t>
                      </a:r>
                      <a:r>
                        <a:rPr lang="en-US" sz="1400" dirty="0">
                          <a:effectLst/>
                        </a:rPr>
                        <a:t> </a:t>
                      </a:r>
                      <a:r>
                        <a:rPr lang="en-US" sz="1400" dirty="0" err="1">
                          <a:effectLst/>
                        </a:rPr>
                        <a:t>gencarnya</a:t>
                      </a:r>
                      <a:r>
                        <a:rPr lang="en-US" sz="1400" dirty="0">
                          <a:effectLst/>
                        </a:rPr>
                        <a:t> </a:t>
                      </a:r>
                      <a:r>
                        <a:rPr lang="en-US" sz="1400" dirty="0" err="1">
                          <a:effectLst/>
                        </a:rPr>
                        <a:t>pasar-pasar</a:t>
                      </a:r>
                      <a:r>
                        <a:rPr lang="en-US" sz="1400" dirty="0">
                          <a:effectLst/>
                        </a:rPr>
                        <a:t> modern.</a:t>
                      </a:r>
                      <a:endParaRPr lang="id-ID" sz="1400" dirty="0">
                        <a:effectLst/>
                        <a:latin typeface="Calibri"/>
                        <a:ea typeface="Times New Roman"/>
                        <a:cs typeface="Microsoft Himalaya"/>
                      </a:endParaRPr>
                    </a:p>
                  </a:txBody>
                  <a:tcPr marL="68580" marR="68580" marT="0" marB="0"/>
                </a:tc>
              </a:tr>
            </a:tbl>
          </a:graphicData>
        </a:graphic>
      </p:graphicFrame>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xmlns="" val="2308790501"/>
              </p:ext>
            </p:extLst>
          </p:nvPr>
        </p:nvGraphicFramePr>
        <p:xfrm>
          <a:off x="533400" y="685800"/>
          <a:ext cx="7757160" cy="5333999"/>
        </p:xfrm>
        <a:graphic>
          <a:graphicData uri="http://schemas.openxmlformats.org/drawingml/2006/table">
            <a:tbl>
              <a:tblPr firstRow="1" firstCol="1" bandRow="1">
                <a:tableStyleId>{5C22544A-7EE6-4342-B048-85BDC9FD1C3A}</a:tableStyleId>
              </a:tblPr>
              <a:tblGrid>
                <a:gridCol w="2857901"/>
                <a:gridCol w="4899259"/>
              </a:tblGrid>
              <a:tr h="5333999">
                <a:tc>
                  <a:txBody>
                    <a:bodyPr/>
                    <a:lstStyle/>
                    <a:p>
                      <a:pPr>
                        <a:lnSpc>
                          <a:spcPct val="115000"/>
                        </a:lnSpc>
                        <a:spcAft>
                          <a:spcPts val="0"/>
                        </a:spcAft>
                      </a:pPr>
                      <a:r>
                        <a:rPr lang="en-US" sz="1600" dirty="0">
                          <a:effectLst/>
                        </a:rPr>
                        <a:t> </a:t>
                      </a:r>
                      <a:r>
                        <a:rPr lang="en-US" sz="1600" dirty="0" err="1">
                          <a:effectLst/>
                        </a:rPr>
                        <a:t>Evaluasi</a:t>
                      </a:r>
                      <a:r>
                        <a:rPr lang="en-US" sz="1600" dirty="0">
                          <a:effectLst/>
                        </a:rPr>
                        <a:t>/ </a:t>
                      </a:r>
                      <a:r>
                        <a:rPr lang="en-US" sz="1600" dirty="0" err="1">
                          <a:effectLst/>
                        </a:rPr>
                        <a:t>tindak</a:t>
                      </a:r>
                      <a:r>
                        <a:rPr lang="en-US" sz="1600" dirty="0">
                          <a:effectLst/>
                        </a:rPr>
                        <a:t> </a:t>
                      </a:r>
                      <a:r>
                        <a:rPr lang="en-US" sz="1600" dirty="0" err="1">
                          <a:effectLst/>
                        </a:rPr>
                        <a:t>lanjut</a:t>
                      </a:r>
                      <a:endParaRPr lang="id-ID" sz="1600" dirty="0">
                        <a:effectLst/>
                      </a:endParaRPr>
                    </a:p>
                    <a:p>
                      <a:pPr>
                        <a:lnSpc>
                          <a:spcPct val="115000"/>
                        </a:lnSpc>
                        <a:spcAft>
                          <a:spcPts val="0"/>
                        </a:spcAft>
                      </a:pPr>
                      <a:r>
                        <a:rPr lang="en-US" sz="1600" dirty="0">
                          <a:effectLst/>
                        </a:rPr>
                        <a:t> yang </a:t>
                      </a:r>
                      <a:r>
                        <a:rPr lang="en-US" sz="1600" dirty="0" err="1">
                          <a:effectLst/>
                        </a:rPr>
                        <a:t>akan</a:t>
                      </a:r>
                      <a:endParaRPr lang="id-ID" sz="1600" dirty="0">
                        <a:effectLst/>
                      </a:endParaRPr>
                    </a:p>
                    <a:p>
                      <a:pPr>
                        <a:lnSpc>
                          <a:spcPct val="115000"/>
                        </a:lnSpc>
                        <a:spcAft>
                          <a:spcPts val="0"/>
                        </a:spcAft>
                      </a:pPr>
                      <a:r>
                        <a:rPr lang="en-US" sz="1600" dirty="0">
                          <a:effectLst/>
                        </a:rPr>
                        <a:t> </a:t>
                      </a:r>
                      <a:r>
                        <a:rPr lang="en-US" sz="1600" dirty="0" err="1">
                          <a:effectLst/>
                        </a:rPr>
                        <a:t>dilaksanakan</a:t>
                      </a:r>
                      <a:r>
                        <a:rPr lang="en-US" sz="1600" dirty="0">
                          <a:effectLst/>
                        </a:rPr>
                        <a:t> </a:t>
                      </a:r>
                      <a:endParaRPr lang="id-ID" sz="1600" dirty="0">
                        <a:effectLst/>
                        <a:latin typeface="Calibri"/>
                        <a:ea typeface="Times New Roman"/>
                        <a:cs typeface="Microsoft Himalaya"/>
                      </a:endParaRPr>
                    </a:p>
                  </a:txBody>
                  <a:tcPr marL="68580" marR="68580" marT="0" marB="0"/>
                </a:tc>
                <a:tc>
                  <a:txBody>
                    <a:bodyPr/>
                    <a:lstStyle/>
                    <a:p>
                      <a:pPr>
                        <a:lnSpc>
                          <a:spcPct val="115000"/>
                        </a:lnSpc>
                        <a:spcAft>
                          <a:spcPts val="0"/>
                        </a:spcAft>
                      </a:pPr>
                      <a:r>
                        <a:rPr lang="en-US" sz="1600" dirty="0">
                          <a:effectLst/>
                        </a:rPr>
                        <a:t> </a:t>
                      </a:r>
                      <a:endParaRPr lang="id-ID" sz="1600" dirty="0">
                        <a:effectLst/>
                      </a:endParaRPr>
                    </a:p>
                    <a:p>
                      <a:pPr algn="just">
                        <a:lnSpc>
                          <a:spcPct val="115000"/>
                        </a:lnSpc>
                        <a:spcAft>
                          <a:spcPts val="0"/>
                        </a:spcAft>
                      </a:pPr>
                      <a:r>
                        <a:rPr lang="en-US" sz="1600" dirty="0" err="1">
                          <a:effectLst/>
                        </a:rPr>
                        <a:t>Aplikasi</a:t>
                      </a:r>
                      <a:r>
                        <a:rPr lang="en-US" sz="1600" dirty="0">
                          <a:effectLst/>
                        </a:rPr>
                        <a:t> </a:t>
                      </a:r>
                      <a:r>
                        <a:rPr lang="en-US" sz="1600" dirty="0" err="1">
                          <a:effectLst/>
                        </a:rPr>
                        <a:t>Sembakota</a:t>
                      </a:r>
                      <a:r>
                        <a:rPr lang="en-US" sz="1600" dirty="0">
                          <a:effectLst/>
                        </a:rPr>
                        <a:t> yang </a:t>
                      </a:r>
                      <a:r>
                        <a:rPr lang="en-US" sz="1600" dirty="0" err="1">
                          <a:effectLst/>
                        </a:rPr>
                        <a:t>kami</a:t>
                      </a:r>
                      <a:r>
                        <a:rPr lang="en-US" sz="1600" dirty="0">
                          <a:effectLst/>
                        </a:rPr>
                        <a:t> </a:t>
                      </a:r>
                      <a:r>
                        <a:rPr lang="en-US" sz="1600" dirty="0" err="1">
                          <a:effectLst/>
                        </a:rPr>
                        <a:t>gagas</a:t>
                      </a:r>
                      <a:r>
                        <a:rPr lang="en-US" sz="1600" dirty="0">
                          <a:effectLst/>
                        </a:rPr>
                        <a:t> </a:t>
                      </a:r>
                      <a:r>
                        <a:rPr lang="en-US" sz="1600" dirty="0" err="1">
                          <a:effectLst/>
                        </a:rPr>
                        <a:t>merupakan</a:t>
                      </a:r>
                      <a:r>
                        <a:rPr lang="en-US" sz="1600" dirty="0">
                          <a:effectLst/>
                        </a:rPr>
                        <a:t> </a:t>
                      </a:r>
                      <a:r>
                        <a:rPr lang="en-US" sz="1600" dirty="0" err="1">
                          <a:effectLst/>
                        </a:rPr>
                        <a:t>langkah</a:t>
                      </a:r>
                      <a:r>
                        <a:rPr lang="en-US" sz="1600" dirty="0">
                          <a:effectLst/>
                        </a:rPr>
                        <a:t> </a:t>
                      </a:r>
                      <a:r>
                        <a:rPr lang="en-US" sz="1600" dirty="0" err="1">
                          <a:effectLst/>
                        </a:rPr>
                        <a:t>awal</a:t>
                      </a:r>
                      <a:r>
                        <a:rPr lang="en-US" sz="1600" dirty="0">
                          <a:effectLst/>
                        </a:rPr>
                        <a:t> </a:t>
                      </a:r>
                      <a:r>
                        <a:rPr lang="en-US" sz="1600" dirty="0" err="1">
                          <a:effectLst/>
                        </a:rPr>
                        <a:t>untuk</a:t>
                      </a:r>
                      <a:r>
                        <a:rPr lang="en-US" sz="1600" dirty="0">
                          <a:effectLst/>
                        </a:rPr>
                        <a:t> </a:t>
                      </a:r>
                      <a:r>
                        <a:rPr lang="en-US" sz="1600" dirty="0" err="1">
                          <a:effectLst/>
                        </a:rPr>
                        <a:t>menciptakan</a:t>
                      </a:r>
                      <a:r>
                        <a:rPr lang="en-US" sz="1600" dirty="0">
                          <a:effectLst/>
                        </a:rPr>
                        <a:t> </a:t>
                      </a:r>
                      <a:r>
                        <a:rPr lang="en-US" sz="1600" dirty="0" err="1">
                          <a:effectLst/>
                        </a:rPr>
                        <a:t>sebuah</a:t>
                      </a:r>
                      <a:r>
                        <a:rPr lang="en-US" sz="1600" dirty="0">
                          <a:effectLst/>
                        </a:rPr>
                        <a:t> </a:t>
                      </a:r>
                      <a:r>
                        <a:rPr lang="en-US" sz="1600" dirty="0" err="1">
                          <a:effectLst/>
                        </a:rPr>
                        <a:t>layanan</a:t>
                      </a:r>
                      <a:r>
                        <a:rPr lang="en-US" sz="1600" dirty="0">
                          <a:effectLst/>
                        </a:rPr>
                        <a:t> </a:t>
                      </a:r>
                      <a:r>
                        <a:rPr lang="en-US" sz="1600" dirty="0" err="1">
                          <a:effectLst/>
                        </a:rPr>
                        <a:t>informasi</a:t>
                      </a:r>
                      <a:r>
                        <a:rPr lang="en-US" sz="1600" dirty="0">
                          <a:effectLst/>
                        </a:rPr>
                        <a:t> </a:t>
                      </a:r>
                      <a:r>
                        <a:rPr lang="en-US" sz="1600" dirty="0" err="1">
                          <a:effectLst/>
                        </a:rPr>
                        <a:t>sembako</a:t>
                      </a:r>
                      <a:r>
                        <a:rPr lang="en-US" sz="1600" dirty="0">
                          <a:effectLst/>
                        </a:rPr>
                        <a:t> </a:t>
                      </a:r>
                      <a:r>
                        <a:rPr lang="en-US" sz="1600" dirty="0" err="1">
                          <a:effectLst/>
                        </a:rPr>
                        <a:t>menjadi</a:t>
                      </a:r>
                      <a:r>
                        <a:rPr lang="en-US" sz="1600" dirty="0">
                          <a:effectLst/>
                        </a:rPr>
                        <a:t> </a:t>
                      </a:r>
                      <a:r>
                        <a:rPr lang="en-US" sz="1600" dirty="0" err="1">
                          <a:effectLst/>
                        </a:rPr>
                        <a:t>skala</a:t>
                      </a:r>
                      <a:r>
                        <a:rPr lang="en-US" sz="1600" dirty="0">
                          <a:effectLst/>
                        </a:rPr>
                        <a:t> yang </a:t>
                      </a:r>
                      <a:r>
                        <a:rPr lang="en-US" sz="1600" dirty="0" err="1">
                          <a:effectLst/>
                        </a:rPr>
                        <a:t>lebih</a:t>
                      </a:r>
                      <a:r>
                        <a:rPr lang="en-US" sz="1600" dirty="0">
                          <a:effectLst/>
                        </a:rPr>
                        <a:t> </a:t>
                      </a:r>
                      <a:r>
                        <a:rPr lang="en-US" sz="1600" dirty="0" err="1">
                          <a:effectLst/>
                        </a:rPr>
                        <a:t>luas.Kami</a:t>
                      </a:r>
                      <a:r>
                        <a:rPr lang="en-US" sz="1600" dirty="0">
                          <a:effectLst/>
                        </a:rPr>
                        <a:t> </a:t>
                      </a:r>
                      <a:r>
                        <a:rPr lang="en-US" sz="1600" dirty="0" err="1">
                          <a:effectLst/>
                        </a:rPr>
                        <a:t>memiliki</a:t>
                      </a:r>
                      <a:r>
                        <a:rPr lang="en-US" sz="1600" dirty="0">
                          <a:effectLst/>
                        </a:rPr>
                        <a:t> </a:t>
                      </a:r>
                      <a:r>
                        <a:rPr lang="en-US" sz="1600" dirty="0" err="1">
                          <a:effectLst/>
                        </a:rPr>
                        <a:t>perencanaan</a:t>
                      </a:r>
                      <a:r>
                        <a:rPr lang="en-US" sz="1600" dirty="0">
                          <a:effectLst/>
                        </a:rPr>
                        <a:t> </a:t>
                      </a:r>
                      <a:r>
                        <a:rPr lang="en-US" sz="1600" dirty="0" err="1">
                          <a:effectLst/>
                        </a:rPr>
                        <a:t>untuk</a:t>
                      </a:r>
                      <a:r>
                        <a:rPr lang="en-US" sz="1600" dirty="0">
                          <a:effectLst/>
                        </a:rPr>
                        <a:t> </a:t>
                      </a:r>
                      <a:r>
                        <a:rPr lang="en-US" sz="1600" dirty="0" err="1">
                          <a:effectLst/>
                        </a:rPr>
                        <a:t>mengintegrasikan</a:t>
                      </a:r>
                      <a:r>
                        <a:rPr lang="en-US" sz="1600" dirty="0">
                          <a:effectLst/>
                        </a:rPr>
                        <a:t> </a:t>
                      </a:r>
                      <a:r>
                        <a:rPr lang="en-US" sz="1600" dirty="0" err="1">
                          <a:effectLst/>
                        </a:rPr>
                        <a:t>aplikasi</a:t>
                      </a:r>
                      <a:r>
                        <a:rPr lang="en-US" sz="1600" dirty="0">
                          <a:effectLst/>
                        </a:rPr>
                        <a:t> </a:t>
                      </a:r>
                      <a:r>
                        <a:rPr lang="en-US" sz="1600" dirty="0" err="1">
                          <a:effectLst/>
                        </a:rPr>
                        <a:t>Sembakota</a:t>
                      </a:r>
                      <a:r>
                        <a:rPr lang="en-US" sz="1600" dirty="0">
                          <a:effectLst/>
                        </a:rPr>
                        <a:t> </a:t>
                      </a:r>
                      <a:r>
                        <a:rPr lang="en-US" sz="1600" dirty="0" err="1">
                          <a:effectLst/>
                        </a:rPr>
                        <a:t>dengan</a:t>
                      </a:r>
                      <a:r>
                        <a:rPr lang="en-US" sz="1600" dirty="0">
                          <a:effectLst/>
                        </a:rPr>
                        <a:t> </a:t>
                      </a:r>
                      <a:r>
                        <a:rPr lang="en-US" sz="1600" dirty="0" err="1">
                          <a:effectLst/>
                        </a:rPr>
                        <a:t>perangkat</a:t>
                      </a:r>
                      <a:r>
                        <a:rPr lang="en-US" sz="1600" dirty="0">
                          <a:effectLst/>
                        </a:rPr>
                        <a:t> </a:t>
                      </a:r>
                      <a:r>
                        <a:rPr lang="en-US" sz="1600" dirty="0" err="1">
                          <a:effectLst/>
                        </a:rPr>
                        <a:t>videotron</a:t>
                      </a:r>
                      <a:r>
                        <a:rPr lang="en-US" sz="1600" dirty="0">
                          <a:effectLst/>
                        </a:rPr>
                        <a:t> yang </a:t>
                      </a:r>
                      <a:r>
                        <a:rPr lang="en-US" sz="1600" dirty="0" err="1">
                          <a:effectLst/>
                        </a:rPr>
                        <a:t>akan</a:t>
                      </a:r>
                      <a:r>
                        <a:rPr lang="en-US" sz="1600" dirty="0">
                          <a:effectLst/>
                        </a:rPr>
                        <a:t> </a:t>
                      </a:r>
                      <a:r>
                        <a:rPr lang="en-US" sz="1600" dirty="0" err="1">
                          <a:effectLst/>
                        </a:rPr>
                        <a:t>disediakan</a:t>
                      </a:r>
                      <a:r>
                        <a:rPr lang="en-US" sz="1600" dirty="0">
                          <a:effectLst/>
                        </a:rPr>
                        <a:t> </a:t>
                      </a:r>
                      <a:r>
                        <a:rPr lang="en-US" sz="1600" dirty="0" err="1">
                          <a:effectLst/>
                        </a:rPr>
                        <a:t>di</a:t>
                      </a:r>
                      <a:r>
                        <a:rPr lang="en-US" sz="1600" dirty="0">
                          <a:effectLst/>
                        </a:rPr>
                        <a:t> </a:t>
                      </a:r>
                      <a:r>
                        <a:rPr lang="en-US" sz="1600" dirty="0" err="1">
                          <a:effectLst/>
                        </a:rPr>
                        <a:t>pasar-pasar</a:t>
                      </a:r>
                      <a:r>
                        <a:rPr lang="en-US" sz="1600" dirty="0">
                          <a:effectLst/>
                        </a:rPr>
                        <a:t> </a:t>
                      </a:r>
                      <a:r>
                        <a:rPr lang="en-US" sz="1600" dirty="0" err="1">
                          <a:effectLst/>
                        </a:rPr>
                        <a:t>tradisional.Besar</a:t>
                      </a:r>
                      <a:r>
                        <a:rPr lang="en-US" sz="1600" dirty="0">
                          <a:effectLst/>
                        </a:rPr>
                        <a:t> </a:t>
                      </a:r>
                      <a:r>
                        <a:rPr lang="en-US" sz="1600" dirty="0" err="1">
                          <a:effectLst/>
                        </a:rPr>
                        <a:t>harapan</a:t>
                      </a:r>
                      <a:r>
                        <a:rPr lang="en-US" sz="1600" dirty="0">
                          <a:effectLst/>
                        </a:rPr>
                        <a:t> </a:t>
                      </a:r>
                      <a:r>
                        <a:rPr lang="en-US" sz="1600" dirty="0" err="1">
                          <a:effectLst/>
                        </a:rPr>
                        <a:t>kami</a:t>
                      </a:r>
                      <a:r>
                        <a:rPr lang="en-US" sz="1600" dirty="0">
                          <a:effectLst/>
                        </a:rPr>
                        <a:t> </a:t>
                      </a:r>
                      <a:r>
                        <a:rPr lang="en-US" sz="1600" dirty="0" err="1">
                          <a:effectLst/>
                        </a:rPr>
                        <a:t>dengan</a:t>
                      </a:r>
                      <a:r>
                        <a:rPr lang="en-US" sz="1600" dirty="0">
                          <a:effectLst/>
                        </a:rPr>
                        <a:t> </a:t>
                      </a:r>
                      <a:r>
                        <a:rPr lang="en-US" sz="1600" dirty="0" err="1">
                          <a:effectLst/>
                        </a:rPr>
                        <a:t>semakin</a:t>
                      </a:r>
                      <a:r>
                        <a:rPr lang="en-US" sz="1600" dirty="0">
                          <a:effectLst/>
                        </a:rPr>
                        <a:t> </a:t>
                      </a:r>
                      <a:r>
                        <a:rPr lang="en-US" sz="1600" dirty="0" err="1">
                          <a:effectLst/>
                        </a:rPr>
                        <a:t>terbukanya</a:t>
                      </a:r>
                      <a:r>
                        <a:rPr lang="en-US" sz="1600" dirty="0">
                          <a:effectLst/>
                        </a:rPr>
                        <a:t> </a:t>
                      </a:r>
                      <a:r>
                        <a:rPr lang="en-US" sz="1600" dirty="0" err="1">
                          <a:effectLst/>
                        </a:rPr>
                        <a:t>informasi</a:t>
                      </a:r>
                      <a:r>
                        <a:rPr lang="en-US" sz="1600" dirty="0">
                          <a:effectLst/>
                        </a:rPr>
                        <a:t> </a:t>
                      </a:r>
                      <a:r>
                        <a:rPr lang="en-US" sz="1600" dirty="0" err="1">
                          <a:effectLst/>
                        </a:rPr>
                        <a:t>harga</a:t>
                      </a:r>
                      <a:r>
                        <a:rPr lang="en-US" sz="1600" dirty="0">
                          <a:effectLst/>
                        </a:rPr>
                        <a:t> </a:t>
                      </a:r>
                      <a:r>
                        <a:rPr lang="en-US" sz="1600" dirty="0" err="1">
                          <a:effectLst/>
                        </a:rPr>
                        <a:t>pasar</a:t>
                      </a:r>
                      <a:r>
                        <a:rPr lang="en-US" sz="1600" dirty="0">
                          <a:effectLst/>
                        </a:rPr>
                        <a:t> </a:t>
                      </a:r>
                      <a:r>
                        <a:rPr lang="en-US" sz="1600" dirty="0" err="1">
                          <a:effectLst/>
                        </a:rPr>
                        <a:t>tersebut</a:t>
                      </a:r>
                      <a:r>
                        <a:rPr lang="en-US" sz="1600" dirty="0">
                          <a:effectLst/>
                        </a:rPr>
                        <a:t> </a:t>
                      </a:r>
                      <a:r>
                        <a:rPr lang="en-US" sz="1600" dirty="0" err="1">
                          <a:effectLst/>
                        </a:rPr>
                        <a:t>dapat</a:t>
                      </a:r>
                      <a:r>
                        <a:rPr lang="en-US" sz="1600" dirty="0">
                          <a:effectLst/>
                        </a:rPr>
                        <a:t> </a:t>
                      </a:r>
                      <a:r>
                        <a:rPr lang="en-US" sz="1600" dirty="0" err="1">
                          <a:effectLst/>
                        </a:rPr>
                        <a:t>mendorong</a:t>
                      </a:r>
                      <a:r>
                        <a:rPr lang="en-US" sz="1600" dirty="0">
                          <a:effectLst/>
                        </a:rPr>
                        <a:t> </a:t>
                      </a:r>
                      <a:r>
                        <a:rPr lang="en-US" sz="1600" dirty="0" err="1">
                          <a:effectLst/>
                        </a:rPr>
                        <a:t>masyarakat</a:t>
                      </a:r>
                      <a:r>
                        <a:rPr lang="en-US" sz="1600" dirty="0">
                          <a:effectLst/>
                        </a:rPr>
                        <a:t> </a:t>
                      </a:r>
                      <a:r>
                        <a:rPr lang="en-US" sz="1600" dirty="0" err="1">
                          <a:effectLst/>
                        </a:rPr>
                        <a:t>untuk</a:t>
                      </a:r>
                      <a:r>
                        <a:rPr lang="en-US" sz="1600" dirty="0">
                          <a:effectLst/>
                        </a:rPr>
                        <a:t> </a:t>
                      </a:r>
                      <a:r>
                        <a:rPr lang="en-US" sz="1600" dirty="0" err="1">
                          <a:effectLst/>
                        </a:rPr>
                        <a:t>mau</a:t>
                      </a:r>
                      <a:r>
                        <a:rPr lang="en-US" sz="1600" dirty="0">
                          <a:effectLst/>
                        </a:rPr>
                        <a:t> </a:t>
                      </a:r>
                      <a:r>
                        <a:rPr lang="en-US" sz="1600" dirty="0" err="1">
                          <a:effectLst/>
                        </a:rPr>
                        <a:t>berbelanja</a:t>
                      </a:r>
                      <a:r>
                        <a:rPr lang="en-US" sz="1600" dirty="0">
                          <a:effectLst/>
                        </a:rPr>
                        <a:t> </a:t>
                      </a:r>
                      <a:r>
                        <a:rPr lang="en-US" sz="1600" dirty="0" err="1">
                          <a:effectLst/>
                        </a:rPr>
                        <a:t>di</a:t>
                      </a:r>
                      <a:r>
                        <a:rPr lang="en-US" sz="1600" dirty="0">
                          <a:effectLst/>
                        </a:rPr>
                        <a:t> </a:t>
                      </a:r>
                      <a:r>
                        <a:rPr lang="en-US" sz="1600" dirty="0" err="1">
                          <a:effectLst/>
                        </a:rPr>
                        <a:t>pasar</a:t>
                      </a:r>
                      <a:r>
                        <a:rPr lang="en-US" sz="1600" dirty="0">
                          <a:effectLst/>
                        </a:rPr>
                        <a:t> </a:t>
                      </a:r>
                      <a:r>
                        <a:rPr lang="en-US" sz="1600" dirty="0" err="1">
                          <a:effectLst/>
                        </a:rPr>
                        <a:t>tradisional</a:t>
                      </a:r>
                      <a:r>
                        <a:rPr lang="en-US" sz="1600" dirty="0">
                          <a:effectLst/>
                        </a:rPr>
                        <a:t> </a:t>
                      </a:r>
                      <a:r>
                        <a:rPr lang="en-US" sz="1600" dirty="0" err="1">
                          <a:effectLst/>
                        </a:rPr>
                        <a:t>serta</a:t>
                      </a:r>
                      <a:r>
                        <a:rPr lang="en-US" sz="1600" dirty="0">
                          <a:effectLst/>
                        </a:rPr>
                        <a:t> </a:t>
                      </a:r>
                      <a:r>
                        <a:rPr lang="en-US" sz="1600" dirty="0" err="1">
                          <a:effectLst/>
                        </a:rPr>
                        <a:t>disaat</a:t>
                      </a:r>
                      <a:r>
                        <a:rPr lang="en-US" sz="1600" dirty="0">
                          <a:effectLst/>
                        </a:rPr>
                        <a:t> yang </a:t>
                      </a:r>
                      <a:r>
                        <a:rPr lang="en-US" sz="1600" dirty="0" err="1">
                          <a:effectLst/>
                        </a:rPr>
                        <a:t>bersamaan</a:t>
                      </a:r>
                      <a:r>
                        <a:rPr lang="en-US" sz="1600" dirty="0">
                          <a:effectLst/>
                        </a:rPr>
                        <a:t> </a:t>
                      </a:r>
                      <a:r>
                        <a:rPr lang="en-US" sz="1600" dirty="0" err="1">
                          <a:effectLst/>
                        </a:rPr>
                        <a:t>dapat</a:t>
                      </a:r>
                      <a:r>
                        <a:rPr lang="en-US" sz="1600" dirty="0">
                          <a:effectLst/>
                        </a:rPr>
                        <a:t> </a:t>
                      </a:r>
                      <a:r>
                        <a:rPr lang="en-US" sz="1600" dirty="0" err="1">
                          <a:effectLst/>
                        </a:rPr>
                        <a:t>mengedukasi</a:t>
                      </a:r>
                      <a:r>
                        <a:rPr lang="en-US" sz="1600" dirty="0">
                          <a:effectLst/>
                        </a:rPr>
                        <a:t> </a:t>
                      </a:r>
                      <a:r>
                        <a:rPr lang="en-US" sz="1600" dirty="0" err="1">
                          <a:effectLst/>
                        </a:rPr>
                        <a:t>para</a:t>
                      </a:r>
                      <a:r>
                        <a:rPr lang="en-US" sz="1600" dirty="0">
                          <a:effectLst/>
                        </a:rPr>
                        <a:t> </a:t>
                      </a:r>
                      <a:r>
                        <a:rPr lang="en-US" sz="1600" dirty="0" err="1">
                          <a:effectLst/>
                        </a:rPr>
                        <a:t>pedagang</a:t>
                      </a:r>
                      <a:r>
                        <a:rPr lang="en-US" sz="1600" dirty="0">
                          <a:effectLst/>
                        </a:rPr>
                        <a:t> </a:t>
                      </a:r>
                      <a:r>
                        <a:rPr lang="en-US" sz="1600" dirty="0" err="1">
                          <a:effectLst/>
                        </a:rPr>
                        <a:t>pasar</a:t>
                      </a:r>
                      <a:r>
                        <a:rPr lang="en-US" sz="1600" dirty="0">
                          <a:effectLst/>
                        </a:rPr>
                        <a:t> </a:t>
                      </a:r>
                      <a:r>
                        <a:rPr lang="en-US" sz="1600" dirty="0" err="1">
                          <a:effectLst/>
                        </a:rPr>
                        <a:t>untuk</a:t>
                      </a:r>
                      <a:r>
                        <a:rPr lang="en-US" sz="1600" dirty="0">
                          <a:effectLst/>
                        </a:rPr>
                        <a:t> </a:t>
                      </a:r>
                      <a:r>
                        <a:rPr lang="en-US" sz="1600" dirty="0" err="1">
                          <a:effectLst/>
                        </a:rPr>
                        <a:t>tidak</a:t>
                      </a:r>
                      <a:r>
                        <a:rPr lang="en-US" sz="1600" dirty="0">
                          <a:effectLst/>
                        </a:rPr>
                        <a:t> </a:t>
                      </a:r>
                      <a:r>
                        <a:rPr lang="en-US" sz="1600" dirty="0" err="1">
                          <a:effectLst/>
                        </a:rPr>
                        <a:t>melakukan</a:t>
                      </a:r>
                      <a:r>
                        <a:rPr lang="en-US" sz="1600" dirty="0">
                          <a:effectLst/>
                        </a:rPr>
                        <a:t> </a:t>
                      </a:r>
                      <a:r>
                        <a:rPr lang="en-US" sz="1600" dirty="0" err="1">
                          <a:effectLst/>
                        </a:rPr>
                        <a:t>kecurangan</a:t>
                      </a:r>
                      <a:r>
                        <a:rPr lang="en-US" sz="1600" dirty="0">
                          <a:effectLst/>
                        </a:rPr>
                        <a:t> </a:t>
                      </a:r>
                      <a:r>
                        <a:rPr lang="en-US" sz="1600" dirty="0" err="1">
                          <a:effectLst/>
                        </a:rPr>
                        <a:t>dalam</a:t>
                      </a:r>
                      <a:r>
                        <a:rPr lang="en-US" sz="1600" dirty="0">
                          <a:effectLst/>
                        </a:rPr>
                        <a:t> </a:t>
                      </a:r>
                      <a:r>
                        <a:rPr lang="en-US" sz="1600" dirty="0" err="1">
                          <a:effectLst/>
                        </a:rPr>
                        <a:t>menetapkan</a:t>
                      </a:r>
                      <a:r>
                        <a:rPr lang="en-US" sz="1600" dirty="0">
                          <a:effectLst/>
                        </a:rPr>
                        <a:t> </a:t>
                      </a:r>
                      <a:r>
                        <a:rPr lang="en-US" sz="1600" dirty="0" err="1">
                          <a:effectLst/>
                        </a:rPr>
                        <a:t>harga</a:t>
                      </a:r>
                      <a:r>
                        <a:rPr lang="en-US" sz="1600" dirty="0">
                          <a:effectLst/>
                        </a:rPr>
                        <a:t> </a:t>
                      </a:r>
                      <a:r>
                        <a:rPr lang="en-US" sz="1600" dirty="0" err="1">
                          <a:effectLst/>
                        </a:rPr>
                        <a:t>pasar</a:t>
                      </a:r>
                      <a:r>
                        <a:rPr lang="en-US" sz="1600" dirty="0">
                          <a:effectLst/>
                        </a:rPr>
                        <a:t> </a:t>
                      </a:r>
                      <a:r>
                        <a:rPr lang="en-US" sz="1600" dirty="0" err="1">
                          <a:effectLst/>
                        </a:rPr>
                        <a:t>karena</a:t>
                      </a:r>
                      <a:r>
                        <a:rPr lang="en-US" sz="1600" dirty="0">
                          <a:effectLst/>
                        </a:rPr>
                        <a:t> </a:t>
                      </a:r>
                      <a:r>
                        <a:rPr lang="en-US" sz="1600" dirty="0" err="1">
                          <a:effectLst/>
                        </a:rPr>
                        <a:t>dapat</a:t>
                      </a:r>
                      <a:r>
                        <a:rPr lang="en-US" sz="1600" dirty="0">
                          <a:effectLst/>
                        </a:rPr>
                        <a:t> </a:t>
                      </a:r>
                      <a:r>
                        <a:rPr lang="en-US" sz="1600" dirty="0" err="1">
                          <a:effectLst/>
                        </a:rPr>
                        <a:t>beresiko</a:t>
                      </a:r>
                      <a:r>
                        <a:rPr lang="en-US" sz="1600" dirty="0">
                          <a:effectLst/>
                        </a:rPr>
                        <a:t> </a:t>
                      </a:r>
                      <a:r>
                        <a:rPr lang="en-US" sz="1600" dirty="0" err="1">
                          <a:effectLst/>
                        </a:rPr>
                        <a:t>dengan</a:t>
                      </a:r>
                      <a:r>
                        <a:rPr lang="en-US" sz="1600" dirty="0">
                          <a:effectLst/>
                        </a:rPr>
                        <a:t> </a:t>
                      </a:r>
                      <a:r>
                        <a:rPr lang="en-US" sz="1600" dirty="0" err="1">
                          <a:effectLst/>
                        </a:rPr>
                        <a:t>menurunnya</a:t>
                      </a:r>
                      <a:r>
                        <a:rPr lang="en-US" sz="1600" dirty="0">
                          <a:effectLst/>
                        </a:rPr>
                        <a:t> </a:t>
                      </a:r>
                      <a:r>
                        <a:rPr lang="en-US" sz="1600" dirty="0" err="1">
                          <a:effectLst/>
                        </a:rPr>
                        <a:t>jumlah</a:t>
                      </a:r>
                      <a:r>
                        <a:rPr lang="en-US" sz="1600" dirty="0">
                          <a:effectLst/>
                        </a:rPr>
                        <a:t> </a:t>
                      </a:r>
                      <a:r>
                        <a:rPr lang="en-US" sz="1600" dirty="0" err="1">
                          <a:effectLst/>
                        </a:rPr>
                        <a:t>pelanggan</a:t>
                      </a:r>
                      <a:r>
                        <a:rPr lang="en-US" sz="1600" dirty="0">
                          <a:effectLst/>
                        </a:rPr>
                        <a:t>.</a:t>
                      </a:r>
                      <a:endParaRPr lang="id-ID" sz="1600" dirty="0">
                        <a:effectLst/>
                        <a:latin typeface="Calibri"/>
                        <a:ea typeface="Times New Roman"/>
                        <a:cs typeface="Microsoft Himalaya"/>
                      </a:endParaRPr>
                    </a:p>
                  </a:txBody>
                  <a:tcPr marL="68580" marR="68580" marT="0" marB="0"/>
                </a:tc>
              </a:tr>
            </a:tbl>
          </a:graphicData>
        </a:graphic>
      </p:graphicFrame>
    </p:spTree>
    <p:extLst>
      <p:ext uri="{BB962C8B-B14F-4D97-AF65-F5344CB8AC3E}">
        <p14:creationId xmlns:p14="http://schemas.microsoft.com/office/powerpoint/2010/main" xmlns="" val="1956827089"/>
      </p:ext>
    </p:extLst>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xmlns="" val="487364538"/>
              </p:ext>
            </p:extLst>
          </p:nvPr>
        </p:nvGraphicFramePr>
        <p:xfrm>
          <a:off x="685800" y="2060848"/>
          <a:ext cx="7772400" cy="2325725"/>
        </p:xfrm>
        <a:graphic>
          <a:graphicData uri="http://schemas.openxmlformats.org/drawingml/2006/table">
            <a:tbl>
              <a:tblPr firstRow="1" firstCol="1" bandRow="1">
                <a:tableStyleId>{5C22544A-7EE6-4342-B048-85BDC9FD1C3A}</a:tableStyleId>
              </a:tblPr>
              <a:tblGrid>
                <a:gridCol w="2863515"/>
                <a:gridCol w="4908885"/>
              </a:tblGrid>
              <a:tr h="948566">
                <a:tc>
                  <a:txBody>
                    <a:bodyPr/>
                    <a:lstStyle/>
                    <a:p>
                      <a:pPr>
                        <a:lnSpc>
                          <a:spcPct val="115000"/>
                        </a:lnSpc>
                        <a:spcAft>
                          <a:spcPts val="0"/>
                        </a:spcAft>
                      </a:pPr>
                      <a:r>
                        <a:rPr lang="en-US" sz="1400" dirty="0" err="1">
                          <a:effectLst/>
                        </a:rPr>
                        <a:t>Latar</a:t>
                      </a:r>
                      <a:r>
                        <a:rPr lang="en-US" sz="1400" dirty="0">
                          <a:effectLst/>
                        </a:rPr>
                        <a:t> </a:t>
                      </a:r>
                      <a:r>
                        <a:rPr lang="en-US" sz="1400" dirty="0" err="1">
                          <a:effectLst/>
                        </a:rPr>
                        <a:t>belakang</a:t>
                      </a:r>
                      <a:r>
                        <a:rPr lang="en-US" sz="1400" dirty="0">
                          <a:effectLst/>
                        </a:rPr>
                        <a:t> </a:t>
                      </a:r>
                      <a:r>
                        <a:rPr lang="en-US" sz="1400" dirty="0" err="1">
                          <a:effectLst/>
                        </a:rPr>
                        <a:t>pelaksanaan</a:t>
                      </a:r>
                      <a:endParaRPr lang="id-ID" sz="1400" dirty="0">
                        <a:effectLst/>
                      </a:endParaRPr>
                    </a:p>
                    <a:p>
                      <a:pPr>
                        <a:lnSpc>
                          <a:spcPct val="115000"/>
                        </a:lnSpc>
                        <a:spcAft>
                          <a:spcPts val="0"/>
                        </a:spcAft>
                      </a:pPr>
                      <a:r>
                        <a:rPr lang="en-US" sz="1400" dirty="0">
                          <a:effectLst/>
                        </a:rPr>
                        <a:t>program </a:t>
                      </a:r>
                      <a:r>
                        <a:rPr lang="en-US" sz="1400" dirty="0" err="1">
                          <a:effectLst/>
                        </a:rPr>
                        <a:t>Kerja</a:t>
                      </a:r>
                      <a:r>
                        <a:rPr lang="en-US" sz="1400" dirty="0">
                          <a:effectLst/>
                        </a:rPr>
                        <a:t> :</a:t>
                      </a:r>
                      <a:endParaRPr lang="id-ID" sz="1400" dirty="0">
                        <a:effectLst/>
                        <a:latin typeface="Calibri"/>
                        <a:ea typeface="Times New Roman"/>
                        <a:cs typeface="Microsoft Himalaya"/>
                      </a:endParaRPr>
                    </a:p>
                  </a:txBody>
                  <a:tcPr marL="68580" marR="68580" marT="0" marB="0"/>
                </a:tc>
                <a:tc>
                  <a:txBody>
                    <a:bodyPr/>
                    <a:lstStyle/>
                    <a:p>
                      <a:pPr algn="just">
                        <a:lnSpc>
                          <a:spcPct val="115000"/>
                        </a:lnSpc>
                        <a:spcAft>
                          <a:spcPts val="0"/>
                        </a:spcAft>
                      </a:pPr>
                      <a:r>
                        <a:rPr lang="en-US" sz="1400" dirty="0" err="1">
                          <a:effectLst/>
                        </a:rPr>
                        <a:t>Meringankan</a:t>
                      </a:r>
                      <a:r>
                        <a:rPr lang="en-US" sz="1400" dirty="0">
                          <a:effectLst/>
                        </a:rPr>
                        <a:t> </a:t>
                      </a:r>
                      <a:r>
                        <a:rPr lang="en-US" sz="1400" dirty="0" err="1">
                          <a:effectLst/>
                        </a:rPr>
                        <a:t>beban</a:t>
                      </a:r>
                      <a:r>
                        <a:rPr lang="en-US" sz="1400" dirty="0">
                          <a:effectLst/>
                        </a:rPr>
                        <a:t> </a:t>
                      </a:r>
                      <a:r>
                        <a:rPr lang="en-US" sz="1400" dirty="0" err="1">
                          <a:effectLst/>
                        </a:rPr>
                        <a:t>masyarakat</a:t>
                      </a:r>
                      <a:r>
                        <a:rPr lang="en-US" sz="1400" dirty="0">
                          <a:effectLst/>
                        </a:rPr>
                        <a:t> </a:t>
                      </a:r>
                      <a:r>
                        <a:rPr lang="en-US" sz="1400" dirty="0" err="1">
                          <a:effectLst/>
                        </a:rPr>
                        <a:t>prasejahterah</a:t>
                      </a:r>
                      <a:r>
                        <a:rPr lang="en-US" sz="1400" dirty="0">
                          <a:effectLst/>
                        </a:rPr>
                        <a:t> </a:t>
                      </a:r>
                      <a:r>
                        <a:rPr lang="en-US" sz="1400" dirty="0" err="1">
                          <a:effectLst/>
                        </a:rPr>
                        <a:t>untuk</a:t>
                      </a:r>
                      <a:r>
                        <a:rPr lang="en-US" sz="1400" dirty="0">
                          <a:effectLst/>
                        </a:rPr>
                        <a:t> </a:t>
                      </a:r>
                      <a:r>
                        <a:rPr lang="en-US" sz="1400" dirty="0" err="1">
                          <a:effectLst/>
                        </a:rPr>
                        <a:t>dapat</a:t>
                      </a:r>
                      <a:r>
                        <a:rPr lang="en-US" sz="1400" dirty="0">
                          <a:effectLst/>
                        </a:rPr>
                        <a:t> </a:t>
                      </a:r>
                      <a:r>
                        <a:rPr lang="en-US" sz="1400" dirty="0" err="1">
                          <a:effectLst/>
                        </a:rPr>
                        <a:t>menjangkau</a:t>
                      </a:r>
                      <a:r>
                        <a:rPr lang="en-US" sz="1400" dirty="0">
                          <a:effectLst/>
                        </a:rPr>
                        <a:t> </a:t>
                      </a:r>
                      <a:r>
                        <a:rPr lang="en-US" sz="1400" dirty="0" err="1">
                          <a:effectLst/>
                        </a:rPr>
                        <a:t>dan</a:t>
                      </a:r>
                      <a:r>
                        <a:rPr lang="en-US" sz="1400" dirty="0">
                          <a:effectLst/>
                        </a:rPr>
                        <a:t> </a:t>
                      </a:r>
                      <a:r>
                        <a:rPr lang="en-US" sz="1400" dirty="0" err="1">
                          <a:effectLst/>
                        </a:rPr>
                        <a:t>membeli</a:t>
                      </a:r>
                      <a:r>
                        <a:rPr lang="en-US" sz="1400" dirty="0">
                          <a:effectLst/>
                        </a:rPr>
                        <a:t> </a:t>
                      </a:r>
                      <a:r>
                        <a:rPr lang="en-US" sz="1400" dirty="0" err="1">
                          <a:effectLst/>
                        </a:rPr>
                        <a:t>bahan</a:t>
                      </a:r>
                      <a:r>
                        <a:rPr lang="en-US" sz="1400" dirty="0">
                          <a:effectLst/>
                        </a:rPr>
                        <a:t> </a:t>
                      </a:r>
                      <a:r>
                        <a:rPr lang="en-US" sz="1400" dirty="0" err="1">
                          <a:effectLst/>
                        </a:rPr>
                        <a:t>pokok</a:t>
                      </a:r>
                      <a:r>
                        <a:rPr lang="en-US" sz="1400" dirty="0">
                          <a:effectLst/>
                        </a:rPr>
                        <a:t> </a:t>
                      </a:r>
                      <a:r>
                        <a:rPr lang="en-US" sz="1400" dirty="0" err="1">
                          <a:effectLst/>
                        </a:rPr>
                        <a:t>sehari-hari</a:t>
                      </a:r>
                      <a:r>
                        <a:rPr lang="en-US" sz="1400" dirty="0">
                          <a:effectLst/>
                        </a:rPr>
                        <a:t> .</a:t>
                      </a:r>
                      <a:endParaRPr lang="id-ID" sz="1400" dirty="0">
                        <a:effectLst/>
                        <a:latin typeface="Calibri"/>
                        <a:ea typeface="Times New Roman"/>
                        <a:cs typeface="Microsoft Himalaya"/>
                      </a:endParaRPr>
                    </a:p>
                  </a:txBody>
                  <a:tcPr marL="68580" marR="68580" marT="0" marB="0"/>
                </a:tc>
              </a:tr>
              <a:tr h="1377159">
                <a:tc>
                  <a:txBody>
                    <a:bodyPr/>
                    <a:lstStyle/>
                    <a:p>
                      <a:pPr>
                        <a:lnSpc>
                          <a:spcPct val="115000"/>
                        </a:lnSpc>
                        <a:spcAft>
                          <a:spcPts val="0"/>
                        </a:spcAft>
                      </a:pPr>
                      <a:r>
                        <a:rPr lang="en-US" sz="1400" dirty="0">
                          <a:effectLst/>
                        </a:rPr>
                        <a:t>                                               </a:t>
                      </a:r>
                      <a:r>
                        <a:rPr lang="en-US" sz="1400" dirty="0" err="1">
                          <a:effectLst/>
                        </a:rPr>
                        <a:t>Implementasi</a:t>
                      </a:r>
                      <a:r>
                        <a:rPr lang="en-US" sz="1400" dirty="0">
                          <a:effectLst/>
                        </a:rPr>
                        <a:t> </a:t>
                      </a:r>
                      <a:endParaRPr lang="id-ID" sz="1400" dirty="0">
                        <a:effectLst/>
                      </a:endParaRPr>
                    </a:p>
                    <a:p>
                      <a:pPr>
                        <a:lnSpc>
                          <a:spcPct val="115000"/>
                        </a:lnSpc>
                        <a:spcAft>
                          <a:spcPts val="0"/>
                        </a:spcAft>
                      </a:pPr>
                      <a:r>
                        <a:rPr lang="en-US" sz="1400" dirty="0">
                          <a:effectLst/>
                        </a:rPr>
                        <a:t>program / </a:t>
                      </a:r>
                      <a:r>
                        <a:rPr lang="en-US" sz="1400" dirty="0" err="1">
                          <a:effectLst/>
                        </a:rPr>
                        <a:t>kegiatan</a:t>
                      </a:r>
                      <a:r>
                        <a:rPr lang="en-US" sz="1400" dirty="0">
                          <a:effectLst/>
                        </a:rPr>
                        <a:t> </a:t>
                      </a:r>
                      <a:endParaRPr lang="id-ID" sz="1400" dirty="0">
                        <a:effectLst/>
                        <a:latin typeface="Calibri"/>
                        <a:ea typeface="Times New Roman"/>
                        <a:cs typeface="Microsoft Himalaya"/>
                      </a:endParaRPr>
                    </a:p>
                  </a:txBody>
                  <a:tcPr marL="68580" marR="68580" marT="0" marB="0"/>
                </a:tc>
                <a:tc>
                  <a:txBody>
                    <a:bodyPr/>
                    <a:lstStyle/>
                    <a:p>
                      <a:pPr algn="just">
                        <a:lnSpc>
                          <a:spcPct val="115000"/>
                        </a:lnSpc>
                        <a:spcAft>
                          <a:spcPts val="0"/>
                        </a:spcAft>
                      </a:pPr>
                      <a:r>
                        <a:rPr lang="en-US" sz="1400" dirty="0" err="1">
                          <a:effectLst/>
                        </a:rPr>
                        <a:t>Bahwa</a:t>
                      </a:r>
                      <a:r>
                        <a:rPr lang="en-US" sz="1400" dirty="0">
                          <a:effectLst/>
                        </a:rPr>
                        <a:t> </a:t>
                      </a:r>
                      <a:r>
                        <a:rPr lang="en-US" sz="1400" dirty="0" err="1">
                          <a:effectLst/>
                        </a:rPr>
                        <a:t>untuk</a:t>
                      </a:r>
                      <a:r>
                        <a:rPr lang="en-US" sz="1400" dirty="0">
                          <a:effectLst/>
                        </a:rPr>
                        <a:t> </a:t>
                      </a:r>
                      <a:r>
                        <a:rPr lang="en-US" sz="1400" dirty="0" err="1">
                          <a:effectLst/>
                        </a:rPr>
                        <a:t>Tahun</a:t>
                      </a:r>
                      <a:r>
                        <a:rPr lang="en-US" sz="1400" dirty="0">
                          <a:effectLst/>
                        </a:rPr>
                        <a:t> 2017 </a:t>
                      </a:r>
                      <a:r>
                        <a:rPr lang="en-US" sz="1400" dirty="0" err="1">
                          <a:effectLst/>
                        </a:rPr>
                        <a:t>tersedia</a:t>
                      </a:r>
                      <a:r>
                        <a:rPr lang="en-US" sz="1400" dirty="0">
                          <a:effectLst/>
                        </a:rPr>
                        <a:t> </a:t>
                      </a:r>
                      <a:r>
                        <a:rPr lang="en-US" sz="1400" dirty="0" err="1">
                          <a:effectLst/>
                        </a:rPr>
                        <a:t>paket</a:t>
                      </a:r>
                      <a:r>
                        <a:rPr lang="en-US" sz="1400" dirty="0">
                          <a:effectLst/>
                        </a:rPr>
                        <a:t> </a:t>
                      </a:r>
                      <a:r>
                        <a:rPr lang="en-US" sz="1400" dirty="0" err="1">
                          <a:effectLst/>
                        </a:rPr>
                        <a:t>sembako</a:t>
                      </a:r>
                      <a:r>
                        <a:rPr lang="en-US" sz="1400" dirty="0">
                          <a:effectLst/>
                        </a:rPr>
                        <a:t> </a:t>
                      </a:r>
                      <a:r>
                        <a:rPr lang="en-US" sz="1400" dirty="0" err="1">
                          <a:effectLst/>
                        </a:rPr>
                        <a:t>sebanyak</a:t>
                      </a:r>
                      <a:r>
                        <a:rPr lang="en-US" sz="1400" dirty="0">
                          <a:effectLst/>
                        </a:rPr>
                        <a:t> 12.000 </a:t>
                      </a:r>
                      <a:r>
                        <a:rPr lang="en-US" sz="1400" dirty="0" err="1">
                          <a:effectLst/>
                        </a:rPr>
                        <a:t>paket</a:t>
                      </a:r>
                      <a:r>
                        <a:rPr lang="en-US" sz="1400" dirty="0">
                          <a:effectLst/>
                        </a:rPr>
                        <a:t> </a:t>
                      </a:r>
                      <a:r>
                        <a:rPr lang="en-US" sz="1400" dirty="0" err="1">
                          <a:effectLst/>
                        </a:rPr>
                        <a:t>untuk</a:t>
                      </a:r>
                      <a:r>
                        <a:rPr lang="en-US" sz="1400" dirty="0">
                          <a:effectLst/>
                        </a:rPr>
                        <a:t> 12.000 </a:t>
                      </a:r>
                      <a:r>
                        <a:rPr lang="en-US" sz="1400" dirty="0" err="1">
                          <a:effectLst/>
                        </a:rPr>
                        <a:t>orang</a:t>
                      </a:r>
                      <a:r>
                        <a:rPr lang="en-US" sz="1400" dirty="0">
                          <a:effectLst/>
                        </a:rPr>
                        <a:t> </a:t>
                      </a:r>
                      <a:r>
                        <a:rPr lang="en-US" sz="1400" dirty="0" err="1">
                          <a:effectLst/>
                        </a:rPr>
                        <a:t>masyarakat</a:t>
                      </a:r>
                      <a:r>
                        <a:rPr lang="en-US" sz="1400" dirty="0">
                          <a:effectLst/>
                        </a:rPr>
                        <a:t> </a:t>
                      </a:r>
                      <a:r>
                        <a:rPr lang="en-US" sz="1400" dirty="0" err="1">
                          <a:effectLst/>
                        </a:rPr>
                        <a:t>prasejahterah</a:t>
                      </a:r>
                      <a:r>
                        <a:rPr lang="en-US" sz="1400" dirty="0">
                          <a:effectLst/>
                        </a:rPr>
                        <a:t> yang </a:t>
                      </a:r>
                      <a:r>
                        <a:rPr lang="en-US" sz="1400" dirty="0" err="1">
                          <a:effectLst/>
                        </a:rPr>
                        <a:t>disubsidikan</a:t>
                      </a:r>
                      <a:r>
                        <a:rPr lang="en-US" sz="1400" dirty="0">
                          <a:effectLst/>
                        </a:rPr>
                        <a:t> </a:t>
                      </a:r>
                      <a:r>
                        <a:rPr lang="en-US" sz="1400" dirty="0" err="1">
                          <a:effectLst/>
                        </a:rPr>
                        <a:t>pada</a:t>
                      </a:r>
                      <a:r>
                        <a:rPr lang="en-US" sz="1400" dirty="0">
                          <a:effectLst/>
                        </a:rPr>
                        <a:t> </a:t>
                      </a:r>
                      <a:r>
                        <a:rPr lang="en-US" sz="1400" dirty="0" err="1">
                          <a:effectLst/>
                        </a:rPr>
                        <a:t>enam</a:t>
                      </a:r>
                      <a:r>
                        <a:rPr lang="en-US" sz="1400" dirty="0">
                          <a:effectLst/>
                        </a:rPr>
                        <a:t> </a:t>
                      </a:r>
                      <a:r>
                        <a:rPr lang="en-US" sz="1400" dirty="0" err="1">
                          <a:effectLst/>
                        </a:rPr>
                        <a:t>Kecamatan</a:t>
                      </a:r>
                      <a:r>
                        <a:rPr lang="en-US" sz="1400" dirty="0">
                          <a:effectLst/>
                        </a:rPr>
                        <a:t>.</a:t>
                      </a:r>
                      <a:endParaRPr lang="id-ID" sz="1400" dirty="0">
                        <a:effectLst/>
                        <a:latin typeface="Calibri"/>
                        <a:ea typeface="Times New Roman"/>
                        <a:cs typeface="Microsoft Himalaya"/>
                      </a:endParaRPr>
                    </a:p>
                  </a:txBody>
                  <a:tcPr marL="68580" marR="68580" marT="0" marB="0"/>
                </a:tc>
              </a:tr>
            </a:tbl>
          </a:graphicData>
        </a:graphic>
      </p:graphicFrame>
      <p:sp>
        <p:nvSpPr>
          <p:cNvPr id="5" name="Rectangle 4"/>
          <p:cNvSpPr/>
          <p:nvPr/>
        </p:nvSpPr>
        <p:spPr>
          <a:xfrm>
            <a:off x="857224" y="642918"/>
            <a:ext cx="7467600" cy="1200329"/>
          </a:xfrm>
          <a:prstGeom prst="rect">
            <a:avLst/>
          </a:prstGeom>
        </p:spPr>
        <p:txBody>
          <a:bodyPr wrap="square">
            <a:spAutoFit/>
          </a:bodyPr>
          <a:lstStyle/>
          <a:p>
            <a:pPr marL="342900" lvl="0" indent="-342900"/>
            <a:endParaRPr lang="id-ID" b="1" dirty="0" smtClean="0">
              <a:latin typeface="Arial Black" pitchFamily="34" charset="0"/>
            </a:endParaRPr>
          </a:p>
          <a:p>
            <a:pPr marL="342900" lvl="0" indent="-342900"/>
            <a:endParaRPr lang="id-ID" b="1" dirty="0" smtClean="0">
              <a:latin typeface="Arial Black" pitchFamily="34" charset="0"/>
            </a:endParaRPr>
          </a:p>
          <a:p>
            <a:pPr marL="342900" lvl="0" indent="-342900"/>
            <a:endParaRPr lang="id-ID" b="1" dirty="0" smtClean="0">
              <a:latin typeface="Arial Black" pitchFamily="34" charset="0"/>
            </a:endParaRPr>
          </a:p>
          <a:p>
            <a:pPr marL="342900" lvl="0" indent="-342900"/>
            <a:r>
              <a:rPr lang="id-ID" b="1" dirty="0" smtClean="0">
                <a:latin typeface="Arial Black" pitchFamily="34" charset="0"/>
              </a:rPr>
              <a:t>@ PASAR MURAH BERSUBSIDI   </a:t>
            </a:r>
            <a:endParaRPr lang="id-ID" b="1" dirty="0">
              <a:latin typeface="Arial Black" pitchFamily="34" charset="0"/>
            </a:endParaRPr>
          </a:p>
        </p:txBody>
      </p:sp>
    </p:spTree>
    <p:extLst>
      <p:ext uri="{BB962C8B-B14F-4D97-AF65-F5344CB8AC3E}">
        <p14:creationId xmlns:p14="http://schemas.microsoft.com/office/powerpoint/2010/main" xmlns="" val="307292745"/>
      </p:ext>
    </p:extLst>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xmlns="" val="3378954273"/>
              </p:ext>
            </p:extLst>
          </p:nvPr>
        </p:nvGraphicFramePr>
        <p:xfrm>
          <a:off x="685800" y="3068960"/>
          <a:ext cx="7772400" cy="1629702"/>
        </p:xfrm>
        <a:graphic>
          <a:graphicData uri="http://schemas.openxmlformats.org/drawingml/2006/table">
            <a:tbl>
              <a:tblPr firstRow="1" firstCol="1" bandRow="1">
                <a:tableStyleId>{5C22544A-7EE6-4342-B048-85BDC9FD1C3A}</a:tableStyleId>
              </a:tblPr>
              <a:tblGrid>
                <a:gridCol w="2863515"/>
                <a:gridCol w="4908885"/>
              </a:tblGrid>
              <a:tr h="1629702">
                <a:tc>
                  <a:txBody>
                    <a:bodyPr/>
                    <a:lstStyle/>
                    <a:p>
                      <a:pPr>
                        <a:lnSpc>
                          <a:spcPct val="115000"/>
                        </a:lnSpc>
                        <a:spcAft>
                          <a:spcPts val="0"/>
                        </a:spcAft>
                      </a:pPr>
                      <a:r>
                        <a:rPr lang="en-US" sz="1100" dirty="0">
                          <a:effectLst/>
                        </a:rPr>
                        <a:t> </a:t>
                      </a:r>
                      <a:endParaRPr lang="id-ID" sz="1100" dirty="0">
                        <a:effectLst/>
                      </a:endParaRPr>
                    </a:p>
                    <a:p>
                      <a:pPr>
                        <a:lnSpc>
                          <a:spcPct val="115000"/>
                        </a:lnSpc>
                        <a:spcAft>
                          <a:spcPts val="0"/>
                        </a:spcAft>
                      </a:pPr>
                      <a:r>
                        <a:rPr lang="en-US" sz="1100" dirty="0">
                          <a:effectLst/>
                        </a:rPr>
                        <a:t> </a:t>
                      </a:r>
                      <a:r>
                        <a:rPr lang="en-US" sz="1400" dirty="0" err="1">
                          <a:effectLst/>
                        </a:rPr>
                        <a:t>Evaluasi</a:t>
                      </a:r>
                      <a:r>
                        <a:rPr lang="en-US" sz="1400" dirty="0">
                          <a:effectLst/>
                        </a:rPr>
                        <a:t>/ </a:t>
                      </a:r>
                      <a:r>
                        <a:rPr lang="en-US" sz="1400" dirty="0" err="1">
                          <a:effectLst/>
                        </a:rPr>
                        <a:t>tindak</a:t>
                      </a:r>
                      <a:r>
                        <a:rPr lang="en-US" sz="1400" dirty="0">
                          <a:effectLst/>
                        </a:rPr>
                        <a:t> </a:t>
                      </a:r>
                      <a:r>
                        <a:rPr lang="en-US" sz="1400" dirty="0" err="1">
                          <a:effectLst/>
                        </a:rPr>
                        <a:t>lanjut</a:t>
                      </a:r>
                      <a:endParaRPr lang="id-ID" sz="1400" dirty="0">
                        <a:effectLst/>
                      </a:endParaRPr>
                    </a:p>
                    <a:p>
                      <a:pPr>
                        <a:lnSpc>
                          <a:spcPct val="115000"/>
                        </a:lnSpc>
                        <a:spcAft>
                          <a:spcPts val="0"/>
                        </a:spcAft>
                      </a:pPr>
                      <a:r>
                        <a:rPr lang="en-US" sz="1400" dirty="0">
                          <a:effectLst/>
                        </a:rPr>
                        <a:t> yang </a:t>
                      </a:r>
                      <a:r>
                        <a:rPr lang="en-US" sz="1400" dirty="0" err="1">
                          <a:effectLst/>
                        </a:rPr>
                        <a:t>akan</a:t>
                      </a:r>
                      <a:endParaRPr lang="id-ID" sz="1400" dirty="0">
                        <a:effectLst/>
                      </a:endParaRPr>
                    </a:p>
                    <a:p>
                      <a:pPr>
                        <a:lnSpc>
                          <a:spcPct val="115000"/>
                        </a:lnSpc>
                        <a:spcAft>
                          <a:spcPts val="0"/>
                        </a:spcAft>
                      </a:pPr>
                      <a:r>
                        <a:rPr lang="en-US" sz="1400" dirty="0">
                          <a:effectLst/>
                        </a:rPr>
                        <a:t> </a:t>
                      </a:r>
                      <a:r>
                        <a:rPr lang="en-US" sz="1400" dirty="0" err="1">
                          <a:effectLst/>
                        </a:rPr>
                        <a:t>dilaksanakan</a:t>
                      </a:r>
                      <a:r>
                        <a:rPr lang="en-US" sz="1400" dirty="0">
                          <a:effectLst/>
                        </a:rPr>
                        <a:t> </a:t>
                      </a:r>
                      <a:endParaRPr lang="id-ID" sz="1400" dirty="0">
                        <a:effectLst/>
                        <a:latin typeface="Calibri"/>
                        <a:ea typeface="Times New Roman"/>
                        <a:cs typeface="Microsoft Himalaya"/>
                      </a:endParaRPr>
                    </a:p>
                  </a:txBody>
                  <a:tcPr marL="68580" marR="68580" marT="0" marB="0"/>
                </a:tc>
                <a:tc>
                  <a:txBody>
                    <a:bodyPr/>
                    <a:lstStyle/>
                    <a:p>
                      <a:pPr>
                        <a:lnSpc>
                          <a:spcPct val="115000"/>
                        </a:lnSpc>
                        <a:spcAft>
                          <a:spcPts val="0"/>
                        </a:spcAft>
                      </a:pPr>
                      <a:r>
                        <a:rPr lang="en-US" sz="1100" dirty="0">
                          <a:effectLst/>
                        </a:rPr>
                        <a:t> </a:t>
                      </a:r>
                      <a:endParaRPr lang="id-ID" sz="1100" dirty="0">
                        <a:effectLst/>
                      </a:endParaRPr>
                    </a:p>
                    <a:p>
                      <a:pPr algn="just">
                        <a:lnSpc>
                          <a:spcPct val="115000"/>
                        </a:lnSpc>
                        <a:spcAft>
                          <a:spcPts val="0"/>
                        </a:spcAft>
                      </a:pPr>
                      <a:r>
                        <a:rPr lang="en-US" sz="1400" dirty="0" err="1">
                          <a:effectLst/>
                        </a:rPr>
                        <a:t>Melakukan</a:t>
                      </a:r>
                      <a:r>
                        <a:rPr lang="en-US" sz="1400" dirty="0">
                          <a:effectLst/>
                        </a:rPr>
                        <a:t> </a:t>
                      </a:r>
                      <a:r>
                        <a:rPr lang="en-US" sz="1400" dirty="0" err="1">
                          <a:effectLst/>
                        </a:rPr>
                        <a:t>pendataan</a:t>
                      </a:r>
                      <a:r>
                        <a:rPr lang="en-US" sz="1400" dirty="0">
                          <a:effectLst/>
                        </a:rPr>
                        <a:t> </a:t>
                      </a:r>
                      <a:r>
                        <a:rPr lang="en-US" sz="1400" dirty="0" err="1">
                          <a:effectLst/>
                        </a:rPr>
                        <a:t>jumlah</a:t>
                      </a:r>
                      <a:r>
                        <a:rPr lang="en-US" sz="1400" dirty="0">
                          <a:effectLst/>
                        </a:rPr>
                        <a:t> </a:t>
                      </a:r>
                      <a:r>
                        <a:rPr lang="en-US" sz="1400" dirty="0" err="1">
                          <a:effectLst/>
                        </a:rPr>
                        <a:t>warga</a:t>
                      </a:r>
                      <a:r>
                        <a:rPr lang="en-US" sz="1400" dirty="0">
                          <a:effectLst/>
                        </a:rPr>
                        <a:t> </a:t>
                      </a:r>
                      <a:r>
                        <a:rPr lang="en-US" sz="1400" dirty="0" err="1">
                          <a:effectLst/>
                        </a:rPr>
                        <a:t>masyarakat</a:t>
                      </a:r>
                      <a:r>
                        <a:rPr lang="en-US" sz="1400" dirty="0">
                          <a:effectLst/>
                        </a:rPr>
                        <a:t> </a:t>
                      </a:r>
                      <a:r>
                        <a:rPr lang="en-US" sz="1400" dirty="0" err="1">
                          <a:effectLst/>
                        </a:rPr>
                        <a:t>prasejahterah</a:t>
                      </a:r>
                      <a:r>
                        <a:rPr lang="en-US" sz="1400" dirty="0">
                          <a:effectLst/>
                        </a:rPr>
                        <a:t> </a:t>
                      </a:r>
                      <a:r>
                        <a:rPr lang="en-US" sz="1400" dirty="0" err="1">
                          <a:effectLst/>
                        </a:rPr>
                        <a:t>pada</a:t>
                      </a:r>
                      <a:r>
                        <a:rPr lang="en-US" sz="1400" dirty="0">
                          <a:effectLst/>
                        </a:rPr>
                        <a:t> </a:t>
                      </a:r>
                      <a:r>
                        <a:rPr lang="en-US" sz="1400" dirty="0" err="1">
                          <a:effectLst/>
                        </a:rPr>
                        <a:t>semua</a:t>
                      </a:r>
                      <a:r>
                        <a:rPr lang="en-US" sz="1400" dirty="0">
                          <a:effectLst/>
                        </a:rPr>
                        <a:t> </a:t>
                      </a:r>
                      <a:r>
                        <a:rPr lang="en-US" sz="1400" dirty="0" err="1">
                          <a:effectLst/>
                        </a:rPr>
                        <a:t>Kecamatan</a:t>
                      </a:r>
                      <a:r>
                        <a:rPr lang="en-US" sz="1400" dirty="0">
                          <a:effectLst/>
                        </a:rPr>
                        <a:t> </a:t>
                      </a:r>
                      <a:r>
                        <a:rPr lang="en-US" sz="1400" dirty="0" err="1">
                          <a:effectLst/>
                        </a:rPr>
                        <a:t>untuk</a:t>
                      </a:r>
                      <a:r>
                        <a:rPr lang="en-US" sz="1400" dirty="0">
                          <a:effectLst/>
                        </a:rPr>
                        <a:t> </a:t>
                      </a:r>
                      <a:r>
                        <a:rPr lang="en-US" sz="1400" dirty="0" err="1">
                          <a:effectLst/>
                        </a:rPr>
                        <a:t>kegiatan</a:t>
                      </a:r>
                      <a:r>
                        <a:rPr lang="en-US" sz="1400" dirty="0">
                          <a:effectLst/>
                        </a:rPr>
                        <a:t> </a:t>
                      </a:r>
                      <a:r>
                        <a:rPr lang="en-US" sz="1400" dirty="0" err="1">
                          <a:effectLst/>
                        </a:rPr>
                        <a:t>pasar</a:t>
                      </a:r>
                      <a:r>
                        <a:rPr lang="en-US" sz="1400" dirty="0">
                          <a:effectLst/>
                        </a:rPr>
                        <a:t> </a:t>
                      </a:r>
                      <a:r>
                        <a:rPr lang="en-US" sz="1400" dirty="0" err="1">
                          <a:effectLst/>
                        </a:rPr>
                        <a:t>murah</a:t>
                      </a:r>
                      <a:r>
                        <a:rPr lang="en-US" sz="1400" dirty="0">
                          <a:effectLst/>
                        </a:rPr>
                        <a:t> </a:t>
                      </a:r>
                      <a:r>
                        <a:rPr lang="en-US" sz="1400" dirty="0" err="1">
                          <a:effectLst/>
                        </a:rPr>
                        <a:t>bersubsidi</a:t>
                      </a:r>
                      <a:r>
                        <a:rPr lang="en-US" sz="1400" dirty="0">
                          <a:effectLst/>
                        </a:rPr>
                        <a:t> </a:t>
                      </a:r>
                      <a:r>
                        <a:rPr lang="en-US" sz="1400" dirty="0" err="1">
                          <a:effectLst/>
                        </a:rPr>
                        <a:t>berikutnya</a:t>
                      </a:r>
                      <a:r>
                        <a:rPr lang="en-US" sz="1400" dirty="0">
                          <a:effectLst/>
                        </a:rPr>
                        <a:t> </a:t>
                      </a:r>
                      <a:r>
                        <a:rPr lang="en-US" sz="1400" dirty="0" err="1">
                          <a:effectLst/>
                        </a:rPr>
                        <a:t>dan</a:t>
                      </a:r>
                      <a:r>
                        <a:rPr lang="en-US" sz="1400" dirty="0">
                          <a:effectLst/>
                        </a:rPr>
                        <a:t> </a:t>
                      </a:r>
                      <a:r>
                        <a:rPr lang="en-US" sz="1400" dirty="0" err="1">
                          <a:effectLst/>
                        </a:rPr>
                        <a:t>diharapkan</a:t>
                      </a:r>
                      <a:r>
                        <a:rPr lang="en-US" sz="1400" dirty="0">
                          <a:effectLst/>
                        </a:rPr>
                        <a:t> </a:t>
                      </a:r>
                      <a:r>
                        <a:rPr lang="en-US" sz="1400" dirty="0" err="1">
                          <a:effectLst/>
                        </a:rPr>
                        <a:t>jumlah</a:t>
                      </a:r>
                      <a:r>
                        <a:rPr lang="en-US" sz="1400" dirty="0">
                          <a:effectLst/>
                        </a:rPr>
                        <a:t> </a:t>
                      </a:r>
                      <a:r>
                        <a:rPr lang="en-US" sz="1400" dirty="0" err="1">
                          <a:effectLst/>
                        </a:rPr>
                        <a:t>masyarakat</a:t>
                      </a:r>
                      <a:r>
                        <a:rPr lang="en-US" sz="1400" dirty="0">
                          <a:effectLst/>
                        </a:rPr>
                        <a:t> yang </a:t>
                      </a:r>
                      <a:r>
                        <a:rPr lang="en-US" sz="1400" dirty="0" err="1">
                          <a:effectLst/>
                        </a:rPr>
                        <a:t>terbantu</a:t>
                      </a:r>
                      <a:r>
                        <a:rPr lang="en-US" sz="1400" dirty="0">
                          <a:effectLst/>
                        </a:rPr>
                        <a:t> </a:t>
                      </a:r>
                      <a:r>
                        <a:rPr lang="en-US" sz="1400" dirty="0" err="1">
                          <a:effectLst/>
                        </a:rPr>
                        <a:t>dalam</a:t>
                      </a:r>
                      <a:r>
                        <a:rPr lang="en-US" sz="1400" dirty="0">
                          <a:effectLst/>
                        </a:rPr>
                        <a:t> </a:t>
                      </a:r>
                      <a:r>
                        <a:rPr lang="en-US" sz="1400" dirty="0" err="1">
                          <a:effectLst/>
                        </a:rPr>
                        <a:t>kegiatan</a:t>
                      </a:r>
                      <a:r>
                        <a:rPr lang="en-US" sz="1400" dirty="0">
                          <a:effectLst/>
                        </a:rPr>
                        <a:t> </a:t>
                      </a:r>
                      <a:r>
                        <a:rPr lang="en-US" sz="1400" dirty="0" err="1">
                          <a:effectLst/>
                        </a:rPr>
                        <a:t>ini</a:t>
                      </a:r>
                      <a:r>
                        <a:rPr lang="en-US" sz="1400" dirty="0">
                          <a:effectLst/>
                        </a:rPr>
                        <a:t> </a:t>
                      </a:r>
                      <a:r>
                        <a:rPr lang="en-US" sz="1400" dirty="0" err="1">
                          <a:effectLst/>
                        </a:rPr>
                        <a:t>lebih</a:t>
                      </a:r>
                      <a:r>
                        <a:rPr lang="en-US" sz="1400" dirty="0">
                          <a:effectLst/>
                        </a:rPr>
                        <a:t> </a:t>
                      </a:r>
                      <a:r>
                        <a:rPr lang="en-US" sz="1400" dirty="0" err="1">
                          <a:effectLst/>
                        </a:rPr>
                        <a:t>meningkat</a:t>
                      </a:r>
                      <a:r>
                        <a:rPr lang="en-US" sz="1400" dirty="0">
                          <a:effectLst/>
                        </a:rPr>
                        <a:t> </a:t>
                      </a:r>
                      <a:r>
                        <a:rPr lang="en-US" sz="1400" dirty="0" err="1">
                          <a:effectLst/>
                        </a:rPr>
                        <a:t>jumlahnya</a:t>
                      </a:r>
                      <a:r>
                        <a:rPr lang="en-US" sz="1400" dirty="0">
                          <a:effectLst/>
                        </a:rPr>
                        <a:t> </a:t>
                      </a:r>
                      <a:r>
                        <a:rPr lang="en-US" sz="1400" dirty="0" err="1">
                          <a:effectLst/>
                        </a:rPr>
                        <a:t>dari</a:t>
                      </a:r>
                      <a:r>
                        <a:rPr lang="en-US" sz="1400" dirty="0">
                          <a:effectLst/>
                        </a:rPr>
                        <a:t> </a:t>
                      </a:r>
                      <a:r>
                        <a:rPr lang="en-US" sz="1400" dirty="0" err="1">
                          <a:effectLst/>
                        </a:rPr>
                        <a:t>tahun</a:t>
                      </a:r>
                      <a:r>
                        <a:rPr lang="en-US" sz="1400" dirty="0">
                          <a:effectLst/>
                        </a:rPr>
                        <a:t> </a:t>
                      </a:r>
                      <a:r>
                        <a:rPr lang="en-US" sz="1400" dirty="0" err="1">
                          <a:effectLst/>
                        </a:rPr>
                        <a:t>sebelumnya</a:t>
                      </a:r>
                      <a:r>
                        <a:rPr lang="en-US" sz="1400" dirty="0">
                          <a:effectLst/>
                        </a:rPr>
                        <a:t>.</a:t>
                      </a:r>
                      <a:endParaRPr lang="id-ID" sz="1400" dirty="0">
                        <a:effectLst/>
                        <a:latin typeface="Calibri"/>
                        <a:ea typeface="Times New Roman"/>
                        <a:cs typeface="Microsoft Himalaya"/>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696267141"/>
              </p:ext>
            </p:extLst>
          </p:nvPr>
        </p:nvGraphicFramePr>
        <p:xfrm>
          <a:off x="685800" y="1340768"/>
          <a:ext cx="7772400" cy="1540102"/>
        </p:xfrm>
        <a:graphic>
          <a:graphicData uri="http://schemas.openxmlformats.org/drawingml/2006/table">
            <a:tbl>
              <a:tblPr firstRow="1" firstCol="1" bandRow="1">
                <a:tableStyleId>{5C22544A-7EE6-4342-B048-85BDC9FD1C3A}</a:tableStyleId>
              </a:tblPr>
              <a:tblGrid>
                <a:gridCol w="2863515"/>
                <a:gridCol w="4908885"/>
              </a:tblGrid>
              <a:tr h="1540102">
                <a:tc>
                  <a:txBody>
                    <a:bodyPr/>
                    <a:lstStyle/>
                    <a:p>
                      <a:pPr>
                        <a:lnSpc>
                          <a:spcPct val="115000"/>
                        </a:lnSpc>
                        <a:spcAft>
                          <a:spcPts val="0"/>
                        </a:spcAft>
                      </a:pPr>
                      <a:r>
                        <a:rPr lang="en-US" sz="1400" dirty="0">
                          <a:effectLst/>
                        </a:rPr>
                        <a:t> </a:t>
                      </a:r>
                      <a:r>
                        <a:rPr lang="en-US" sz="1400" dirty="0" err="1">
                          <a:effectLst/>
                        </a:rPr>
                        <a:t>Dampak</a:t>
                      </a:r>
                      <a:r>
                        <a:rPr lang="en-US" sz="1400" dirty="0">
                          <a:effectLst/>
                        </a:rPr>
                        <a:t> / </a:t>
                      </a:r>
                      <a:r>
                        <a:rPr lang="en-US" sz="1400" dirty="0" err="1">
                          <a:effectLst/>
                        </a:rPr>
                        <a:t>hasil</a:t>
                      </a:r>
                      <a:r>
                        <a:rPr lang="en-US" sz="1400" dirty="0">
                          <a:effectLst/>
                        </a:rPr>
                        <a:t> yang </a:t>
                      </a:r>
                      <a:r>
                        <a:rPr lang="en-US" sz="1400" dirty="0" err="1">
                          <a:effectLst/>
                        </a:rPr>
                        <a:t>diperoleh</a:t>
                      </a:r>
                      <a:endParaRPr lang="id-ID" sz="1400" dirty="0">
                        <a:effectLst/>
                      </a:endParaRPr>
                    </a:p>
                    <a:p>
                      <a:pPr>
                        <a:lnSpc>
                          <a:spcPct val="115000"/>
                        </a:lnSpc>
                        <a:spcAft>
                          <a:spcPts val="0"/>
                        </a:spcAft>
                      </a:pPr>
                      <a:r>
                        <a:rPr lang="en-US" sz="1400" dirty="0">
                          <a:effectLst/>
                        </a:rPr>
                        <a:t> </a:t>
                      </a:r>
                      <a:r>
                        <a:rPr lang="en-US" sz="1400" dirty="0" err="1">
                          <a:effectLst/>
                        </a:rPr>
                        <a:t>dari</a:t>
                      </a:r>
                      <a:r>
                        <a:rPr lang="en-US" sz="1400" dirty="0">
                          <a:effectLst/>
                        </a:rPr>
                        <a:t> </a:t>
                      </a:r>
                      <a:r>
                        <a:rPr lang="en-US" sz="1400" dirty="0" err="1">
                          <a:effectLst/>
                        </a:rPr>
                        <a:t>pelaksanaan</a:t>
                      </a:r>
                      <a:endParaRPr lang="id-ID" sz="1400" dirty="0">
                        <a:effectLst/>
                      </a:endParaRPr>
                    </a:p>
                    <a:p>
                      <a:pPr algn="just">
                        <a:lnSpc>
                          <a:spcPct val="115000"/>
                        </a:lnSpc>
                        <a:spcAft>
                          <a:spcPts val="0"/>
                        </a:spcAft>
                      </a:pPr>
                      <a:r>
                        <a:rPr lang="en-US" sz="1400" dirty="0">
                          <a:effectLst/>
                        </a:rPr>
                        <a:t> program/ </a:t>
                      </a:r>
                      <a:r>
                        <a:rPr lang="en-US" sz="1400" dirty="0" err="1">
                          <a:effectLst/>
                        </a:rPr>
                        <a:t>kegiatan</a:t>
                      </a:r>
                      <a:r>
                        <a:rPr lang="en-US" sz="1400" dirty="0">
                          <a:effectLst/>
                        </a:rPr>
                        <a:t> </a:t>
                      </a:r>
                      <a:endParaRPr lang="id-ID" sz="1400" dirty="0">
                        <a:effectLst/>
                        <a:latin typeface="Calibri"/>
                        <a:ea typeface="Times New Roman"/>
                        <a:cs typeface="Microsoft Himalaya"/>
                      </a:endParaRPr>
                    </a:p>
                  </a:txBody>
                  <a:tcPr marL="68580" marR="68580" marT="0" marB="0"/>
                </a:tc>
                <a:tc>
                  <a:txBody>
                    <a:bodyPr/>
                    <a:lstStyle/>
                    <a:p>
                      <a:pPr algn="just">
                        <a:lnSpc>
                          <a:spcPct val="115000"/>
                        </a:lnSpc>
                        <a:spcAft>
                          <a:spcPts val="0"/>
                        </a:spcAft>
                      </a:pPr>
                      <a:r>
                        <a:rPr lang="en-US" sz="1400" dirty="0" err="1">
                          <a:effectLst/>
                        </a:rPr>
                        <a:t>Bahwa</a:t>
                      </a:r>
                      <a:r>
                        <a:rPr lang="en-US" sz="1400" dirty="0">
                          <a:effectLst/>
                        </a:rPr>
                        <a:t> </a:t>
                      </a:r>
                      <a:r>
                        <a:rPr lang="en-US" sz="1400" dirty="0" err="1">
                          <a:effectLst/>
                        </a:rPr>
                        <a:t>dengan</a:t>
                      </a:r>
                      <a:r>
                        <a:rPr lang="en-US" sz="1400" dirty="0">
                          <a:effectLst/>
                        </a:rPr>
                        <a:t> </a:t>
                      </a:r>
                      <a:r>
                        <a:rPr lang="en-US" sz="1400" dirty="0" err="1">
                          <a:effectLst/>
                        </a:rPr>
                        <a:t>adanya</a:t>
                      </a:r>
                      <a:r>
                        <a:rPr lang="en-US" sz="1400" dirty="0">
                          <a:effectLst/>
                        </a:rPr>
                        <a:t> </a:t>
                      </a:r>
                      <a:r>
                        <a:rPr lang="en-US" sz="1400" dirty="0" err="1">
                          <a:effectLst/>
                        </a:rPr>
                        <a:t>kegiatan</a:t>
                      </a:r>
                      <a:r>
                        <a:rPr lang="en-US" sz="1400" dirty="0">
                          <a:effectLst/>
                        </a:rPr>
                        <a:t> </a:t>
                      </a:r>
                      <a:r>
                        <a:rPr lang="en-US" sz="1400" dirty="0" err="1">
                          <a:effectLst/>
                        </a:rPr>
                        <a:t>pasar</a:t>
                      </a:r>
                      <a:r>
                        <a:rPr lang="en-US" sz="1400" dirty="0">
                          <a:effectLst/>
                        </a:rPr>
                        <a:t> </a:t>
                      </a:r>
                      <a:r>
                        <a:rPr lang="en-US" sz="1400" dirty="0" err="1">
                          <a:effectLst/>
                        </a:rPr>
                        <a:t>murah</a:t>
                      </a:r>
                      <a:r>
                        <a:rPr lang="en-US" sz="1400" dirty="0">
                          <a:effectLst/>
                        </a:rPr>
                        <a:t> </a:t>
                      </a:r>
                      <a:r>
                        <a:rPr lang="en-US" sz="1400" dirty="0" err="1">
                          <a:effectLst/>
                        </a:rPr>
                        <a:t>bersubsidi</a:t>
                      </a:r>
                      <a:r>
                        <a:rPr lang="en-US" sz="1400" dirty="0">
                          <a:effectLst/>
                        </a:rPr>
                        <a:t> </a:t>
                      </a:r>
                      <a:r>
                        <a:rPr lang="en-US" sz="1400" dirty="0" err="1">
                          <a:effectLst/>
                        </a:rPr>
                        <a:t>ini</a:t>
                      </a:r>
                      <a:r>
                        <a:rPr lang="en-US" sz="1400" dirty="0">
                          <a:effectLst/>
                        </a:rPr>
                        <a:t> </a:t>
                      </a:r>
                      <a:r>
                        <a:rPr lang="en-US" sz="1400" dirty="0" err="1">
                          <a:effectLst/>
                        </a:rPr>
                        <a:t>maka</a:t>
                      </a:r>
                      <a:r>
                        <a:rPr lang="en-US" sz="1400" dirty="0">
                          <a:effectLst/>
                        </a:rPr>
                        <a:t> </a:t>
                      </a:r>
                      <a:r>
                        <a:rPr lang="en-US" sz="1400" dirty="0" err="1">
                          <a:effectLst/>
                        </a:rPr>
                        <a:t>dapat</a:t>
                      </a:r>
                      <a:r>
                        <a:rPr lang="en-US" sz="1400" dirty="0">
                          <a:effectLst/>
                        </a:rPr>
                        <a:t> </a:t>
                      </a:r>
                      <a:r>
                        <a:rPr lang="en-US" sz="1400" dirty="0" err="1">
                          <a:effectLst/>
                        </a:rPr>
                        <a:t>membantu</a:t>
                      </a:r>
                      <a:r>
                        <a:rPr lang="en-US" sz="1400" dirty="0">
                          <a:effectLst/>
                        </a:rPr>
                        <a:t> </a:t>
                      </a:r>
                      <a:r>
                        <a:rPr lang="en-US" sz="1400" dirty="0" err="1">
                          <a:effectLst/>
                        </a:rPr>
                        <a:t>masyarakat</a:t>
                      </a:r>
                      <a:r>
                        <a:rPr lang="en-US" sz="1400" dirty="0">
                          <a:effectLst/>
                        </a:rPr>
                        <a:t> yang </a:t>
                      </a:r>
                      <a:r>
                        <a:rPr lang="en-US" sz="1400" dirty="0" err="1">
                          <a:effectLst/>
                        </a:rPr>
                        <a:t>terkena</a:t>
                      </a:r>
                      <a:r>
                        <a:rPr lang="en-US" sz="1400" dirty="0">
                          <a:effectLst/>
                        </a:rPr>
                        <a:t> </a:t>
                      </a:r>
                      <a:r>
                        <a:rPr lang="en-US" sz="1400" dirty="0" err="1">
                          <a:effectLst/>
                        </a:rPr>
                        <a:t>dampak</a:t>
                      </a:r>
                      <a:r>
                        <a:rPr lang="en-US" sz="1400" dirty="0">
                          <a:effectLst/>
                        </a:rPr>
                        <a:t> </a:t>
                      </a:r>
                      <a:r>
                        <a:rPr lang="en-US" sz="1400" dirty="0" err="1">
                          <a:effectLst/>
                        </a:rPr>
                        <a:t>dari</a:t>
                      </a:r>
                      <a:r>
                        <a:rPr lang="en-US" sz="1400" dirty="0">
                          <a:effectLst/>
                        </a:rPr>
                        <a:t> </a:t>
                      </a:r>
                      <a:r>
                        <a:rPr lang="en-US" sz="1400" dirty="0" err="1">
                          <a:effectLst/>
                        </a:rPr>
                        <a:t>kenaikan</a:t>
                      </a:r>
                      <a:r>
                        <a:rPr lang="en-US" sz="1400" dirty="0">
                          <a:effectLst/>
                        </a:rPr>
                        <a:t> </a:t>
                      </a:r>
                      <a:r>
                        <a:rPr lang="en-US" sz="1400" dirty="0" err="1">
                          <a:effectLst/>
                        </a:rPr>
                        <a:t>harga</a:t>
                      </a:r>
                      <a:r>
                        <a:rPr lang="en-US" sz="1400" dirty="0">
                          <a:effectLst/>
                        </a:rPr>
                        <a:t> Sembilan </a:t>
                      </a:r>
                      <a:r>
                        <a:rPr lang="en-US" sz="1400" dirty="0" err="1">
                          <a:effectLst/>
                        </a:rPr>
                        <a:t>bahan</a:t>
                      </a:r>
                      <a:r>
                        <a:rPr lang="en-US" sz="1400" dirty="0">
                          <a:effectLst/>
                        </a:rPr>
                        <a:t> </a:t>
                      </a:r>
                      <a:r>
                        <a:rPr lang="en-US" sz="1400" dirty="0" err="1">
                          <a:effectLst/>
                        </a:rPr>
                        <a:t>pokok</a:t>
                      </a:r>
                      <a:r>
                        <a:rPr lang="en-US" sz="1400" dirty="0">
                          <a:effectLst/>
                        </a:rPr>
                        <a:t> </a:t>
                      </a:r>
                      <a:r>
                        <a:rPr lang="en-US" sz="1400" dirty="0" err="1">
                          <a:effectLst/>
                        </a:rPr>
                        <a:t>terutama</a:t>
                      </a:r>
                      <a:r>
                        <a:rPr lang="en-US" sz="1400" dirty="0">
                          <a:effectLst/>
                        </a:rPr>
                        <a:t> </a:t>
                      </a:r>
                      <a:r>
                        <a:rPr lang="en-US" sz="1400" dirty="0" err="1">
                          <a:effectLst/>
                        </a:rPr>
                        <a:t>menjelang</a:t>
                      </a:r>
                      <a:r>
                        <a:rPr lang="en-US" sz="1400" dirty="0">
                          <a:effectLst/>
                        </a:rPr>
                        <a:t> </a:t>
                      </a:r>
                      <a:r>
                        <a:rPr lang="en-US" sz="1400" dirty="0" err="1">
                          <a:effectLst/>
                        </a:rPr>
                        <a:t>ramadhan</a:t>
                      </a:r>
                      <a:r>
                        <a:rPr lang="en-US" sz="1400" dirty="0">
                          <a:effectLst/>
                        </a:rPr>
                        <a:t> </a:t>
                      </a:r>
                      <a:r>
                        <a:rPr lang="en-US" sz="1400" dirty="0" err="1">
                          <a:effectLst/>
                        </a:rPr>
                        <a:t>dan</a:t>
                      </a:r>
                      <a:r>
                        <a:rPr lang="en-US" sz="1400" dirty="0">
                          <a:effectLst/>
                        </a:rPr>
                        <a:t> </a:t>
                      </a:r>
                      <a:r>
                        <a:rPr lang="en-US" sz="1400" dirty="0" err="1">
                          <a:effectLst/>
                        </a:rPr>
                        <a:t>idul</a:t>
                      </a:r>
                      <a:r>
                        <a:rPr lang="en-US" sz="1400" dirty="0">
                          <a:effectLst/>
                        </a:rPr>
                        <a:t> </a:t>
                      </a:r>
                      <a:r>
                        <a:rPr lang="en-US" sz="1400" dirty="0" err="1">
                          <a:effectLst/>
                        </a:rPr>
                        <a:t>fitri</a:t>
                      </a:r>
                      <a:r>
                        <a:rPr lang="en-US" sz="1400" dirty="0">
                          <a:effectLst/>
                        </a:rPr>
                        <a:t> </a:t>
                      </a:r>
                      <a:r>
                        <a:rPr lang="en-US" sz="1400" dirty="0" err="1">
                          <a:effectLst/>
                        </a:rPr>
                        <a:t>dan</a:t>
                      </a:r>
                      <a:r>
                        <a:rPr lang="en-US" sz="1400" dirty="0">
                          <a:effectLst/>
                        </a:rPr>
                        <a:t> </a:t>
                      </a:r>
                      <a:r>
                        <a:rPr lang="en-US" sz="1400" dirty="0" err="1">
                          <a:effectLst/>
                        </a:rPr>
                        <a:t>hari-hari</a:t>
                      </a:r>
                      <a:r>
                        <a:rPr lang="en-US" sz="1400" dirty="0">
                          <a:effectLst/>
                        </a:rPr>
                        <a:t> </a:t>
                      </a:r>
                      <a:r>
                        <a:rPr lang="en-US" sz="1400" dirty="0" err="1">
                          <a:effectLst/>
                        </a:rPr>
                        <a:t>besar</a:t>
                      </a:r>
                      <a:r>
                        <a:rPr lang="en-US" sz="1400" dirty="0">
                          <a:effectLst/>
                        </a:rPr>
                        <a:t> </a:t>
                      </a:r>
                      <a:r>
                        <a:rPr lang="en-US" sz="1400" dirty="0" err="1">
                          <a:effectLst/>
                        </a:rPr>
                        <a:t>keagamaan</a:t>
                      </a:r>
                      <a:r>
                        <a:rPr lang="en-US" sz="1400" dirty="0">
                          <a:effectLst/>
                        </a:rPr>
                        <a:t> </a:t>
                      </a:r>
                      <a:r>
                        <a:rPr lang="en-US" sz="1400" dirty="0" err="1">
                          <a:effectLst/>
                        </a:rPr>
                        <a:t>lainnya</a:t>
                      </a:r>
                      <a:r>
                        <a:rPr lang="en-US" sz="1400" dirty="0">
                          <a:effectLst/>
                        </a:rPr>
                        <a:t>.</a:t>
                      </a:r>
                      <a:endParaRPr lang="id-ID" sz="1400" dirty="0">
                        <a:effectLst/>
                        <a:latin typeface="Calibri"/>
                        <a:ea typeface="Times New Roman"/>
                        <a:cs typeface="Microsoft Himalaya"/>
                      </a:endParaRPr>
                    </a:p>
                  </a:txBody>
                  <a:tcPr marL="68580" marR="68580" marT="0" marB="0"/>
                </a:tc>
              </a:tr>
            </a:tbl>
          </a:graphicData>
        </a:graphic>
      </p:graphicFrame>
    </p:spTree>
    <p:extLst>
      <p:ext uri="{BB962C8B-B14F-4D97-AF65-F5344CB8AC3E}">
        <p14:creationId xmlns:p14="http://schemas.microsoft.com/office/powerpoint/2010/main" xmlns="" val="2702619613"/>
      </p:ext>
    </p:extLst>
  </p:cSld>
  <p:clrMapOvr>
    <a:masterClrMapping/>
  </p:clrMapOvr>
  <p:transition>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9" name="Table 8"/>
          <p:cNvGraphicFramePr>
            <a:graphicFrameLocks noGrp="1"/>
          </p:cNvGraphicFramePr>
          <p:nvPr>
            <p:extLst>
              <p:ext uri="{D42A27DB-BD31-4B8C-83A1-F6EECF244321}">
                <p14:modId xmlns:p14="http://schemas.microsoft.com/office/powerpoint/2010/main" xmlns="" val="3991882425"/>
              </p:ext>
            </p:extLst>
          </p:nvPr>
        </p:nvGraphicFramePr>
        <p:xfrm>
          <a:off x="971600" y="1600200"/>
          <a:ext cx="7181800" cy="4565104"/>
        </p:xfrm>
        <a:graphic>
          <a:graphicData uri="http://schemas.openxmlformats.org/drawingml/2006/table">
            <a:tbl>
              <a:tblPr firstRow="1" firstCol="1" bandRow="1">
                <a:tableStyleId>{5C22544A-7EE6-4342-B048-85BDC9FD1C3A}</a:tableStyleId>
              </a:tblPr>
              <a:tblGrid>
                <a:gridCol w="2645926"/>
                <a:gridCol w="4535874"/>
              </a:tblGrid>
              <a:tr h="4565104">
                <a:tc>
                  <a:txBody>
                    <a:bodyPr/>
                    <a:lstStyle/>
                    <a:p>
                      <a:pPr>
                        <a:lnSpc>
                          <a:spcPct val="115000"/>
                        </a:lnSpc>
                        <a:spcAft>
                          <a:spcPts val="0"/>
                        </a:spcAft>
                      </a:pPr>
                      <a:r>
                        <a:rPr lang="en-US" sz="1600" dirty="0" err="1">
                          <a:effectLst/>
                        </a:rPr>
                        <a:t>Latar</a:t>
                      </a:r>
                      <a:r>
                        <a:rPr lang="en-US" sz="1600" dirty="0">
                          <a:effectLst/>
                        </a:rPr>
                        <a:t> </a:t>
                      </a:r>
                      <a:r>
                        <a:rPr lang="en-US" sz="1600" dirty="0" err="1">
                          <a:effectLst/>
                        </a:rPr>
                        <a:t>belakang</a:t>
                      </a:r>
                      <a:r>
                        <a:rPr lang="en-US" sz="1600" dirty="0">
                          <a:effectLst/>
                        </a:rPr>
                        <a:t> </a:t>
                      </a:r>
                      <a:r>
                        <a:rPr lang="en-US" sz="1600" dirty="0" err="1">
                          <a:effectLst/>
                        </a:rPr>
                        <a:t>pelaksanaan</a:t>
                      </a:r>
                      <a:endParaRPr lang="id-ID" sz="1600" dirty="0">
                        <a:effectLst/>
                      </a:endParaRPr>
                    </a:p>
                    <a:p>
                      <a:pPr>
                        <a:lnSpc>
                          <a:spcPct val="115000"/>
                        </a:lnSpc>
                        <a:spcAft>
                          <a:spcPts val="0"/>
                        </a:spcAft>
                      </a:pPr>
                      <a:r>
                        <a:rPr lang="en-US" sz="1600" dirty="0">
                          <a:effectLst/>
                        </a:rPr>
                        <a:t>program </a:t>
                      </a:r>
                      <a:r>
                        <a:rPr lang="en-US" sz="1600" dirty="0" err="1">
                          <a:effectLst/>
                        </a:rPr>
                        <a:t>Kerja</a:t>
                      </a:r>
                      <a:r>
                        <a:rPr lang="en-US" sz="1600" dirty="0">
                          <a:effectLst/>
                        </a:rPr>
                        <a:t> :</a:t>
                      </a:r>
                      <a:endParaRPr lang="id-ID" sz="1600" dirty="0">
                        <a:effectLst/>
                        <a:latin typeface="Calibri"/>
                        <a:ea typeface="Times New Roman"/>
                        <a:cs typeface="Microsoft Himalaya"/>
                      </a:endParaRPr>
                    </a:p>
                  </a:txBody>
                  <a:tcPr marL="68580" marR="68580" marT="0" marB="0"/>
                </a:tc>
                <a:tc>
                  <a:txBody>
                    <a:bodyPr/>
                    <a:lstStyle/>
                    <a:p>
                      <a:pPr algn="just">
                        <a:lnSpc>
                          <a:spcPct val="115000"/>
                        </a:lnSpc>
                        <a:spcAft>
                          <a:spcPts val="0"/>
                        </a:spcAft>
                      </a:pPr>
                      <a:r>
                        <a:rPr lang="en-US" sz="1400" dirty="0" err="1">
                          <a:effectLst/>
                        </a:rPr>
                        <a:t>Pelaksanaan</a:t>
                      </a:r>
                      <a:r>
                        <a:rPr lang="en-US" sz="1400" dirty="0">
                          <a:effectLst/>
                        </a:rPr>
                        <a:t> </a:t>
                      </a:r>
                      <a:r>
                        <a:rPr lang="en-US" sz="1400" dirty="0" err="1">
                          <a:effectLst/>
                        </a:rPr>
                        <a:t>kegiatan</a:t>
                      </a:r>
                      <a:r>
                        <a:rPr lang="en-US" sz="1400" dirty="0">
                          <a:effectLst/>
                        </a:rPr>
                        <a:t> </a:t>
                      </a:r>
                      <a:r>
                        <a:rPr lang="en-US" sz="1400" dirty="0" err="1">
                          <a:effectLst/>
                        </a:rPr>
                        <a:t>Percepatan</a:t>
                      </a:r>
                      <a:r>
                        <a:rPr lang="en-US" sz="1400" dirty="0">
                          <a:effectLst/>
                        </a:rPr>
                        <a:t> </a:t>
                      </a:r>
                      <a:r>
                        <a:rPr lang="en-US" sz="1400" dirty="0" err="1">
                          <a:effectLst/>
                        </a:rPr>
                        <a:t>Penganekaragaman</a:t>
                      </a:r>
                      <a:r>
                        <a:rPr lang="en-US" sz="1400" dirty="0">
                          <a:effectLst/>
                        </a:rPr>
                        <a:t> </a:t>
                      </a:r>
                      <a:r>
                        <a:rPr lang="en-US" sz="1400" dirty="0" err="1">
                          <a:effectLst/>
                        </a:rPr>
                        <a:t>Konsumsi</a:t>
                      </a:r>
                      <a:r>
                        <a:rPr lang="en-US" sz="1400" dirty="0">
                          <a:effectLst/>
                        </a:rPr>
                        <a:t> </a:t>
                      </a:r>
                      <a:r>
                        <a:rPr lang="en-US" sz="1400" dirty="0" err="1">
                          <a:effectLst/>
                        </a:rPr>
                        <a:t>Pangan</a:t>
                      </a:r>
                      <a:r>
                        <a:rPr lang="en-US" sz="1400" dirty="0">
                          <a:effectLst/>
                        </a:rPr>
                        <a:t> (P2KP) </a:t>
                      </a:r>
                      <a:r>
                        <a:rPr lang="en-US" sz="1400" dirty="0" err="1">
                          <a:effectLst/>
                        </a:rPr>
                        <a:t>merupakan</a:t>
                      </a:r>
                      <a:r>
                        <a:rPr lang="en-US" sz="1400" dirty="0">
                          <a:effectLst/>
                        </a:rPr>
                        <a:t> </a:t>
                      </a:r>
                      <a:r>
                        <a:rPr lang="en-US" sz="1400" dirty="0" err="1">
                          <a:effectLst/>
                        </a:rPr>
                        <a:t>salah</a:t>
                      </a:r>
                      <a:r>
                        <a:rPr lang="en-US" sz="1400" dirty="0">
                          <a:effectLst/>
                        </a:rPr>
                        <a:t> </a:t>
                      </a:r>
                      <a:r>
                        <a:rPr lang="en-US" sz="1400" dirty="0" err="1">
                          <a:effectLst/>
                        </a:rPr>
                        <a:t>satu</a:t>
                      </a:r>
                      <a:r>
                        <a:rPr lang="en-US" sz="1400" dirty="0">
                          <a:effectLst/>
                        </a:rPr>
                        <a:t> </a:t>
                      </a:r>
                      <a:r>
                        <a:rPr lang="en-US" sz="1400" dirty="0" err="1">
                          <a:effectLst/>
                        </a:rPr>
                        <a:t>upaya</a:t>
                      </a:r>
                      <a:r>
                        <a:rPr lang="en-US" sz="1400" dirty="0">
                          <a:effectLst/>
                        </a:rPr>
                        <a:t> </a:t>
                      </a:r>
                      <a:r>
                        <a:rPr lang="en-US" sz="1400" dirty="0" err="1">
                          <a:effectLst/>
                        </a:rPr>
                        <a:t>implementasi</a:t>
                      </a:r>
                      <a:r>
                        <a:rPr lang="en-US" sz="1400" dirty="0">
                          <a:effectLst/>
                        </a:rPr>
                        <a:t> </a:t>
                      </a:r>
                      <a:r>
                        <a:rPr lang="en-US" sz="1400" dirty="0" err="1">
                          <a:effectLst/>
                        </a:rPr>
                        <a:t>sukses</a:t>
                      </a:r>
                      <a:r>
                        <a:rPr lang="en-US" sz="1400" dirty="0">
                          <a:effectLst/>
                        </a:rPr>
                        <a:t> </a:t>
                      </a:r>
                      <a:r>
                        <a:rPr lang="en-US" sz="1400" dirty="0" err="1">
                          <a:effectLst/>
                        </a:rPr>
                        <a:t>dari</a:t>
                      </a:r>
                      <a:r>
                        <a:rPr lang="en-US" sz="1400" dirty="0">
                          <a:effectLst/>
                        </a:rPr>
                        <a:t> </a:t>
                      </a:r>
                      <a:r>
                        <a:rPr lang="en-US" sz="1400" dirty="0" err="1">
                          <a:effectLst/>
                        </a:rPr>
                        <a:t>Peraturan</a:t>
                      </a:r>
                      <a:r>
                        <a:rPr lang="en-US" sz="1400" dirty="0">
                          <a:effectLst/>
                        </a:rPr>
                        <a:t> </a:t>
                      </a:r>
                      <a:r>
                        <a:rPr lang="en-US" sz="1400" dirty="0" err="1">
                          <a:effectLst/>
                        </a:rPr>
                        <a:t>Presiden</a:t>
                      </a:r>
                      <a:r>
                        <a:rPr lang="en-US" sz="1400" dirty="0">
                          <a:effectLst/>
                        </a:rPr>
                        <a:t> </a:t>
                      </a:r>
                      <a:r>
                        <a:rPr lang="en-US" sz="1400" dirty="0" err="1">
                          <a:effectLst/>
                        </a:rPr>
                        <a:t>Nomor</a:t>
                      </a:r>
                      <a:r>
                        <a:rPr lang="en-US" sz="1400" dirty="0">
                          <a:effectLst/>
                        </a:rPr>
                        <a:t> 22 </a:t>
                      </a:r>
                      <a:r>
                        <a:rPr lang="en-US" sz="1400" dirty="0" err="1">
                          <a:effectLst/>
                        </a:rPr>
                        <a:t>Tahun</a:t>
                      </a:r>
                      <a:r>
                        <a:rPr lang="en-US" sz="1400" dirty="0">
                          <a:effectLst/>
                        </a:rPr>
                        <a:t> 2009 </a:t>
                      </a:r>
                      <a:r>
                        <a:rPr lang="en-US" sz="1400" dirty="0" err="1">
                          <a:effectLst/>
                        </a:rPr>
                        <a:t>Tentang</a:t>
                      </a:r>
                      <a:r>
                        <a:rPr lang="en-US" sz="1400" dirty="0">
                          <a:effectLst/>
                        </a:rPr>
                        <a:t> </a:t>
                      </a:r>
                      <a:r>
                        <a:rPr lang="en-US" sz="1400" dirty="0" err="1">
                          <a:effectLst/>
                        </a:rPr>
                        <a:t>Kebijakan</a:t>
                      </a:r>
                      <a:r>
                        <a:rPr lang="en-US" sz="1400" dirty="0">
                          <a:effectLst/>
                        </a:rPr>
                        <a:t> </a:t>
                      </a:r>
                      <a:r>
                        <a:rPr lang="en-US" sz="1400" dirty="0" err="1">
                          <a:effectLst/>
                        </a:rPr>
                        <a:t>Percepatan</a:t>
                      </a:r>
                      <a:r>
                        <a:rPr lang="en-US" sz="1400" dirty="0">
                          <a:effectLst/>
                        </a:rPr>
                        <a:t> </a:t>
                      </a:r>
                      <a:r>
                        <a:rPr lang="en-US" sz="1400" dirty="0" err="1">
                          <a:effectLst/>
                        </a:rPr>
                        <a:t>Penganekaragaman</a:t>
                      </a:r>
                      <a:r>
                        <a:rPr lang="en-US" sz="1400" dirty="0">
                          <a:effectLst/>
                        </a:rPr>
                        <a:t> </a:t>
                      </a:r>
                      <a:r>
                        <a:rPr lang="en-US" sz="1400" dirty="0" err="1">
                          <a:effectLst/>
                        </a:rPr>
                        <a:t>Konsumsi</a:t>
                      </a:r>
                      <a:r>
                        <a:rPr lang="en-US" sz="1400" dirty="0">
                          <a:effectLst/>
                        </a:rPr>
                        <a:t> </a:t>
                      </a:r>
                      <a:r>
                        <a:rPr lang="en-US" sz="1400" dirty="0" err="1">
                          <a:effectLst/>
                        </a:rPr>
                        <a:t>Pangan</a:t>
                      </a:r>
                      <a:r>
                        <a:rPr lang="en-US" sz="1400" dirty="0">
                          <a:effectLst/>
                        </a:rPr>
                        <a:t> </a:t>
                      </a:r>
                      <a:r>
                        <a:rPr lang="en-US" sz="1400" dirty="0" err="1">
                          <a:effectLst/>
                        </a:rPr>
                        <a:t>Berbasis</a:t>
                      </a:r>
                      <a:r>
                        <a:rPr lang="en-US" sz="1400" dirty="0">
                          <a:effectLst/>
                        </a:rPr>
                        <a:t> </a:t>
                      </a:r>
                      <a:r>
                        <a:rPr lang="en-US" sz="1400" dirty="0" err="1">
                          <a:effectLst/>
                        </a:rPr>
                        <a:t>Sumber</a:t>
                      </a:r>
                      <a:r>
                        <a:rPr lang="en-US" sz="1400" dirty="0">
                          <a:effectLst/>
                        </a:rPr>
                        <a:t> </a:t>
                      </a:r>
                      <a:r>
                        <a:rPr lang="en-US" sz="1400" dirty="0" err="1">
                          <a:effectLst/>
                        </a:rPr>
                        <a:t>Daya</a:t>
                      </a:r>
                      <a:r>
                        <a:rPr lang="en-US" sz="1400" dirty="0">
                          <a:effectLst/>
                        </a:rPr>
                        <a:t> </a:t>
                      </a:r>
                      <a:r>
                        <a:rPr lang="en-US" sz="1400" dirty="0" err="1">
                          <a:effectLst/>
                        </a:rPr>
                        <a:t>Lokal</a:t>
                      </a:r>
                      <a:r>
                        <a:rPr lang="en-US" sz="1400" dirty="0">
                          <a:effectLst/>
                        </a:rPr>
                        <a:t> yang </a:t>
                      </a:r>
                      <a:r>
                        <a:rPr lang="en-US" sz="1400" dirty="0" err="1">
                          <a:effectLst/>
                        </a:rPr>
                        <a:t>ditindaklanjuti</a:t>
                      </a:r>
                      <a:r>
                        <a:rPr lang="en-US" sz="1400" dirty="0">
                          <a:effectLst/>
                        </a:rPr>
                        <a:t> </a:t>
                      </a:r>
                      <a:r>
                        <a:rPr lang="en-US" sz="1400" dirty="0" err="1">
                          <a:effectLst/>
                        </a:rPr>
                        <a:t>oleh</a:t>
                      </a:r>
                      <a:r>
                        <a:rPr lang="en-US" sz="1400" dirty="0">
                          <a:effectLst/>
                        </a:rPr>
                        <a:t> </a:t>
                      </a:r>
                      <a:r>
                        <a:rPr lang="en-US" sz="1400" dirty="0" err="1">
                          <a:effectLst/>
                        </a:rPr>
                        <a:t>Peraturan</a:t>
                      </a:r>
                      <a:r>
                        <a:rPr lang="en-US" sz="1400" dirty="0">
                          <a:effectLst/>
                        </a:rPr>
                        <a:t> </a:t>
                      </a:r>
                      <a:r>
                        <a:rPr lang="en-US" sz="1400" dirty="0" err="1">
                          <a:effectLst/>
                        </a:rPr>
                        <a:t>Menteri</a:t>
                      </a:r>
                      <a:r>
                        <a:rPr lang="en-US" sz="1400" dirty="0">
                          <a:effectLst/>
                        </a:rPr>
                        <a:t> </a:t>
                      </a:r>
                      <a:r>
                        <a:rPr lang="en-US" sz="1400" dirty="0" err="1">
                          <a:effectLst/>
                        </a:rPr>
                        <a:t>Pertanian</a:t>
                      </a:r>
                      <a:r>
                        <a:rPr lang="en-US" sz="1400" dirty="0">
                          <a:effectLst/>
                        </a:rPr>
                        <a:t> </a:t>
                      </a:r>
                      <a:r>
                        <a:rPr lang="en-US" sz="1400" dirty="0" err="1">
                          <a:effectLst/>
                        </a:rPr>
                        <a:t>Nomor</a:t>
                      </a:r>
                      <a:r>
                        <a:rPr lang="en-US" sz="1400" dirty="0">
                          <a:effectLst/>
                        </a:rPr>
                        <a:t>  43 </a:t>
                      </a:r>
                      <a:r>
                        <a:rPr lang="en-US" sz="1400" dirty="0" err="1">
                          <a:effectLst/>
                        </a:rPr>
                        <a:t>Tahun</a:t>
                      </a:r>
                      <a:r>
                        <a:rPr lang="en-US" sz="1400" dirty="0">
                          <a:effectLst/>
                        </a:rPr>
                        <a:t> 2009 </a:t>
                      </a:r>
                      <a:r>
                        <a:rPr lang="en-US" sz="1400" dirty="0" err="1">
                          <a:effectLst/>
                        </a:rPr>
                        <a:t>Tentang</a:t>
                      </a:r>
                      <a:r>
                        <a:rPr lang="en-US" sz="1400" dirty="0">
                          <a:effectLst/>
                        </a:rPr>
                        <a:t> </a:t>
                      </a:r>
                      <a:r>
                        <a:rPr lang="en-US" sz="1400" dirty="0" err="1">
                          <a:effectLst/>
                        </a:rPr>
                        <a:t>Gerakan</a:t>
                      </a:r>
                      <a:r>
                        <a:rPr lang="en-US" sz="1400" dirty="0">
                          <a:effectLst/>
                        </a:rPr>
                        <a:t> </a:t>
                      </a:r>
                      <a:r>
                        <a:rPr lang="en-US" sz="1400" dirty="0" err="1">
                          <a:effectLst/>
                        </a:rPr>
                        <a:t>Percepatan</a:t>
                      </a:r>
                      <a:r>
                        <a:rPr lang="en-US" sz="1400" dirty="0">
                          <a:effectLst/>
                        </a:rPr>
                        <a:t> </a:t>
                      </a:r>
                      <a:r>
                        <a:rPr lang="en-US" sz="1400" dirty="0" err="1">
                          <a:effectLst/>
                        </a:rPr>
                        <a:t>Penganekaragaman</a:t>
                      </a:r>
                      <a:r>
                        <a:rPr lang="en-US" sz="1400" dirty="0">
                          <a:effectLst/>
                        </a:rPr>
                        <a:t> </a:t>
                      </a:r>
                      <a:r>
                        <a:rPr lang="en-US" sz="1400" dirty="0" err="1">
                          <a:effectLst/>
                        </a:rPr>
                        <a:t>Konsumsi</a:t>
                      </a:r>
                      <a:r>
                        <a:rPr lang="en-US" sz="1400" dirty="0">
                          <a:effectLst/>
                        </a:rPr>
                        <a:t> </a:t>
                      </a:r>
                      <a:r>
                        <a:rPr lang="en-US" sz="1400" dirty="0" err="1">
                          <a:effectLst/>
                        </a:rPr>
                        <a:t>Pangan</a:t>
                      </a:r>
                      <a:r>
                        <a:rPr lang="en-US" sz="1400" dirty="0">
                          <a:effectLst/>
                        </a:rPr>
                        <a:t> </a:t>
                      </a:r>
                      <a:r>
                        <a:rPr lang="en-US" sz="1400" dirty="0" err="1">
                          <a:effectLst/>
                        </a:rPr>
                        <a:t>Berbasis</a:t>
                      </a:r>
                      <a:r>
                        <a:rPr lang="en-US" sz="1400" dirty="0">
                          <a:effectLst/>
                        </a:rPr>
                        <a:t> </a:t>
                      </a:r>
                      <a:r>
                        <a:rPr lang="en-US" sz="1400" dirty="0" err="1">
                          <a:effectLst/>
                        </a:rPr>
                        <a:t>Sumber</a:t>
                      </a:r>
                      <a:r>
                        <a:rPr lang="en-US" sz="1400" dirty="0">
                          <a:effectLst/>
                        </a:rPr>
                        <a:t> </a:t>
                      </a:r>
                      <a:r>
                        <a:rPr lang="en-US" sz="1400" dirty="0" err="1">
                          <a:effectLst/>
                        </a:rPr>
                        <a:t>Daya</a:t>
                      </a:r>
                      <a:r>
                        <a:rPr lang="en-US" sz="1400" dirty="0">
                          <a:effectLst/>
                        </a:rPr>
                        <a:t> </a:t>
                      </a:r>
                      <a:r>
                        <a:rPr lang="en-US" sz="1400" dirty="0" err="1">
                          <a:effectLst/>
                        </a:rPr>
                        <a:t>Lokal</a:t>
                      </a:r>
                      <a:r>
                        <a:rPr lang="en-US" sz="1400" dirty="0">
                          <a:effectLst/>
                        </a:rPr>
                        <a:t>. </a:t>
                      </a:r>
                      <a:r>
                        <a:rPr lang="en-US" sz="1400" dirty="0" err="1">
                          <a:effectLst/>
                        </a:rPr>
                        <a:t>Peraturan</a:t>
                      </a:r>
                      <a:r>
                        <a:rPr lang="en-US" sz="1400" dirty="0">
                          <a:effectLst/>
                        </a:rPr>
                        <a:t> </a:t>
                      </a:r>
                      <a:r>
                        <a:rPr lang="en-US" sz="1400" dirty="0" err="1">
                          <a:effectLst/>
                        </a:rPr>
                        <a:t>tersebut</a:t>
                      </a:r>
                      <a:r>
                        <a:rPr lang="en-US" sz="1400" dirty="0">
                          <a:effectLst/>
                        </a:rPr>
                        <a:t> </a:t>
                      </a:r>
                      <a:r>
                        <a:rPr lang="en-US" sz="1400" dirty="0" err="1">
                          <a:effectLst/>
                        </a:rPr>
                        <a:t>merupakan</a:t>
                      </a:r>
                      <a:r>
                        <a:rPr lang="en-US" sz="1400" dirty="0">
                          <a:effectLst/>
                        </a:rPr>
                        <a:t> </a:t>
                      </a:r>
                      <a:r>
                        <a:rPr lang="en-US" sz="1400" dirty="0" err="1">
                          <a:effectLst/>
                        </a:rPr>
                        <a:t>acuan</a:t>
                      </a:r>
                      <a:r>
                        <a:rPr lang="en-US" sz="1400" dirty="0">
                          <a:effectLst/>
                        </a:rPr>
                        <a:t> </a:t>
                      </a:r>
                      <a:r>
                        <a:rPr lang="en-US" sz="1400" dirty="0" err="1">
                          <a:effectLst/>
                        </a:rPr>
                        <a:t>untuk</a:t>
                      </a:r>
                      <a:r>
                        <a:rPr lang="en-US" sz="1400" dirty="0">
                          <a:effectLst/>
                        </a:rPr>
                        <a:t> </a:t>
                      </a:r>
                      <a:r>
                        <a:rPr lang="en-US" sz="1400" dirty="0" err="1">
                          <a:effectLst/>
                        </a:rPr>
                        <a:t>mendorong</a:t>
                      </a:r>
                      <a:r>
                        <a:rPr lang="en-US" sz="1400" dirty="0">
                          <a:effectLst/>
                        </a:rPr>
                        <a:t> </a:t>
                      </a:r>
                      <a:r>
                        <a:rPr lang="en-US" sz="1400" dirty="0" err="1">
                          <a:effectLst/>
                        </a:rPr>
                        <a:t>upaya</a:t>
                      </a:r>
                      <a:r>
                        <a:rPr lang="en-US" sz="1400" dirty="0">
                          <a:effectLst/>
                        </a:rPr>
                        <a:t> </a:t>
                      </a:r>
                      <a:r>
                        <a:rPr lang="en-US" sz="1400" dirty="0" err="1">
                          <a:effectLst/>
                        </a:rPr>
                        <a:t>penganekaragaman</a:t>
                      </a:r>
                      <a:r>
                        <a:rPr lang="en-US" sz="1400" dirty="0">
                          <a:effectLst/>
                        </a:rPr>
                        <a:t> </a:t>
                      </a:r>
                      <a:r>
                        <a:rPr lang="en-US" sz="1400" dirty="0" err="1">
                          <a:effectLst/>
                        </a:rPr>
                        <a:t>konsumsi</a:t>
                      </a:r>
                      <a:r>
                        <a:rPr lang="en-US" sz="1400" dirty="0">
                          <a:effectLst/>
                        </a:rPr>
                        <a:t> </a:t>
                      </a:r>
                      <a:r>
                        <a:rPr lang="en-US" sz="1400" dirty="0" err="1">
                          <a:effectLst/>
                        </a:rPr>
                        <a:t>pangan</a:t>
                      </a:r>
                      <a:r>
                        <a:rPr lang="en-US" sz="1400" dirty="0">
                          <a:effectLst/>
                        </a:rPr>
                        <a:t> </a:t>
                      </a:r>
                      <a:r>
                        <a:rPr lang="en-US" sz="1400" dirty="0" err="1">
                          <a:effectLst/>
                        </a:rPr>
                        <a:t>dengan</a:t>
                      </a:r>
                      <a:r>
                        <a:rPr lang="en-US" sz="1400" dirty="0">
                          <a:effectLst/>
                        </a:rPr>
                        <a:t> </a:t>
                      </a:r>
                      <a:r>
                        <a:rPr lang="en-US" sz="1400" dirty="0" err="1">
                          <a:effectLst/>
                        </a:rPr>
                        <a:t>cepat</a:t>
                      </a:r>
                      <a:r>
                        <a:rPr lang="en-US" sz="1400" dirty="0">
                          <a:effectLst/>
                        </a:rPr>
                        <a:t> </a:t>
                      </a:r>
                      <a:r>
                        <a:rPr lang="en-US" sz="1400" dirty="0" err="1">
                          <a:effectLst/>
                        </a:rPr>
                        <a:t>melalui</a:t>
                      </a:r>
                      <a:r>
                        <a:rPr lang="en-US" sz="1400" dirty="0">
                          <a:effectLst/>
                        </a:rPr>
                        <a:t> basis </a:t>
                      </a:r>
                      <a:r>
                        <a:rPr lang="en-US" sz="1400" dirty="0" err="1">
                          <a:effectLst/>
                        </a:rPr>
                        <a:t>kearifan</a:t>
                      </a:r>
                      <a:r>
                        <a:rPr lang="en-US" sz="1400" dirty="0">
                          <a:effectLst/>
                        </a:rPr>
                        <a:t> </a:t>
                      </a:r>
                      <a:r>
                        <a:rPr lang="en-US" sz="1400" dirty="0" err="1">
                          <a:effectLst/>
                        </a:rPr>
                        <a:t>lokal</a:t>
                      </a:r>
                      <a:r>
                        <a:rPr lang="en-US" sz="1400" dirty="0">
                          <a:effectLst/>
                        </a:rPr>
                        <a:t> </a:t>
                      </a:r>
                      <a:r>
                        <a:rPr lang="en-US" sz="1400" dirty="0" err="1">
                          <a:effectLst/>
                        </a:rPr>
                        <a:t>serta</a:t>
                      </a:r>
                      <a:r>
                        <a:rPr lang="en-US" sz="1400" dirty="0">
                          <a:effectLst/>
                        </a:rPr>
                        <a:t> </a:t>
                      </a:r>
                      <a:r>
                        <a:rPr lang="en-US" sz="1400" dirty="0" err="1">
                          <a:effectLst/>
                        </a:rPr>
                        <a:t>kerjasama</a:t>
                      </a:r>
                      <a:r>
                        <a:rPr lang="en-US" sz="1400" dirty="0">
                          <a:effectLst/>
                        </a:rPr>
                        <a:t> </a:t>
                      </a:r>
                      <a:r>
                        <a:rPr lang="en-US" sz="1400" dirty="0" err="1">
                          <a:effectLst/>
                        </a:rPr>
                        <a:t>terintegrasi</a:t>
                      </a:r>
                      <a:r>
                        <a:rPr lang="en-US" sz="1400" dirty="0">
                          <a:effectLst/>
                        </a:rPr>
                        <a:t> </a:t>
                      </a:r>
                      <a:r>
                        <a:rPr lang="en-US" sz="1400" dirty="0" err="1">
                          <a:effectLst/>
                        </a:rPr>
                        <a:t>antara</a:t>
                      </a:r>
                      <a:r>
                        <a:rPr lang="en-US" sz="1400" dirty="0">
                          <a:effectLst/>
                        </a:rPr>
                        <a:t> </a:t>
                      </a:r>
                      <a:r>
                        <a:rPr lang="en-US" sz="1400" dirty="0" err="1">
                          <a:effectLst/>
                        </a:rPr>
                        <a:t>pemerintah</a:t>
                      </a:r>
                      <a:r>
                        <a:rPr lang="en-US" sz="1400" dirty="0">
                          <a:effectLst/>
                        </a:rPr>
                        <a:t> </a:t>
                      </a:r>
                      <a:r>
                        <a:rPr lang="en-US" sz="1400" dirty="0" err="1">
                          <a:effectLst/>
                        </a:rPr>
                        <a:t>pusat</a:t>
                      </a:r>
                      <a:r>
                        <a:rPr lang="en-US" sz="1400" dirty="0">
                          <a:effectLst/>
                        </a:rPr>
                        <a:t>, </a:t>
                      </a:r>
                      <a:r>
                        <a:rPr lang="en-US" sz="1400" dirty="0" err="1">
                          <a:effectLst/>
                        </a:rPr>
                        <a:t>pemerintah</a:t>
                      </a:r>
                      <a:r>
                        <a:rPr lang="en-US" sz="1400" dirty="0">
                          <a:effectLst/>
                        </a:rPr>
                        <a:t> </a:t>
                      </a:r>
                      <a:r>
                        <a:rPr lang="en-US" sz="1400" dirty="0" err="1">
                          <a:effectLst/>
                        </a:rPr>
                        <a:t>daerah</a:t>
                      </a:r>
                      <a:r>
                        <a:rPr lang="en-US" sz="1400" dirty="0">
                          <a:effectLst/>
                        </a:rPr>
                        <a:t> </a:t>
                      </a:r>
                      <a:r>
                        <a:rPr lang="en-US" sz="1400" dirty="0" err="1">
                          <a:effectLst/>
                        </a:rPr>
                        <a:t>dan</a:t>
                      </a:r>
                      <a:r>
                        <a:rPr lang="en-US" sz="1400" dirty="0">
                          <a:effectLst/>
                        </a:rPr>
                        <a:t> </a:t>
                      </a:r>
                      <a:r>
                        <a:rPr lang="en-US" sz="1400" dirty="0" err="1">
                          <a:effectLst/>
                        </a:rPr>
                        <a:t>masyarakat</a:t>
                      </a:r>
                      <a:r>
                        <a:rPr lang="en-US" sz="1400" dirty="0">
                          <a:effectLst/>
                        </a:rPr>
                        <a:t>. </a:t>
                      </a:r>
                      <a:r>
                        <a:rPr lang="en-US" sz="1400" dirty="0" smtClean="0">
                          <a:effectLst/>
                        </a:rPr>
                        <a:t> </a:t>
                      </a:r>
                      <a:endParaRPr lang="id-ID" sz="1400" dirty="0" smtClean="0">
                        <a:effectLst/>
                      </a:endParaRPr>
                    </a:p>
                    <a:p>
                      <a:pPr algn="just">
                        <a:lnSpc>
                          <a:spcPct val="115000"/>
                        </a:lnSpc>
                        <a:spcAft>
                          <a:spcPts val="0"/>
                        </a:spcAft>
                      </a:pPr>
                      <a:r>
                        <a:rPr lang="en-US" sz="1100" dirty="0">
                          <a:effectLst/>
                        </a:rPr>
                        <a:t> </a:t>
                      </a:r>
                      <a:endParaRPr lang="id-ID" sz="1100" dirty="0">
                        <a:effectLst/>
                      </a:endParaRPr>
                    </a:p>
                    <a:p>
                      <a:pPr algn="just">
                        <a:lnSpc>
                          <a:spcPct val="115000"/>
                        </a:lnSpc>
                        <a:spcAft>
                          <a:spcPts val="0"/>
                        </a:spcAft>
                      </a:pPr>
                      <a:r>
                        <a:rPr lang="en-US" sz="1100" dirty="0">
                          <a:effectLst/>
                        </a:rPr>
                        <a:t> </a:t>
                      </a:r>
                      <a:endParaRPr lang="id-ID" sz="1100" dirty="0">
                        <a:effectLst/>
                      </a:endParaRPr>
                    </a:p>
                    <a:p>
                      <a:pPr algn="just">
                        <a:lnSpc>
                          <a:spcPct val="115000"/>
                        </a:lnSpc>
                        <a:spcAft>
                          <a:spcPts val="0"/>
                        </a:spcAft>
                      </a:pPr>
                      <a:r>
                        <a:rPr lang="en-US" sz="1100" dirty="0">
                          <a:effectLst/>
                        </a:rPr>
                        <a:t> </a:t>
                      </a:r>
                      <a:endParaRPr lang="id-ID" sz="1100" dirty="0">
                        <a:effectLst/>
                        <a:latin typeface="Calibri"/>
                        <a:ea typeface="Times New Roman"/>
                        <a:cs typeface="Microsoft Himalaya"/>
                      </a:endParaRPr>
                    </a:p>
                  </a:txBody>
                  <a:tcPr marL="68580" marR="68580" marT="0" marB="0"/>
                </a:tc>
              </a:tr>
            </a:tbl>
          </a:graphicData>
        </a:graphic>
      </p:graphicFrame>
      <p:sp>
        <p:nvSpPr>
          <p:cNvPr id="6" name="Rectangle 5"/>
          <p:cNvSpPr/>
          <p:nvPr/>
        </p:nvSpPr>
        <p:spPr>
          <a:xfrm>
            <a:off x="928662" y="0"/>
            <a:ext cx="7500990" cy="1477328"/>
          </a:xfrm>
          <a:prstGeom prst="rect">
            <a:avLst/>
          </a:prstGeom>
        </p:spPr>
        <p:txBody>
          <a:bodyPr wrap="square">
            <a:spAutoFit/>
          </a:bodyPr>
          <a:lstStyle/>
          <a:p>
            <a:pPr marL="342900" lvl="0" indent="-342900"/>
            <a:endParaRPr lang="id-ID" b="1" dirty="0" smtClean="0">
              <a:latin typeface="Arial Black" pitchFamily="34" charset="0"/>
            </a:endParaRPr>
          </a:p>
          <a:p>
            <a:pPr marL="342900" lvl="0" indent="-342900"/>
            <a:endParaRPr lang="id-ID" b="1" dirty="0" smtClean="0">
              <a:latin typeface="Arial Black" pitchFamily="34" charset="0"/>
            </a:endParaRPr>
          </a:p>
          <a:p>
            <a:pPr marL="342900" lvl="0" indent="-342900"/>
            <a:endParaRPr lang="id-ID" b="1" dirty="0" smtClean="0">
              <a:latin typeface="Arial Black" pitchFamily="34" charset="0"/>
            </a:endParaRPr>
          </a:p>
          <a:p>
            <a:pPr marL="342900" lvl="0" indent="-342900"/>
            <a:r>
              <a:rPr lang="id-ID" b="1" dirty="0" smtClean="0">
                <a:latin typeface="Arial Black" pitchFamily="34" charset="0"/>
              </a:rPr>
              <a:t>@ BADAN USAHA LORONG (BuLo) </a:t>
            </a:r>
          </a:p>
          <a:p>
            <a:pPr marL="342900" lvl="0" indent="-342900"/>
            <a:r>
              <a:rPr lang="id-ID" b="1" dirty="0" smtClean="0">
                <a:latin typeface="Arial Black" pitchFamily="34" charset="0"/>
              </a:rPr>
              <a:t>   Kegiatan Budi Daya Cabe  </a:t>
            </a:r>
            <a:endParaRPr lang="id-ID" b="1" dirty="0">
              <a:latin typeface="Arial Black" pitchFamily="34" charset="0"/>
            </a:endParaRPr>
          </a:p>
        </p:txBody>
      </p:sp>
    </p:spTree>
    <p:extLst>
      <p:ext uri="{BB962C8B-B14F-4D97-AF65-F5344CB8AC3E}">
        <p14:creationId xmlns:p14="http://schemas.microsoft.com/office/powerpoint/2010/main" xmlns="" val="2143105909"/>
      </p:ext>
    </p:extLst>
  </p:cSld>
  <p:clrMapOvr>
    <a:masterClrMapping/>
  </p:clrMapOvr>
  <p:transition>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9" name="Table 8"/>
          <p:cNvGraphicFramePr>
            <a:graphicFrameLocks noGrp="1"/>
          </p:cNvGraphicFramePr>
          <p:nvPr>
            <p:extLst>
              <p:ext uri="{D42A27DB-BD31-4B8C-83A1-F6EECF244321}">
                <p14:modId xmlns:p14="http://schemas.microsoft.com/office/powerpoint/2010/main" xmlns="" val="1885337586"/>
              </p:ext>
            </p:extLst>
          </p:nvPr>
        </p:nvGraphicFramePr>
        <p:xfrm>
          <a:off x="899592" y="1196752"/>
          <a:ext cx="7315200" cy="4925144"/>
        </p:xfrm>
        <a:graphic>
          <a:graphicData uri="http://schemas.openxmlformats.org/drawingml/2006/table">
            <a:tbl>
              <a:tblPr firstRow="1" firstCol="1" bandRow="1">
                <a:tableStyleId>{5C22544A-7EE6-4342-B048-85BDC9FD1C3A}</a:tableStyleId>
              </a:tblPr>
              <a:tblGrid>
                <a:gridCol w="2695073"/>
                <a:gridCol w="4620127"/>
              </a:tblGrid>
              <a:tr h="4925144">
                <a:tc>
                  <a:txBody>
                    <a:bodyPr/>
                    <a:lstStyle/>
                    <a:p>
                      <a:pPr>
                        <a:lnSpc>
                          <a:spcPct val="115000"/>
                        </a:lnSpc>
                        <a:spcAft>
                          <a:spcPts val="0"/>
                        </a:spcAft>
                      </a:pPr>
                      <a:r>
                        <a:rPr lang="en-US" sz="1600" smtClean="0">
                          <a:effectLst/>
                        </a:rPr>
                        <a:t>Latar belakang pelaksanaan</a:t>
                      </a:r>
                      <a:endParaRPr lang="id-ID" sz="1600" smtClean="0">
                        <a:effectLst/>
                      </a:endParaRPr>
                    </a:p>
                    <a:p>
                      <a:pPr>
                        <a:lnSpc>
                          <a:spcPct val="115000"/>
                        </a:lnSpc>
                        <a:spcAft>
                          <a:spcPts val="0"/>
                        </a:spcAft>
                      </a:pPr>
                      <a:r>
                        <a:rPr lang="en-US" sz="1600" smtClean="0">
                          <a:effectLst/>
                        </a:rPr>
                        <a:t>program Kerja :</a:t>
                      </a:r>
                      <a:endParaRPr lang="id-ID" sz="1600" smtClean="0">
                        <a:effectLst/>
                        <a:latin typeface="+mn-lt"/>
                        <a:ea typeface="Times New Roman"/>
                        <a:cs typeface="Microsoft Himalaya"/>
                      </a:endParaRPr>
                    </a:p>
                    <a:p>
                      <a:pPr>
                        <a:lnSpc>
                          <a:spcPct val="115000"/>
                        </a:lnSpc>
                        <a:spcAft>
                          <a:spcPts val="0"/>
                        </a:spcAft>
                      </a:pPr>
                      <a:endParaRPr lang="id-ID" sz="1600">
                        <a:effectLst/>
                        <a:latin typeface="Calibri"/>
                        <a:ea typeface="Times New Roman"/>
                        <a:cs typeface="Microsoft Himalaya"/>
                      </a:endParaRPr>
                    </a:p>
                  </a:txBody>
                  <a:tcPr marL="68580" marR="68580" marT="0" marB="0"/>
                </a:tc>
                <a:tc>
                  <a:txBody>
                    <a:bodyPr/>
                    <a:lstStyle/>
                    <a:p>
                      <a:pPr algn="just">
                        <a:lnSpc>
                          <a:spcPct val="115000"/>
                        </a:lnSpc>
                        <a:spcAft>
                          <a:spcPts val="0"/>
                        </a:spcAft>
                      </a:pPr>
                      <a:r>
                        <a:rPr lang="en-US" sz="1400" smtClean="0">
                          <a:effectLst/>
                        </a:rPr>
                        <a:t>Di </a:t>
                      </a:r>
                      <a:r>
                        <a:rPr lang="en-US" sz="1400" b="1" kern="1200" smtClean="0">
                          <a:solidFill>
                            <a:schemeClr val="lt1"/>
                          </a:solidFill>
                          <a:effectLst/>
                          <a:latin typeface="+mn-lt"/>
                          <a:ea typeface="+mn-ea"/>
                          <a:cs typeface="+mn-cs"/>
                        </a:rPr>
                        <a:t>tingkat Provinsi kebijakan tersebut telah ditindaklanjuti melalui Surat Edaran atau Peraturan Gubernur dan di tingkat Kabupaten/Kota ditindak lanjuti dengan Surat Edaran atau Peraturan Bupati/Walikota dan khusus di Kota Makassar program P2KP ini tersirat dalam Keputusan Walikota Makassar Nomor  521.1/509/Kep/VII/2010 tanggal 09 Juni 2010 Tentang Gerakan Percepatan Penganekaragaman Konsumsi Pangan Berbasis Sumber Daya Lokal.</a:t>
                      </a:r>
                      <a:endParaRPr lang="id-ID" sz="1400">
                        <a:effectLst/>
                      </a:endParaRPr>
                    </a:p>
                    <a:p>
                      <a:pPr algn="just">
                        <a:lnSpc>
                          <a:spcPct val="115000"/>
                        </a:lnSpc>
                        <a:spcAft>
                          <a:spcPts val="0"/>
                        </a:spcAft>
                      </a:pPr>
                      <a:r>
                        <a:rPr lang="en-US" sz="1400" smtClean="0">
                          <a:effectLst/>
                        </a:rPr>
                        <a:t> </a:t>
                      </a:r>
                      <a:endParaRPr lang="id-ID" sz="1400" smtClean="0">
                        <a:effectLst/>
                      </a:endParaRPr>
                    </a:p>
                    <a:p>
                      <a:pPr algn="just">
                        <a:lnSpc>
                          <a:spcPct val="115000"/>
                        </a:lnSpc>
                        <a:spcAft>
                          <a:spcPts val="0"/>
                        </a:spcAft>
                      </a:pPr>
                      <a:r>
                        <a:rPr lang="en-US" sz="1100">
                          <a:effectLst/>
                        </a:rPr>
                        <a:t> </a:t>
                      </a:r>
                      <a:endParaRPr lang="id-ID" sz="1100">
                        <a:effectLst/>
                      </a:endParaRPr>
                    </a:p>
                    <a:p>
                      <a:pPr algn="just">
                        <a:lnSpc>
                          <a:spcPct val="115000"/>
                        </a:lnSpc>
                        <a:spcAft>
                          <a:spcPts val="0"/>
                        </a:spcAft>
                      </a:pPr>
                      <a:r>
                        <a:rPr lang="en-US" sz="1100">
                          <a:effectLst/>
                        </a:rPr>
                        <a:t> </a:t>
                      </a:r>
                      <a:endParaRPr lang="id-ID" sz="1100">
                        <a:effectLst/>
                      </a:endParaRPr>
                    </a:p>
                    <a:p>
                      <a:pPr algn="just">
                        <a:lnSpc>
                          <a:spcPct val="115000"/>
                        </a:lnSpc>
                        <a:spcAft>
                          <a:spcPts val="0"/>
                        </a:spcAft>
                      </a:pPr>
                      <a:r>
                        <a:rPr lang="en-US" sz="1100">
                          <a:effectLst/>
                        </a:rPr>
                        <a:t> </a:t>
                      </a:r>
                      <a:endParaRPr lang="id-ID" sz="1100">
                        <a:effectLst/>
                        <a:latin typeface="Calibri"/>
                        <a:ea typeface="Times New Roman"/>
                        <a:cs typeface="Microsoft Himalaya"/>
                      </a:endParaRPr>
                    </a:p>
                  </a:txBody>
                  <a:tcPr marL="68580" marR="68580" marT="0" marB="0"/>
                </a:tc>
              </a:tr>
            </a:tbl>
          </a:graphicData>
        </a:graphic>
      </p:graphicFrame>
    </p:spTree>
    <p:extLst>
      <p:ext uri="{BB962C8B-B14F-4D97-AF65-F5344CB8AC3E}">
        <p14:creationId xmlns:p14="http://schemas.microsoft.com/office/powerpoint/2010/main" xmlns="" val="2728123533"/>
      </p:ext>
    </p:extLst>
  </p:cSld>
  <p:clrMapOvr>
    <a:masterClrMapping/>
  </p:clrMapOvr>
  <p:transition>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xmlns="" val="3983733282"/>
              </p:ext>
            </p:extLst>
          </p:nvPr>
        </p:nvGraphicFramePr>
        <p:xfrm>
          <a:off x="914400" y="914401"/>
          <a:ext cx="7315200" cy="5250910"/>
        </p:xfrm>
        <a:graphic>
          <a:graphicData uri="http://schemas.openxmlformats.org/drawingml/2006/table">
            <a:tbl>
              <a:tblPr firstRow="1" firstCol="1" bandRow="1">
                <a:tableStyleId>{5C22544A-7EE6-4342-B048-85BDC9FD1C3A}</a:tableStyleId>
              </a:tblPr>
              <a:tblGrid>
                <a:gridCol w="2695074"/>
                <a:gridCol w="4620126"/>
              </a:tblGrid>
              <a:tr h="5250910">
                <a:tc>
                  <a:txBody>
                    <a:bodyPr/>
                    <a:lstStyle/>
                    <a:p>
                      <a:pPr>
                        <a:lnSpc>
                          <a:spcPct val="115000"/>
                        </a:lnSpc>
                        <a:spcAft>
                          <a:spcPts val="0"/>
                        </a:spcAft>
                      </a:pPr>
                      <a:r>
                        <a:rPr lang="en-US" sz="1400" dirty="0" smtClean="0">
                          <a:effectLst/>
                        </a:rPr>
                        <a:t> </a:t>
                      </a:r>
                      <a:r>
                        <a:rPr lang="en-US" sz="1400" dirty="0" err="1">
                          <a:effectLst/>
                        </a:rPr>
                        <a:t>Implementasi</a:t>
                      </a:r>
                      <a:r>
                        <a:rPr lang="en-US" sz="1400" dirty="0">
                          <a:effectLst/>
                        </a:rPr>
                        <a:t> </a:t>
                      </a:r>
                      <a:endParaRPr lang="id-ID" sz="1400" dirty="0">
                        <a:effectLst/>
                      </a:endParaRPr>
                    </a:p>
                    <a:p>
                      <a:pPr>
                        <a:lnSpc>
                          <a:spcPct val="115000"/>
                        </a:lnSpc>
                        <a:spcAft>
                          <a:spcPts val="0"/>
                        </a:spcAft>
                      </a:pPr>
                      <a:r>
                        <a:rPr lang="en-US" sz="1400" dirty="0">
                          <a:effectLst/>
                        </a:rPr>
                        <a:t>program / </a:t>
                      </a:r>
                      <a:r>
                        <a:rPr lang="en-US" sz="1400" dirty="0" err="1">
                          <a:effectLst/>
                        </a:rPr>
                        <a:t>kegiatan</a:t>
                      </a:r>
                      <a:r>
                        <a:rPr lang="en-US" sz="1400" dirty="0">
                          <a:effectLst/>
                        </a:rPr>
                        <a:t> </a:t>
                      </a:r>
                      <a:endParaRPr lang="id-ID" sz="1400" dirty="0">
                        <a:effectLst/>
                        <a:latin typeface="Calibri"/>
                        <a:ea typeface="Times New Roman"/>
                        <a:cs typeface="Microsoft Himalaya"/>
                      </a:endParaRPr>
                    </a:p>
                  </a:txBody>
                  <a:tcPr marL="68580" marR="68580" marT="0" marB="0"/>
                </a:tc>
                <a:tc>
                  <a:txBody>
                    <a:bodyPr/>
                    <a:lstStyle/>
                    <a:p>
                      <a:pPr algn="just">
                        <a:lnSpc>
                          <a:spcPct val="115000"/>
                        </a:lnSpc>
                        <a:spcAft>
                          <a:spcPts val="0"/>
                        </a:spcAft>
                      </a:pPr>
                      <a:r>
                        <a:rPr lang="en-US" sz="1400" dirty="0" err="1">
                          <a:effectLst/>
                        </a:rPr>
                        <a:t>Bahwa</a:t>
                      </a:r>
                      <a:r>
                        <a:rPr lang="en-US" sz="1400" dirty="0">
                          <a:effectLst/>
                        </a:rPr>
                        <a:t> </a:t>
                      </a:r>
                      <a:r>
                        <a:rPr lang="en-US" sz="1400" dirty="0" err="1">
                          <a:effectLst/>
                        </a:rPr>
                        <a:t>optimalisasi</a:t>
                      </a:r>
                      <a:r>
                        <a:rPr lang="en-US" sz="1400" dirty="0">
                          <a:effectLst/>
                        </a:rPr>
                        <a:t> </a:t>
                      </a:r>
                      <a:r>
                        <a:rPr lang="en-US" sz="1400" dirty="0" err="1">
                          <a:effectLst/>
                        </a:rPr>
                        <a:t>pemanfaatan</a:t>
                      </a:r>
                      <a:r>
                        <a:rPr lang="en-US" sz="1400" dirty="0">
                          <a:effectLst/>
                        </a:rPr>
                        <a:t> </a:t>
                      </a:r>
                      <a:r>
                        <a:rPr lang="en-US" sz="1400" dirty="0" err="1">
                          <a:effectLst/>
                        </a:rPr>
                        <a:t>lorong</a:t>
                      </a:r>
                      <a:r>
                        <a:rPr lang="en-US" sz="1400" dirty="0">
                          <a:effectLst/>
                        </a:rPr>
                        <a:t> </a:t>
                      </a:r>
                      <a:r>
                        <a:rPr lang="en-US" sz="1400" dirty="0" err="1">
                          <a:effectLst/>
                        </a:rPr>
                        <a:t>dilakukan</a:t>
                      </a:r>
                      <a:r>
                        <a:rPr lang="en-US" sz="1400" dirty="0">
                          <a:effectLst/>
                        </a:rPr>
                        <a:t> </a:t>
                      </a:r>
                      <a:r>
                        <a:rPr lang="en-US" sz="1400" dirty="0" err="1">
                          <a:effectLst/>
                        </a:rPr>
                        <a:t>melalui</a:t>
                      </a:r>
                      <a:r>
                        <a:rPr lang="en-US" sz="1400" dirty="0">
                          <a:effectLst/>
                        </a:rPr>
                        <a:t> </a:t>
                      </a:r>
                      <a:r>
                        <a:rPr lang="en-US" sz="1400" dirty="0" err="1">
                          <a:effectLst/>
                        </a:rPr>
                        <a:t>upaya</a:t>
                      </a:r>
                      <a:r>
                        <a:rPr lang="en-US" sz="1400" dirty="0">
                          <a:effectLst/>
                        </a:rPr>
                        <a:t> </a:t>
                      </a:r>
                      <a:r>
                        <a:rPr lang="en-US" sz="1400" dirty="0" err="1">
                          <a:effectLst/>
                        </a:rPr>
                        <a:t>pemberdayaan</a:t>
                      </a:r>
                      <a:r>
                        <a:rPr lang="en-US" sz="1400" dirty="0">
                          <a:effectLst/>
                        </a:rPr>
                        <a:t> </a:t>
                      </a:r>
                      <a:r>
                        <a:rPr lang="en-US" sz="1400" dirty="0" err="1">
                          <a:effectLst/>
                        </a:rPr>
                        <a:t>kelompok</a:t>
                      </a:r>
                      <a:r>
                        <a:rPr lang="en-US" sz="1400" dirty="0">
                          <a:effectLst/>
                        </a:rPr>
                        <a:t> </a:t>
                      </a:r>
                      <a:r>
                        <a:rPr lang="en-US" sz="1400" dirty="0" err="1">
                          <a:effectLst/>
                        </a:rPr>
                        <a:t>tani</a:t>
                      </a:r>
                      <a:r>
                        <a:rPr lang="en-US" sz="1400" dirty="0">
                          <a:effectLst/>
                        </a:rPr>
                        <a:t> </a:t>
                      </a:r>
                      <a:r>
                        <a:rPr lang="en-US" sz="1400" dirty="0" err="1">
                          <a:effectLst/>
                        </a:rPr>
                        <a:t>lorong</a:t>
                      </a:r>
                      <a:r>
                        <a:rPr lang="en-US" sz="1400" dirty="0">
                          <a:effectLst/>
                        </a:rPr>
                        <a:t> </a:t>
                      </a:r>
                      <a:r>
                        <a:rPr lang="en-US" sz="1400" dirty="0" err="1">
                          <a:effectLst/>
                        </a:rPr>
                        <a:t>untuk</a:t>
                      </a:r>
                      <a:r>
                        <a:rPr lang="en-US" sz="1400" dirty="0">
                          <a:effectLst/>
                        </a:rPr>
                        <a:t> </a:t>
                      </a:r>
                      <a:r>
                        <a:rPr lang="en-US" sz="1400" dirty="0" err="1">
                          <a:effectLst/>
                        </a:rPr>
                        <a:t>mendapatkan</a:t>
                      </a:r>
                      <a:r>
                        <a:rPr lang="en-US" sz="1400" dirty="0">
                          <a:effectLst/>
                        </a:rPr>
                        <a:t> </a:t>
                      </a:r>
                      <a:r>
                        <a:rPr lang="en-US" sz="1400" dirty="0" err="1">
                          <a:effectLst/>
                        </a:rPr>
                        <a:t>sumber</a:t>
                      </a:r>
                      <a:r>
                        <a:rPr lang="en-US" sz="1400" dirty="0">
                          <a:effectLst/>
                        </a:rPr>
                        <a:t> </a:t>
                      </a:r>
                      <a:r>
                        <a:rPr lang="en-US" sz="1400" dirty="0" err="1">
                          <a:effectLst/>
                        </a:rPr>
                        <a:t>pangan</a:t>
                      </a:r>
                      <a:r>
                        <a:rPr lang="en-US" sz="1400" dirty="0">
                          <a:effectLst/>
                        </a:rPr>
                        <a:t> </a:t>
                      </a:r>
                      <a:r>
                        <a:rPr lang="en-US" sz="1400" dirty="0" err="1">
                          <a:effectLst/>
                        </a:rPr>
                        <a:t>dan</a:t>
                      </a:r>
                      <a:r>
                        <a:rPr lang="en-US" sz="1400" dirty="0">
                          <a:effectLst/>
                        </a:rPr>
                        <a:t> </a:t>
                      </a:r>
                      <a:r>
                        <a:rPr lang="en-US" sz="1400" dirty="0" err="1">
                          <a:effectLst/>
                        </a:rPr>
                        <a:t>gizi</a:t>
                      </a:r>
                      <a:r>
                        <a:rPr lang="en-US" sz="1400" dirty="0">
                          <a:effectLst/>
                        </a:rPr>
                        <a:t> </a:t>
                      </a:r>
                      <a:r>
                        <a:rPr lang="en-US" sz="1400" dirty="0" err="1">
                          <a:effectLst/>
                        </a:rPr>
                        <a:t>keluarga</a:t>
                      </a:r>
                      <a:r>
                        <a:rPr lang="en-US" sz="1400" dirty="0">
                          <a:effectLst/>
                        </a:rPr>
                        <a:t> </a:t>
                      </a:r>
                      <a:r>
                        <a:rPr lang="en-US" sz="1400" dirty="0" err="1">
                          <a:effectLst/>
                        </a:rPr>
                        <a:t>dan</a:t>
                      </a:r>
                      <a:r>
                        <a:rPr lang="en-US" sz="1400" dirty="0">
                          <a:effectLst/>
                        </a:rPr>
                        <a:t> </a:t>
                      </a:r>
                      <a:r>
                        <a:rPr lang="en-US" sz="1400" dirty="0" err="1">
                          <a:effectLst/>
                        </a:rPr>
                        <a:t>upaya</a:t>
                      </a:r>
                      <a:r>
                        <a:rPr lang="en-US" sz="1400" dirty="0">
                          <a:effectLst/>
                        </a:rPr>
                        <a:t> </a:t>
                      </a:r>
                      <a:r>
                        <a:rPr lang="en-US" sz="1400" dirty="0" err="1">
                          <a:effectLst/>
                        </a:rPr>
                        <a:t>ini</a:t>
                      </a:r>
                      <a:r>
                        <a:rPr lang="en-US" sz="1400" dirty="0">
                          <a:effectLst/>
                        </a:rPr>
                        <a:t> </a:t>
                      </a:r>
                      <a:r>
                        <a:rPr lang="en-US" sz="1400" dirty="0" err="1">
                          <a:effectLst/>
                        </a:rPr>
                        <a:t>dilakukan</a:t>
                      </a:r>
                      <a:r>
                        <a:rPr lang="en-US" sz="1400" dirty="0">
                          <a:effectLst/>
                        </a:rPr>
                        <a:t> </a:t>
                      </a:r>
                      <a:r>
                        <a:rPr lang="en-US" sz="1400" dirty="0" err="1">
                          <a:effectLst/>
                        </a:rPr>
                        <a:t>dengan</a:t>
                      </a:r>
                      <a:r>
                        <a:rPr lang="en-US" sz="1400" dirty="0">
                          <a:effectLst/>
                        </a:rPr>
                        <a:t> </a:t>
                      </a:r>
                      <a:r>
                        <a:rPr lang="en-US" sz="1400" dirty="0" err="1">
                          <a:effectLst/>
                        </a:rPr>
                        <a:t>membudidayakan</a:t>
                      </a:r>
                      <a:r>
                        <a:rPr lang="en-US" sz="1400" dirty="0">
                          <a:effectLst/>
                        </a:rPr>
                        <a:t> </a:t>
                      </a:r>
                      <a:r>
                        <a:rPr lang="en-US" sz="1400" dirty="0" err="1">
                          <a:effectLst/>
                        </a:rPr>
                        <a:t>jenis</a:t>
                      </a:r>
                      <a:r>
                        <a:rPr lang="en-US" sz="1400" dirty="0">
                          <a:effectLst/>
                        </a:rPr>
                        <a:t> </a:t>
                      </a:r>
                      <a:r>
                        <a:rPr lang="en-US" sz="1400" dirty="0" err="1">
                          <a:effectLst/>
                        </a:rPr>
                        <a:t>tanaman</a:t>
                      </a:r>
                      <a:r>
                        <a:rPr lang="en-US" sz="1400" dirty="0">
                          <a:effectLst/>
                        </a:rPr>
                        <a:t> </a:t>
                      </a:r>
                      <a:r>
                        <a:rPr lang="en-US" sz="1400" dirty="0" err="1">
                          <a:effectLst/>
                        </a:rPr>
                        <a:t>cabe</a:t>
                      </a:r>
                      <a:r>
                        <a:rPr lang="en-US" sz="1400" dirty="0">
                          <a:effectLst/>
                        </a:rPr>
                        <a:t> </a:t>
                      </a:r>
                      <a:r>
                        <a:rPr lang="en-US" sz="1400" dirty="0" err="1">
                          <a:effectLst/>
                        </a:rPr>
                        <a:t>pada</a:t>
                      </a:r>
                      <a:r>
                        <a:rPr lang="en-US" sz="1400" dirty="0">
                          <a:effectLst/>
                        </a:rPr>
                        <a:t> </a:t>
                      </a:r>
                      <a:r>
                        <a:rPr lang="en-US" sz="1400" dirty="0" err="1">
                          <a:effectLst/>
                        </a:rPr>
                        <a:t>suatu</a:t>
                      </a:r>
                      <a:r>
                        <a:rPr lang="en-US" sz="1400" dirty="0">
                          <a:effectLst/>
                        </a:rPr>
                        <a:t> </a:t>
                      </a:r>
                      <a:r>
                        <a:rPr lang="en-US" sz="1400" dirty="0" err="1">
                          <a:effectLst/>
                        </a:rPr>
                        <a:t>lokasi</a:t>
                      </a:r>
                      <a:r>
                        <a:rPr lang="en-US" sz="1400" dirty="0">
                          <a:effectLst/>
                        </a:rPr>
                        <a:t> </a:t>
                      </a:r>
                      <a:r>
                        <a:rPr lang="en-US" sz="1400" dirty="0" err="1">
                          <a:effectLst/>
                        </a:rPr>
                        <a:t>kawasan</a:t>
                      </a:r>
                      <a:r>
                        <a:rPr lang="en-US" sz="1400" dirty="0">
                          <a:effectLst/>
                        </a:rPr>
                        <a:t> </a:t>
                      </a:r>
                      <a:r>
                        <a:rPr lang="en-US" sz="1400" dirty="0" err="1">
                          <a:effectLst/>
                        </a:rPr>
                        <a:t>lorong</a:t>
                      </a:r>
                      <a:r>
                        <a:rPr lang="en-US" sz="1400" dirty="0">
                          <a:effectLst/>
                        </a:rPr>
                        <a:t>, </a:t>
                      </a:r>
                      <a:r>
                        <a:rPr lang="en-US" sz="1400" dirty="0" err="1">
                          <a:effectLst/>
                        </a:rPr>
                        <a:t>perumahan</a:t>
                      </a:r>
                      <a:r>
                        <a:rPr lang="en-US" sz="1400" dirty="0">
                          <a:effectLst/>
                        </a:rPr>
                        <a:t> </a:t>
                      </a:r>
                      <a:r>
                        <a:rPr lang="en-US" sz="1400" dirty="0" err="1">
                          <a:effectLst/>
                        </a:rPr>
                        <a:t>warga</a:t>
                      </a:r>
                      <a:r>
                        <a:rPr lang="en-US" sz="1400" dirty="0">
                          <a:effectLst/>
                        </a:rPr>
                        <a:t> yang </a:t>
                      </a:r>
                      <a:r>
                        <a:rPr lang="en-US" sz="1400" dirty="0" err="1">
                          <a:effectLst/>
                        </a:rPr>
                        <a:t>saling</a:t>
                      </a:r>
                      <a:r>
                        <a:rPr lang="en-US" sz="1400" dirty="0">
                          <a:effectLst/>
                        </a:rPr>
                        <a:t> </a:t>
                      </a:r>
                      <a:r>
                        <a:rPr lang="en-US" sz="1400" dirty="0" err="1">
                          <a:effectLst/>
                        </a:rPr>
                        <a:t>berdekatan</a:t>
                      </a:r>
                      <a:r>
                        <a:rPr lang="en-US" sz="1400" dirty="0">
                          <a:effectLst/>
                        </a:rPr>
                        <a:t> </a:t>
                      </a:r>
                      <a:r>
                        <a:rPr lang="en-US" sz="1400" dirty="0" err="1">
                          <a:effectLst/>
                        </a:rPr>
                        <a:t>sehingga</a:t>
                      </a:r>
                      <a:r>
                        <a:rPr lang="en-US" sz="1400" dirty="0">
                          <a:effectLst/>
                        </a:rPr>
                        <a:t> </a:t>
                      </a:r>
                      <a:r>
                        <a:rPr lang="en-US" sz="1400" dirty="0" err="1">
                          <a:effectLst/>
                        </a:rPr>
                        <a:t>dapat</a:t>
                      </a:r>
                      <a:r>
                        <a:rPr lang="en-US" sz="1400" dirty="0">
                          <a:effectLst/>
                        </a:rPr>
                        <a:t> </a:t>
                      </a:r>
                      <a:r>
                        <a:rPr lang="en-US" sz="1400" dirty="0" err="1">
                          <a:effectLst/>
                        </a:rPr>
                        <a:t>terbentuk</a:t>
                      </a:r>
                      <a:r>
                        <a:rPr lang="en-US" sz="1400" dirty="0">
                          <a:effectLst/>
                        </a:rPr>
                        <a:t> </a:t>
                      </a:r>
                      <a:r>
                        <a:rPr lang="en-US" sz="1400" dirty="0" err="1">
                          <a:effectLst/>
                        </a:rPr>
                        <a:t>sebuah</a:t>
                      </a:r>
                      <a:r>
                        <a:rPr lang="en-US" sz="1400" dirty="0">
                          <a:effectLst/>
                        </a:rPr>
                        <a:t> </a:t>
                      </a:r>
                      <a:r>
                        <a:rPr lang="en-US" sz="1400" dirty="0" err="1">
                          <a:effectLst/>
                        </a:rPr>
                        <a:t>kawasan</a:t>
                      </a:r>
                      <a:r>
                        <a:rPr lang="en-US" sz="1400" dirty="0">
                          <a:effectLst/>
                        </a:rPr>
                        <a:t> yang </a:t>
                      </a:r>
                      <a:r>
                        <a:rPr lang="en-US" sz="1400" dirty="0" err="1">
                          <a:effectLst/>
                        </a:rPr>
                        <a:t>diharapkan</a:t>
                      </a:r>
                      <a:r>
                        <a:rPr lang="en-US" sz="1400" dirty="0">
                          <a:effectLst/>
                        </a:rPr>
                        <a:t> </a:t>
                      </a:r>
                      <a:r>
                        <a:rPr lang="en-US" sz="1400" dirty="0" err="1">
                          <a:effectLst/>
                        </a:rPr>
                        <a:t>menjadi</a:t>
                      </a:r>
                      <a:r>
                        <a:rPr lang="en-US" sz="1400" dirty="0">
                          <a:effectLst/>
                        </a:rPr>
                        <a:t> </a:t>
                      </a:r>
                      <a:r>
                        <a:rPr lang="en-US" sz="1400" dirty="0" err="1">
                          <a:effectLst/>
                        </a:rPr>
                        <a:t>sumber</a:t>
                      </a:r>
                      <a:r>
                        <a:rPr lang="en-US" sz="1400" dirty="0">
                          <a:effectLst/>
                        </a:rPr>
                        <a:t> </a:t>
                      </a:r>
                      <a:r>
                        <a:rPr lang="en-US" sz="1400" dirty="0" err="1">
                          <a:effectLst/>
                        </a:rPr>
                        <a:t>pangan</a:t>
                      </a:r>
                      <a:r>
                        <a:rPr lang="en-US" sz="1400" dirty="0">
                          <a:effectLst/>
                        </a:rPr>
                        <a:t> yang </a:t>
                      </a:r>
                      <a:r>
                        <a:rPr lang="en-US" sz="1400" dirty="0" err="1">
                          <a:effectLst/>
                        </a:rPr>
                        <a:t>diproduksi</a:t>
                      </a:r>
                      <a:r>
                        <a:rPr lang="en-US" sz="1400" dirty="0">
                          <a:effectLst/>
                        </a:rPr>
                        <a:t> </a:t>
                      </a:r>
                      <a:r>
                        <a:rPr lang="en-US" sz="1400" dirty="0" err="1">
                          <a:effectLst/>
                        </a:rPr>
                        <a:t>sendiri</a:t>
                      </a:r>
                      <a:r>
                        <a:rPr lang="en-US" sz="1400" dirty="0">
                          <a:effectLst/>
                        </a:rPr>
                        <a:t> </a:t>
                      </a:r>
                      <a:r>
                        <a:rPr lang="en-US" sz="1400" dirty="0" err="1">
                          <a:effectLst/>
                        </a:rPr>
                        <a:t>dari</a:t>
                      </a:r>
                      <a:r>
                        <a:rPr lang="en-US" sz="1400" dirty="0">
                          <a:effectLst/>
                        </a:rPr>
                        <a:t> </a:t>
                      </a:r>
                      <a:r>
                        <a:rPr lang="en-US" sz="1400" dirty="0" err="1">
                          <a:effectLst/>
                        </a:rPr>
                        <a:t>hasil</a:t>
                      </a:r>
                      <a:r>
                        <a:rPr lang="en-US" sz="1400" dirty="0">
                          <a:effectLst/>
                        </a:rPr>
                        <a:t> </a:t>
                      </a:r>
                      <a:r>
                        <a:rPr lang="en-US" sz="1400" dirty="0" err="1">
                          <a:effectLst/>
                        </a:rPr>
                        <a:t>budidaya</a:t>
                      </a:r>
                      <a:r>
                        <a:rPr lang="en-US" sz="1400" dirty="0">
                          <a:effectLst/>
                        </a:rPr>
                        <a:t> </a:t>
                      </a:r>
                      <a:r>
                        <a:rPr lang="en-US" sz="1400" dirty="0" err="1">
                          <a:effectLst/>
                        </a:rPr>
                        <a:t>cabe.Pengembangan</a:t>
                      </a:r>
                      <a:r>
                        <a:rPr lang="en-US" sz="1400" dirty="0">
                          <a:effectLst/>
                        </a:rPr>
                        <a:t> </a:t>
                      </a:r>
                      <a:r>
                        <a:rPr lang="en-US" sz="1400" dirty="0" err="1">
                          <a:effectLst/>
                        </a:rPr>
                        <a:t>ini</a:t>
                      </a:r>
                      <a:r>
                        <a:rPr lang="en-US" sz="1400" dirty="0">
                          <a:effectLst/>
                        </a:rPr>
                        <a:t> </a:t>
                      </a:r>
                      <a:r>
                        <a:rPr lang="en-US" sz="1400" dirty="0" err="1">
                          <a:effectLst/>
                        </a:rPr>
                        <a:t>dilakukan</a:t>
                      </a:r>
                      <a:r>
                        <a:rPr lang="en-US" sz="1400" dirty="0">
                          <a:effectLst/>
                        </a:rPr>
                        <a:t> </a:t>
                      </a:r>
                      <a:r>
                        <a:rPr lang="en-US" sz="1400" dirty="0" err="1">
                          <a:effectLst/>
                        </a:rPr>
                        <a:t>dengan</a:t>
                      </a:r>
                      <a:r>
                        <a:rPr lang="en-US" sz="1400" dirty="0">
                          <a:effectLst/>
                        </a:rPr>
                        <a:t> </a:t>
                      </a:r>
                      <a:r>
                        <a:rPr lang="en-US" sz="1400" dirty="0" err="1">
                          <a:effectLst/>
                        </a:rPr>
                        <a:t>mengembangkan</a:t>
                      </a:r>
                      <a:r>
                        <a:rPr lang="en-US" sz="1400" dirty="0">
                          <a:effectLst/>
                        </a:rPr>
                        <a:t> </a:t>
                      </a:r>
                      <a:r>
                        <a:rPr lang="en-US" sz="1400" dirty="0" err="1">
                          <a:effectLst/>
                        </a:rPr>
                        <a:t>usaha</a:t>
                      </a:r>
                      <a:r>
                        <a:rPr lang="en-US" sz="1400" dirty="0">
                          <a:effectLst/>
                        </a:rPr>
                        <a:t> </a:t>
                      </a:r>
                      <a:r>
                        <a:rPr lang="en-US" sz="1400" dirty="0" err="1">
                          <a:effectLst/>
                        </a:rPr>
                        <a:t>pertanian</a:t>
                      </a:r>
                      <a:r>
                        <a:rPr lang="en-US" sz="1400" dirty="0">
                          <a:effectLst/>
                        </a:rPr>
                        <a:t> </a:t>
                      </a:r>
                      <a:r>
                        <a:rPr lang="en-US" sz="1400" dirty="0" err="1">
                          <a:effectLst/>
                        </a:rPr>
                        <a:t>berkelanjutan</a:t>
                      </a:r>
                      <a:r>
                        <a:rPr lang="en-US" sz="1400" dirty="0">
                          <a:effectLst/>
                        </a:rPr>
                        <a:t> </a:t>
                      </a:r>
                      <a:r>
                        <a:rPr lang="en-US" sz="1400" dirty="0" err="1">
                          <a:effectLst/>
                        </a:rPr>
                        <a:t>antara</a:t>
                      </a:r>
                      <a:r>
                        <a:rPr lang="en-US" sz="1400" dirty="0">
                          <a:effectLst/>
                        </a:rPr>
                        <a:t> lain </a:t>
                      </a:r>
                      <a:r>
                        <a:rPr lang="en-US" sz="1400" dirty="0" err="1">
                          <a:effectLst/>
                        </a:rPr>
                        <a:t>dengan</a:t>
                      </a:r>
                      <a:r>
                        <a:rPr lang="en-US" sz="1400" dirty="0">
                          <a:effectLst/>
                        </a:rPr>
                        <a:t> </a:t>
                      </a:r>
                      <a:r>
                        <a:rPr lang="en-US" sz="1400" dirty="0" err="1">
                          <a:effectLst/>
                        </a:rPr>
                        <a:t>membangun</a:t>
                      </a:r>
                      <a:r>
                        <a:rPr lang="en-US" sz="1400" dirty="0">
                          <a:effectLst/>
                        </a:rPr>
                        <a:t> </a:t>
                      </a:r>
                      <a:r>
                        <a:rPr lang="en-US" sz="1400" dirty="0" err="1">
                          <a:effectLst/>
                        </a:rPr>
                        <a:t>kebun</a:t>
                      </a:r>
                      <a:r>
                        <a:rPr lang="en-US" sz="1400" dirty="0">
                          <a:effectLst/>
                        </a:rPr>
                        <a:t> </a:t>
                      </a:r>
                      <a:r>
                        <a:rPr lang="en-US" sz="1400" dirty="0" err="1">
                          <a:effectLst/>
                        </a:rPr>
                        <a:t>bibit,green</a:t>
                      </a:r>
                      <a:r>
                        <a:rPr lang="en-US" sz="1400" dirty="0">
                          <a:effectLst/>
                        </a:rPr>
                        <a:t> house </a:t>
                      </a:r>
                      <a:r>
                        <a:rPr lang="en-US" sz="1400" dirty="0" err="1">
                          <a:effectLst/>
                        </a:rPr>
                        <a:t>oleh</a:t>
                      </a:r>
                      <a:r>
                        <a:rPr lang="en-US" sz="1400" dirty="0">
                          <a:effectLst/>
                        </a:rPr>
                        <a:t> </a:t>
                      </a:r>
                      <a:r>
                        <a:rPr lang="en-US" sz="1400" dirty="0" err="1">
                          <a:effectLst/>
                        </a:rPr>
                        <a:t>aparat</a:t>
                      </a:r>
                      <a:r>
                        <a:rPr lang="en-US" sz="1400" dirty="0">
                          <a:effectLst/>
                        </a:rPr>
                        <a:t> </a:t>
                      </a:r>
                      <a:r>
                        <a:rPr lang="en-US" sz="1400" dirty="0" err="1">
                          <a:effectLst/>
                        </a:rPr>
                        <a:t>kelurahan</a:t>
                      </a:r>
                      <a:r>
                        <a:rPr lang="en-US" sz="1400" dirty="0">
                          <a:effectLst/>
                        </a:rPr>
                        <a:t> </a:t>
                      </a:r>
                      <a:r>
                        <a:rPr lang="en-US" sz="1400" dirty="0" err="1">
                          <a:effectLst/>
                        </a:rPr>
                        <a:t>dan</a:t>
                      </a:r>
                      <a:r>
                        <a:rPr lang="en-US" sz="1400" dirty="0">
                          <a:effectLst/>
                        </a:rPr>
                        <a:t> </a:t>
                      </a:r>
                      <a:r>
                        <a:rPr lang="en-US" sz="1400" dirty="0" err="1">
                          <a:effectLst/>
                        </a:rPr>
                        <a:t>kecamatan</a:t>
                      </a:r>
                      <a:r>
                        <a:rPr lang="en-US" sz="1400" dirty="0">
                          <a:effectLst/>
                        </a:rPr>
                        <a:t> </a:t>
                      </a:r>
                      <a:r>
                        <a:rPr lang="en-US" sz="1400" dirty="0" err="1">
                          <a:effectLst/>
                        </a:rPr>
                        <a:t>untuk</a:t>
                      </a:r>
                      <a:r>
                        <a:rPr lang="en-US" sz="1400" dirty="0">
                          <a:effectLst/>
                        </a:rPr>
                        <a:t> </a:t>
                      </a:r>
                      <a:r>
                        <a:rPr lang="en-US" sz="1400" dirty="0" err="1">
                          <a:effectLst/>
                        </a:rPr>
                        <a:t>menjamin</a:t>
                      </a:r>
                      <a:r>
                        <a:rPr lang="en-US" sz="1400" dirty="0">
                          <a:effectLst/>
                        </a:rPr>
                        <a:t> </a:t>
                      </a:r>
                      <a:r>
                        <a:rPr lang="en-US" sz="1400" dirty="0" err="1">
                          <a:effectLst/>
                        </a:rPr>
                        <a:t>ketersediaan</a:t>
                      </a:r>
                      <a:r>
                        <a:rPr lang="en-US" sz="1400" dirty="0">
                          <a:effectLst/>
                        </a:rPr>
                        <a:t> </a:t>
                      </a:r>
                      <a:r>
                        <a:rPr lang="en-US" sz="1400" dirty="0" err="1">
                          <a:effectLst/>
                        </a:rPr>
                        <a:t>bibit</a:t>
                      </a:r>
                      <a:r>
                        <a:rPr lang="en-US" sz="1400" dirty="0" smtClean="0">
                          <a:effectLst/>
                        </a:rPr>
                        <a:t>.</a:t>
                      </a:r>
                      <a:endParaRPr lang="id-ID" sz="1400" dirty="0">
                        <a:effectLst/>
                      </a:endParaRPr>
                    </a:p>
                  </a:txBody>
                  <a:tcPr marL="68580" marR="68580" marT="0" marB="0"/>
                </a:tc>
              </a:tr>
            </a:tbl>
          </a:graphicData>
        </a:graphic>
      </p:graphicFrame>
    </p:spTree>
    <p:extLst>
      <p:ext uri="{BB962C8B-B14F-4D97-AF65-F5344CB8AC3E}">
        <p14:creationId xmlns:p14="http://schemas.microsoft.com/office/powerpoint/2010/main" xmlns="" val="3870432648"/>
      </p:ext>
    </p:extLst>
  </p:cSld>
  <p:clrMapOvr>
    <a:masterClrMapping/>
  </p:clrMapOvr>
  <p:transition>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9" name="Content Placeholder 8"/>
          <p:cNvGraphicFramePr>
            <a:graphicFrameLocks noGrp="1"/>
          </p:cNvGraphicFramePr>
          <p:nvPr>
            <p:ph idx="1"/>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4" descr="Cove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512" y="-18282"/>
            <a:ext cx="9180512" cy="6876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xmlns="" val="1819860034"/>
              </p:ext>
            </p:extLst>
          </p:nvPr>
        </p:nvGraphicFramePr>
        <p:xfrm>
          <a:off x="428596" y="2285992"/>
          <a:ext cx="8229600" cy="3810000"/>
        </p:xfrm>
        <a:graphic>
          <a:graphicData uri="http://schemas.openxmlformats.org/drawingml/2006/table">
            <a:tbl>
              <a:tblPr firstRow="1" firstCol="1" bandRow="1">
                <a:tableStyleId>{5C22544A-7EE6-4342-B048-85BDC9FD1C3A}</a:tableStyleId>
              </a:tblPr>
              <a:tblGrid>
                <a:gridCol w="548091"/>
                <a:gridCol w="2702601"/>
                <a:gridCol w="4978908"/>
              </a:tblGrid>
              <a:tr h="521125">
                <a:tc>
                  <a:txBody>
                    <a:bodyPr/>
                    <a:lstStyle/>
                    <a:p>
                      <a:pPr algn="ctr">
                        <a:lnSpc>
                          <a:spcPct val="115000"/>
                        </a:lnSpc>
                        <a:spcAft>
                          <a:spcPts val="0"/>
                        </a:spcAft>
                      </a:pPr>
                      <a:r>
                        <a:rPr lang="nn-NO" sz="1200" dirty="0">
                          <a:effectLst/>
                        </a:rPr>
                        <a:t>No</a:t>
                      </a:r>
                      <a:endParaRPr lang="id-ID" sz="1100" dirty="0">
                        <a:effectLst/>
                        <a:latin typeface="Calibri"/>
                        <a:ea typeface="Times New Roman"/>
                        <a:cs typeface="Microsoft Himalaya"/>
                      </a:endParaRPr>
                    </a:p>
                  </a:txBody>
                  <a:tcPr marL="68580" marR="68580" marT="0" marB="0"/>
                </a:tc>
                <a:tc>
                  <a:txBody>
                    <a:bodyPr/>
                    <a:lstStyle/>
                    <a:p>
                      <a:pPr algn="ctr">
                        <a:lnSpc>
                          <a:spcPct val="115000"/>
                        </a:lnSpc>
                        <a:spcAft>
                          <a:spcPts val="0"/>
                        </a:spcAft>
                      </a:pPr>
                      <a:r>
                        <a:rPr lang="nn-NO" sz="1200">
                          <a:effectLst/>
                        </a:rPr>
                        <a:t>Kriteria</a:t>
                      </a:r>
                      <a:endParaRPr lang="id-ID" sz="1100">
                        <a:effectLst/>
                        <a:latin typeface="Calibri"/>
                        <a:ea typeface="Times New Roman"/>
                        <a:cs typeface="Microsoft Himalaya"/>
                      </a:endParaRPr>
                    </a:p>
                  </a:txBody>
                  <a:tcPr marL="68580" marR="68580" marT="0" marB="0"/>
                </a:tc>
                <a:tc>
                  <a:txBody>
                    <a:bodyPr/>
                    <a:lstStyle/>
                    <a:p>
                      <a:pPr algn="ctr">
                        <a:lnSpc>
                          <a:spcPct val="115000"/>
                        </a:lnSpc>
                        <a:spcAft>
                          <a:spcPts val="0"/>
                        </a:spcAft>
                      </a:pPr>
                      <a:r>
                        <a:rPr lang="nn-NO" sz="1200">
                          <a:effectLst/>
                        </a:rPr>
                        <a:t>Penjelasan</a:t>
                      </a:r>
                      <a:endParaRPr lang="id-ID" sz="1100">
                        <a:effectLst/>
                        <a:latin typeface="Calibri"/>
                        <a:ea typeface="Times New Roman"/>
                        <a:cs typeface="Microsoft Himalaya"/>
                      </a:endParaRPr>
                    </a:p>
                  </a:txBody>
                  <a:tcPr marL="68580" marR="68580" marT="0" marB="0"/>
                </a:tc>
              </a:tr>
              <a:tr h="3288875">
                <a:tc>
                  <a:txBody>
                    <a:bodyPr/>
                    <a:lstStyle/>
                    <a:p>
                      <a:pPr algn="ctr">
                        <a:lnSpc>
                          <a:spcPct val="115000"/>
                        </a:lnSpc>
                        <a:spcAft>
                          <a:spcPts val="0"/>
                        </a:spcAft>
                      </a:pPr>
                      <a:r>
                        <a:rPr lang="nn-NO" sz="1200">
                          <a:effectLst/>
                        </a:rPr>
                        <a:t>1</a:t>
                      </a:r>
                      <a:endParaRPr lang="id-ID" sz="1100">
                        <a:effectLst/>
                        <a:latin typeface="Calibri"/>
                        <a:ea typeface="Times New Roman"/>
                        <a:cs typeface="Microsoft Himalaya"/>
                      </a:endParaRPr>
                    </a:p>
                  </a:txBody>
                  <a:tcPr marL="68580" marR="68580" marT="0" marB="0"/>
                </a:tc>
                <a:tc>
                  <a:txBody>
                    <a:bodyPr/>
                    <a:lstStyle/>
                    <a:p>
                      <a:pPr algn="just">
                        <a:lnSpc>
                          <a:spcPct val="115000"/>
                        </a:lnSpc>
                        <a:spcAft>
                          <a:spcPts val="0"/>
                        </a:spcAft>
                      </a:pPr>
                      <a:r>
                        <a:rPr lang="nn-NO" sz="1600" dirty="0">
                          <a:effectLst/>
                        </a:rPr>
                        <a:t>Nama Program/ Kegiatan Utama Pengendalian Inflasi</a:t>
                      </a:r>
                      <a:endParaRPr lang="id-ID" sz="1600" dirty="0">
                        <a:effectLst/>
                        <a:latin typeface="Calibri"/>
                        <a:ea typeface="Times New Roman"/>
                        <a:cs typeface="Microsoft Himalaya"/>
                      </a:endParaRPr>
                    </a:p>
                  </a:txBody>
                  <a:tcPr marL="68580" marR="68580" marT="0" marB="0"/>
                </a:tc>
                <a:tc>
                  <a:txBody>
                    <a:bodyPr/>
                    <a:lstStyle/>
                    <a:p>
                      <a:pPr algn="just">
                        <a:lnSpc>
                          <a:spcPct val="115000"/>
                        </a:lnSpc>
                        <a:spcAft>
                          <a:spcPts val="0"/>
                        </a:spcAft>
                      </a:pPr>
                      <a:r>
                        <a:rPr lang="nn-NO" sz="1200" b="1" dirty="0">
                          <a:solidFill>
                            <a:schemeClr val="tx1"/>
                          </a:solidFill>
                          <a:effectLst/>
                        </a:rPr>
                        <a:t>“</a:t>
                      </a:r>
                      <a:r>
                        <a:rPr lang="nn-NO" sz="1800" b="1" dirty="0">
                          <a:solidFill>
                            <a:schemeClr val="tx1"/>
                          </a:solidFill>
                          <a:effectLst/>
                        </a:rPr>
                        <a:t>LORONG PEDULI INFLASI”</a:t>
                      </a:r>
                      <a:endParaRPr lang="id-ID" sz="1800" b="1" dirty="0">
                        <a:solidFill>
                          <a:schemeClr val="tx1"/>
                        </a:solidFill>
                        <a:effectLst/>
                      </a:endParaRPr>
                    </a:p>
                    <a:p>
                      <a:pPr algn="just">
                        <a:lnSpc>
                          <a:spcPct val="115000"/>
                        </a:lnSpc>
                        <a:spcAft>
                          <a:spcPts val="0"/>
                        </a:spcAft>
                      </a:pPr>
                      <a:r>
                        <a:rPr lang="nn-NO" sz="1800" dirty="0">
                          <a:effectLst/>
                        </a:rPr>
                        <a:t>Program Optimalisasi Pemanfaatan Pekarangan Lorong dengan pembentukan Badan Usaha Lorong (BULo) melalui upaya pemberdayaan Kelompok Tani Lorong (Poktanrong)/Kelompok Wanita Tani (KWT) untuk budi daya komoditas penyumbang inflasi (cabai rawit).</a:t>
                      </a:r>
                      <a:endParaRPr lang="id-ID" sz="1800" dirty="0">
                        <a:effectLst/>
                      </a:endParaRPr>
                    </a:p>
                    <a:p>
                      <a:pPr algn="just">
                        <a:lnSpc>
                          <a:spcPct val="115000"/>
                        </a:lnSpc>
                        <a:spcAft>
                          <a:spcPts val="0"/>
                        </a:spcAft>
                      </a:pPr>
                      <a:r>
                        <a:rPr lang="nn-NO" sz="1200" dirty="0">
                          <a:effectLst/>
                        </a:rPr>
                        <a:t> </a:t>
                      </a:r>
                      <a:endParaRPr lang="id-ID" sz="1100" dirty="0">
                        <a:effectLst/>
                        <a:latin typeface="Calibri"/>
                        <a:ea typeface="Times New Roman"/>
                        <a:cs typeface="Microsoft Himalaya"/>
                      </a:endParaRPr>
                    </a:p>
                  </a:txBody>
                  <a:tcPr marL="68580" marR="68580" marT="0" marB="0"/>
                </a:tc>
              </a:tr>
            </a:tbl>
          </a:graphicData>
        </a:graphic>
      </p:graphicFrame>
      <p:sp>
        <p:nvSpPr>
          <p:cNvPr id="8" name="Rectangle 7"/>
          <p:cNvSpPr/>
          <p:nvPr/>
        </p:nvSpPr>
        <p:spPr>
          <a:xfrm>
            <a:off x="857224" y="642918"/>
            <a:ext cx="7467600" cy="1508105"/>
          </a:xfrm>
          <a:prstGeom prst="rect">
            <a:avLst/>
          </a:prstGeom>
        </p:spPr>
        <p:txBody>
          <a:bodyPr wrap="square">
            <a:spAutoFit/>
          </a:bodyPr>
          <a:lstStyle/>
          <a:p>
            <a:pPr marL="342900" lvl="0" indent="-342900" algn="ctr"/>
            <a:r>
              <a:rPr lang="id-ID" sz="2000" b="1" dirty="0" smtClean="0">
                <a:latin typeface="Arial Black" pitchFamily="34" charset="0"/>
              </a:rPr>
              <a:t>INOVASI TPID KOTA MAKASSAR</a:t>
            </a:r>
          </a:p>
          <a:p>
            <a:pPr marL="342900" lvl="0" indent="-342900"/>
            <a:endParaRPr lang="id-ID" b="1" dirty="0" smtClean="0">
              <a:latin typeface="Arial Black" pitchFamily="34" charset="0"/>
            </a:endParaRPr>
          </a:p>
          <a:p>
            <a:pPr marL="342900" lvl="0" indent="-342900"/>
            <a:r>
              <a:rPr lang="id-ID" sz="1600" b="1" dirty="0" smtClean="0">
                <a:latin typeface="Arial Black" pitchFamily="34" charset="0"/>
              </a:rPr>
              <a:t>KEGIATAN UTAMA PENGENDALIAN INFLASI</a:t>
            </a:r>
          </a:p>
          <a:p>
            <a:pPr marL="342900" lvl="0" indent="-342900"/>
            <a:endParaRPr lang="id-ID" b="1" dirty="0" smtClean="0">
              <a:latin typeface="Arial Black" pitchFamily="34" charset="0"/>
            </a:endParaRPr>
          </a:p>
          <a:p>
            <a:pPr marL="342900" lvl="0" indent="-342900"/>
            <a:r>
              <a:rPr lang="id-ID" sz="1600" b="1" dirty="0" smtClean="0">
                <a:latin typeface="Arial Black" pitchFamily="34" charset="0"/>
              </a:rPr>
              <a:t>@ LORONG PEDULI INFLASI</a:t>
            </a:r>
            <a:r>
              <a:rPr lang="id-ID" b="1" dirty="0" smtClean="0">
                <a:latin typeface="Arial Black" pitchFamily="34" charset="0"/>
              </a:rPr>
              <a:t>    </a:t>
            </a:r>
            <a:endParaRPr lang="id-ID" b="1" dirty="0">
              <a:latin typeface="Arial Black" pitchFamily="34" charset="0"/>
            </a:endParaRPr>
          </a:p>
        </p:txBody>
      </p:sp>
    </p:spTree>
    <p:extLst>
      <p:ext uri="{BB962C8B-B14F-4D97-AF65-F5344CB8AC3E}">
        <p14:creationId xmlns:p14="http://schemas.microsoft.com/office/powerpoint/2010/main" xmlns="" val="1251120971"/>
      </p:ext>
    </p:extLst>
  </p:cSld>
  <p:clrMapOvr>
    <a:masterClrMapping/>
  </p:clrMapOvr>
  <p:transition advTm="5000">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xmlns="" val="3520597022"/>
              </p:ext>
            </p:extLst>
          </p:nvPr>
        </p:nvGraphicFramePr>
        <p:xfrm>
          <a:off x="914400" y="914401"/>
          <a:ext cx="7315200" cy="5250910"/>
        </p:xfrm>
        <a:graphic>
          <a:graphicData uri="http://schemas.openxmlformats.org/drawingml/2006/table">
            <a:tbl>
              <a:tblPr firstRow="1" firstCol="1" bandRow="1">
                <a:tableStyleId>{5C22544A-7EE6-4342-B048-85BDC9FD1C3A}</a:tableStyleId>
              </a:tblPr>
              <a:tblGrid>
                <a:gridCol w="2695074"/>
                <a:gridCol w="4620126"/>
              </a:tblGrid>
              <a:tr h="5250910">
                <a:tc>
                  <a:txBody>
                    <a:bodyPr/>
                    <a:lstStyle/>
                    <a:p>
                      <a:pPr>
                        <a:lnSpc>
                          <a:spcPct val="115000"/>
                        </a:lnSpc>
                        <a:spcAft>
                          <a:spcPts val="0"/>
                        </a:spcAft>
                      </a:pPr>
                      <a:r>
                        <a:rPr lang="en-US" sz="1100" smtClean="0">
                          <a:effectLst/>
                        </a:rPr>
                        <a:t> </a:t>
                      </a:r>
                      <a:r>
                        <a:rPr lang="en-US" sz="1400" smtClean="0">
                          <a:effectLst/>
                        </a:rPr>
                        <a:t>Implementasi </a:t>
                      </a:r>
                      <a:endParaRPr lang="id-ID" sz="1400" smtClean="0">
                        <a:effectLst/>
                      </a:endParaRPr>
                    </a:p>
                    <a:p>
                      <a:pPr>
                        <a:lnSpc>
                          <a:spcPct val="115000"/>
                        </a:lnSpc>
                        <a:spcAft>
                          <a:spcPts val="0"/>
                        </a:spcAft>
                      </a:pPr>
                      <a:r>
                        <a:rPr lang="en-US" sz="1400" smtClean="0">
                          <a:effectLst/>
                        </a:rPr>
                        <a:t>program / kegiatan </a:t>
                      </a:r>
                      <a:endParaRPr lang="id-ID" sz="1400" smtClean="0">
                        <a:effectLst/>
                        <a:latin typeface="+mn-lt"/>
                        <a:ea typeface="Times New Roman"/>
                        <a:cs typeface="Microsoft Himalaya"/>
                      </a:endParaRPr>
                    </a:p>
                    <a:p>
                      <a:pPr>
                        <a:lnSpc>
                          <a:spcPct val="115000"/>
                        </a:lnSpc>
                        <a:spcAft>
                          <a:spcPts val="0"/>
                        </a:spcAft>
                      </a:pPr>
                      <a:endParaRPr lang="id-ID" sz="1400">
                        <a:effectLst/>
                        <a:latin typeface="Calibri"/>
                        <a:ea typeface="Times New Roman"/>
                        <a:cs typeface="Microsoft Himalaya"/>
                      </a:endParaRPr>
                    </a:p>
                  </a:txBody>
                  <a:tcPr marL="68580" marR="68580" marT="0" marB="0"/>
                </a:tc>
                <a:tc>
                  <a:txBody>
                    <a:bodyPr/>
                    <a:lstStyle/>
                    <a:p>
                      <a:pPr algn="just">
                        <a:lnSpc>
                          <a:spcPct val="115000"/>
                        </a:lnSpc>
                        <a:spcAft>
                          <a:spcPts val="0"/>
                        </a:spcAft>
                      </a:pPr>
                      <a:r>
                        <a:rPr lang="en-US" sz="1400" smtClean="0">
                          <a:effectLst/>
                        </a:rPr>
                        <a:t>Kegiatan </a:t>
                      </a:r>
                      <a:r>
                        <a:rPr lang="en-US" sz="1400">
                          <a:effectLst/>
                        </a:rPr>
                        <a:t>optimalisasi pemanfaatan lorong dengan program BULO melibatkan tenaga pendaming penyuluh pertanian,aparat kelurahan,mahasiswa pertanian srta organisasi masyarakat yang memiliki kepedulian tentang pemanfaatan lorong/tanah kosong dan kelompok sasaran kegiatan ini adalah komunitas lorong/kelompok tani yang beranggotakan minimal 20 orang yang berdomisili berdekatan dalam satu kelurahan.Hasil dari usaha lorong/pekarangan ini diutamakan untuk dikonsumsi oleh rumah tangga bersangkutan dan apabila berlebih dapat dibagikan/disumbangkan kepada anggota kelompok atau secara bersama-sama dijual oleh kelompok.</a:t>
                      </a:r>
                      <a:endParaRPr lang="id-ID" sz="1400">
                        <a:effectLst/>
                        <a:latin typeface="Calibri"/>
                        <a:ea typeface="Times New Roman"/>
                        <a:cs typeface="Microsoft Himalaya"/>
                      </a:endParaRPr>
                    </a:p>
                  </a:txBody>
                  <a:tcPr marL="68580" marR="68580" marT="0" marB="0"/>
                </a:tc>
              </a:tr>
            </a:tbl>
          </a:graphicData>
        </a:graphic>
      </p:graphicFrame>
    </p:spTree>
    <p:extLst>
      <p:ext uri="{BB962C8B-B14F-4D97-AF65-F5344CB8AC3E}">
        <p14:creationId xmlns:p14="http://schemas.microsoft.com/office/powerpoint/2010/main" xmlns="" val="2523834857"/>
      </p:ext>
    </p:extLst>
  </p:cSld>
  <p:clrMapOvr>
    <a:masterClrMapping/>
  </p:clrMapOvr>
  <p:transition>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xmlns="" val="3722006219"/>
              </p:ext>
            </p:extLst>
          </p:nvPr>
        </p:nvGraphicFramePr>
        <p:xfrm>
          <a:off x="762000" y="762001"/>
          <a:ext cx="7467600" cy="5391575"/>
        </p:xfrm>
        <a:graphic>
          <a:graphicData uri="http://schemas.openxmlformats.org/drawingml/2006/table">
            <a:tbl>
              <a:tblPr firstRow="1" firstCol="1" bandRow="1">
                <a:tableStyleId>{5C22544A-7EE6-4342-B048-85BDC9FD1C3A}</a:tableStyleId>
              </a:tblPr>
              <a:tblGrid>
                <a:gridCol w="2751221"/>
                <a:gridCol w="4716379"/>
              </a:tblGrid>
              <a:tr h="1169244">
                <a:tc>
                  <a:txBody>
                    <a:bodyPr/>
                    <a:lstStyle/>
                    <a:p>
                      <a:pPr>
                        <a:lnSpc>
                          <a:spcPct val="115000"/>
                        </a:lnSpc>
                        <a:spcAft>
                          <a:spcPts val="0"/>
                        </a:spcAft>
                      </a:pPr>
                      <a:r>
                        <a:rPr lang="en-US" sz="1400">
                          <a:effectLst/>
                        </a:rPr>
                        <a:t> Dampak / hasil yang diperoleh</a:t>
                      </a:r>
                      <a:endParaRPr lang="id-ID" sz="1400">
                        <a:effectLst/>
                      </a:endParaRPr>
                    </a:p>
                    <a:p>
                      <a:pPr>
                        <a:lnSpc>
                          <a:spcPct val="115000"/>
                        </a:lnSpc>
                        <a:spcAft>
                          <a:spcPts val="0"/>
                        </a:spcAft>
                      </a:pPr>
                      <a:r>
                        <a:rPr lang="en-US" sz="1400">
                          <a:effectLst/>
                        </a:rPr>
                        <a:t> dari pelaksanaan</a:t>
                      </a:r>
                      <a:endParaRPr lang="id-ID" sz="1400">
                        <a:effectLst/>
                      </a:endParaRPr>
                    </a:p>
                    <a:p>
                      <a:pPr>
                        <a:lnSpc>
                          <a:spcPct val="115000"/>
                        </a:lnSpc>
                        <a:spcAft>
                          <a:spcPts val="0"/>
                        </a:spcAft>
                      </a:pPr>
                      <a:r>
                        <a:rPr lang="en-US" sz="1400">
                          <a:effectLst/>
                        </a:rPr>
                        <a:t> program/ kegiatan </a:t>
                      </a:r>
                      <a:endParaRPr lang="id-ID" sz="1400">
                        <a:effectLst/>
                        <a:latin typeface="Calibri"/>
                        <a:ea typeface="Times New Roman"/>
                        <a:cs typeface="Microsoft Himalaya"/>
                      </a:endParaRPr>
                    </a:p>
                  </a:txBody>
                  <a:tcPr marL="51936" marR="51936" marT="0" marB="0"/>
                </a:tc>
                <a:tc>
                  <a:txBody>
                    <a:bodyPr/>
                    <a:lstStyle/>
                    <a:p>
                      <a:pPr algn="just">
                        <a:lnSpc>
                          <a:spcPct val="115000"/>
                        </a:lnSpc>
                        <a:spcAft>
                          <a:spcPts val="0"/>
                        </a:spcAft>
                      </a:pPr>
                      <a:r>
                        <a:rPr lang="en-US" sz="1400">
                          <a:effectLst/>
                        </a:rPr>
                        <a:t>Bahwa dari kegiatan ini maka tersedia poduksi cabe untuk kebutuhan konsumsi rumah tangga dan selebihnya diolah menjadi produk olahan atau dijual serta meningkatnya partisipasi masyarakat dalam membudidayakan tanaman cabe untuk penyediaan pangan keluarga .</a:t>
                      </a:r>
                      <a:endParaRPr lang="id-ID" sz="1400">
                        <a:effectLst/>
                        <a:latin typeface="Calibri"/>
                        <a:ea typeface="Times New Roman"/>
                        <a:cs typeface="Microsoft Himalaya"/>
                      </a:endParaRPr>
                    </a:p>
                  </a:txBody>
                  <a:tcPr marL="51936" marR="51936" marT="0" marB="0"/>
                </a:tc>
              </a:tr>
              <a:tr h="4164755">
                <a:tc>
                  <a:txBody>
                    <a:bodyPr/>
                    <a:lstStyle/>
                    <a:p>
                      <a:pPr>
                        <a:lnSpc>
                          <a:spcPct val="115000"/>
                        </a:lnSpc>
                        <a:spcAft>
                          <a:spcPts val="0"/>
                        </a:spcAft>
                      </a:pPr>
                      <a:r>
                        <a:rPr lang="en-US" sz="1100">
                          <a:effectLst/>
                        </a:rPr>
                        <a:t> </a:t>
                      </a:r>
                      <a:endParaRPr lang="id-ID" sz="1100">
                        <a:effectLst/>
                      </a:endParaRPr>
                    </a:p>
                    <a:p>
                      <a:pPr>
                        <a:lnSpc>
                          <a:spcPct val="115000"/>
                        </a:lnSpc>
                        <a:spcAft>
                          <a:spcPts val="0"/>
                        </a:spcAft>
                      </a:pPr>
                      <a:r>
                        <a:rPr lang="en-US" sz="1100">
                          <a:effectLst/>
                        </a:rPr>
                        <a:t> </a:t>
                      </a:r>
                      <a:r>
                        <a:rPr lang="en-US" sz="1400">
                          <a:effectLst/>
                        </a:rPr>
                        <a:t>Evaluasi/ tindak lanjut</a:t>
                      </a:r>
                      <a:endParaRPr lang="id-ID" sz="1400">
                        <a:effectLst/>
                      </a:endParaRPr>
                    </a:p>
                    <a:p>
                      <a:pPr>
                        <a:lnSpc>
                          <a:spcPct val="115000"/>
                        </a:lnSpc>
                        <a:spcAft>
                          <a:spcPts val="0"/>
                        </a:spcAft>
                      </a:pPr>
                      <a:r>
                        <a:rPr lang="en-US" sz="1400">
                          <a:effectLst/>
                        </a:rPr>
                        <a:t> yang akan</a:t>
                      </a:r>
                      <a:endParaRPr lang="id-ID" sz="1400">
                        <a:effectLst/>
                      </a:endParaRPr>
                    </a:p>
                    <a:p>
                      <a:pPr>
                        <a:lnSpc>
                          <a:spcPct val="115000"/>
                        </a:lnSpc>
                        <a:spcAft>
                          <a:spcPts val="0"/>
                        </a:spcAft>
                      </a:pPr>
                      <a:r>
                        <a:rPr lang="en-US" sz="1400">
                          <a:effectLst/>
                        </a:rPr>
                        <a:t> dilaksanakan </a:t>
                      </a:r>
                      <a:endParaRPr lang="id-ID" sz="1400">
                        <a:effectLst/>
                        <a:latin typeface="Calibri"/>
                        <a:ea typeface="Times New Roman"/>
                        <a:cs typeface="Microsoft Himalaya"/>
                      </a:endParaRPr>
                    </a:p>
                  </a:txBody>
                  <a:tcPr marL="51936" marR="51936" marT="0" marB="0"/>
                </a:tc>
                <a:tc>
                  <a:txBody>
                    <a:bodyPr/>
                    <a:lstStyle/>
                    <a:p>
                      <a:pPr>
                        <a:lnSpc>
                          <a:spcPct val="115000"/>
                        </a:lnSpc>
                        <a:spcAft>
                          <a:spcPts val="0"/>
                        </a:spcAft>
                      </a:pPr>
                      <a:r>
                        <a:rPr lang="en-US" sz="1100">
                          <a:effectLst/>
                        </a:rPr>
                        <a:t> </a:t>
                      </a:r>
                      <a:endParaRPr lang="id-ID" sz="1100">
                        <a:effectLst/>
                      </a:endParaRPr>
                    </a:p>
                    <a:p>
                      <a:pPr algn="just">
                        <a:lnSpc>
                          <a:spcPct val="115000"/>
                        </a:lnSpc>
                        <a:spcAft>
                          <a:spcPts val="0"/>
                        </a:spcAft>
                      </a:pPr>
                      <a:r>
                        <a:rPr lang="en-US" sz="1400">
                          <a:effectLst/>
                        </a:rPr>
                        <a:t>Melakukan pemantauan sebagai bentuk tindaklanjut dari upaya monitoring kegiatan BULO di lapangan dan pemantauan dilakukan selama kegiatan ini dilaksanakan oleh poktanrong dan beberapa hal yang perlu dipantau ialah mengenai kelengkapan penyaluran sarana  dan prasarana produksi,partisipasi masyarakat dan penyuluh,aktifitas budidaya dilapangan</a:t>
                      </a:r>
                      <a:r>
                        <a:rPr lang="en-US" sz="1400" smtClean="0">
                          <a:effectLst/>
                        </a:rPr>
                        <a:t>.</a:t>
                      </a:r>
                      <a:endParaRPr lang="id-ID" sz="1400">
                        <a:effectLst/>
                      </a:endParaRPr>
                    </a:p>
                  </a:txBody>
                  <a:tcPr marL="51936" marR="51936" marT="0" marB="0"/>
                </a:tc>
              </a:tr>
            </a:tbl>
          </a:graphicData>
        </a:graphic>
      </p:graphicFrame>
    </p:spTree>
    <p:extLst>
      <p:ext uri="{BB962C8B-B14F-4D97-AF65-F5344CB8AC3E}">
        <p14:creationId xmlns:p14="http://schemas.microsoft.com/office/powerpoint/2010/main" xmlns="" val="3870432648"/>
      </p:ext>
    </p:extLst>
  </p:cSld>
  <p:clrMapOvr>
    <a:masterClrMapping/>
  </p:clrMapOvr>
  <p:transition>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xmlns="" val="3872493818"/>
              </p:ext>
            </p:extLst>
          </p:nvPr>
        </p:nvGraphicFramePr>
        <p:xfrm>
          <a:off x="762000" y="762001"/>
          <a:ext cx="7467600" cy="5100066"/>
        </p:xfrm>
        <a:graphic>
          <a:graphicData uri="http://schemas.openxmlformats.org/drawingml/2006/table">
            <a:tbl>
              <a:tblPr firstRow="1" firstCol="1" bandRow="1">
                <a:tableStyleId>{5C22544A-7EE6-4342-B048-85BDC9FD1C3A}</a:tableStyleId>
              </a:tblPr>
              <a:tblGrid>
                <a:gridCol w="2751221"/>
                <a:gridCol w="4716379"/>
              </a:tblGrid>
              <a:tr h="4164755">
                <a:tc>
                  <a:txBody>
                    <a:bodyPr/>
                    <a:lstStyle/>
                    <a:p>
                      <a:pPr>
                        <a:lnSpc>
                          <a:spcPct val="115000"/>
                        </a:lnSpc>
                        <a:spcAft>
                          <a:spcPts val="0"/>
                        </a:spcAft>
                      </a:pPr>
                      <a:r>
                        <a:rPr lang="en-US" sz="1100">
                          <a:effectLst/>
                        </a:rPr>
                        <a:t> </a:t>
                      </a:r>
                      <a:endParaRPr lang="id-ID" sz="1100">
                        <a:effectLst/>
                      </a:endParaRPr>
                    </a:p>
                    <a:p>
                      <a:pPr>
                        <a:lnSpc>
                          <a:spcPct val="115000"/>
                        </a:lnSpc>
                        <a:spcAft>
                          <a:spcPts val="0"/>
                        </a:spcAft>
                      </a:pPr>
                      <a:r>
                        <a:rPr lang="en-US" sz="1100">
                          <a:effectLst/>
                        </a:rPr>
                        <a:t> </a:t>
                      </a:r>
                      <a:r>
                        <a:rPr lang="en-US" sz="1400">
                          <a:effectLst/>
                        </a:rPr>
                        <a:t>Evaluasi/ tindak lanjut</a:t>
                      </a:r>
                      <a:endParaRPr lang="id-ID" sz="1400">
                        <a:effectLst/>
                      </a:endParaRPr>
                    </a:p>
                    <a:p>
                      <a:pPr>
                        <a:lnSpc>
                          <a:spcPct val="115000"/>
                        </a:lnSpc>
                        <a:spcAft>
                          <a:spcPts val="0"/>
                        </a:spcAft>
                      </a:pPr>
                      <a:r>
                        <a:rPr lang="en-US" sz="1400">
                          <a:effectLst/>
                        </a:rPr>
                        <a:t> yang akan</a:t>
                      </a:r>
                      <a:endParaRPr lang="id-ID" sz="1400">
                        <a:effectLst/>
                      </a:endParaRPr>
                    </a:p>
                    <a:p>
                      <a:pPr>
                        <a:lnSpc>
                          <a:spcPct val="115000"/>
                        </a:lnSpc>
                        <a:spcAft>
                          <a:spcPts val="0"/>
                        </a:spcAft>
                      </a:pPr>
                      <a:r>
                        <a:rPr lang="en-US" sz="1400">
                          <a:effectLst/>
                        </a:rPr>
                        <a:t> dilaksanakan</a:t>
                      </a:r>
                      <a:r>
                        <a:rPr lang="en-US" sz="1100">
                          <a:effectLst/>
                        </a:rPr>
                        <a:t> </a:t>
                      </a:r>
                      <a:endParaRPr lang="id-ID" sz="1100">
                        <a:effectLst/>
                        <a:latin typeface="Calibri"/>
                        <a:ea typeface="Times New Roman"/>
                        <a:cs typeface="Microsoft Himalaya"/>
                      </a:endParaRPr>
                    </a:p>
                  </a:txBody>
                  <a:tcPr marL="51936" marR="51936" marT="0" marB="0"/>
                </a:tc>
                <a:tc>
                  <a:txBody>
                    <a:bodyPr/>
                    <a:lstStyle/>
                    <a:p>
                      <a:pPr>
                        <a:lnSpc>
                          <a:spcPct val="115000"/>
                        </a:lnSpc>
                        <a:spcAft>
                          <a:spcPts val="0"/>
                        </a:spcAft>
                      </a:pPr>
                      <a:r>
                        <a:rPr lang="en-US" sz="1100">
                          <a:effectLst/>
                        </a:rPr>
                        <a:t> </a:t>
                      </a:r>
                      <a:endParaRPr lang="en-US" sz="1100" smtClean="0">
                        <a:effectLst/>
                      </a:endParaRPr>
                    </a:p>
                    <a:p>
                      <a:pPr algn="just">
                        <a:lnSpc>
                          <a:spcPct val="115000"/>
                        </a:lnSpc>
                        <a:spcAft>
                          <a:spcPts val="0"/>
                        </a:spcAft>
                      </a:pPr>
                      <a:r>
                        <a:rPr lang="en-US" sz="1400" smtClean="0">
                          <a:effectLst/>
                        </a:rPr>
                        <a:t>Melakukan </a:t>
                      </a:r>
                      <a:r>
                        <a:rPr lang="en-US" sz="1400">
                          <a:effectLst/>
                        </a:rPr>
                        <a:t>evaluasi secara menyeluruh dengan melihat sejauhmana </a:t>
                      </a:r>
                      <a:r>
                        <a:rPr lang="en-US" sz="1400" smtClean="0">
                          <a:effectLst/>
                        </a:rPr>
                        <a:t>efektifitas poktanrong </a:t>
                      </a:r>
                      <a:r>
                        <a:rPr lang="en-US" sz="1400">
                          <a:effectLst/>
                        </a:rPr>
                        <a:t>dapat melaksanakan kegiatan budidaya,tingkat penerimaan masyarakat terhadap tehnik budidaya yang diajarkan oleh penyuluh dan efektifitas penyuluhan oleh penyuluh.Kegiatan evaluasi juga dilakukan sebagai upaya untuk mendapatkan laporan dan masukan terhadap pelaksanaan kegiatan sehingga dapat berjalan lancer sesuai tujuan dan sasaran.</a:t>
                      </a:r>
                      <a:endParaRPr lang="id-ID" sz="1400">
                        <a:effectLst/>
                      </a:endParaRPr>
                    </a:p>
                    <a:p>
                      <a:pPr algn="just">
                        <a:lnSpc>
                          <a:spcPct val="115000"/>
                        </a:lnSpc>
                        <a:spcAft>
                          <a:spcPts val="0"/>
                        </a:spcAft>
                      </a:pPr>
                      <a:r>
                        <a:rPr lang="en-US" sz="1400">
                          <a:effectLst/>
                        </a:rPr>
                        <a:t>Melakukan pelaporan pelaksanaan kegiatan berdasarkan hasil monitoring terhadap kelompok penerima manfaat bersama penyuluh pendamping. Aparat kelurahan dan penyuluh pendamping memantau kegiatan lapangan secara berkala dan mengevaluasi hasil pemantauan serta menyampaikan laporan BULO kepada petugas teknis BULO ke Dinas Ketahanan Pangan.</a:t>
                      </a:r>
                      <a:endParaRPr lang="id-ID" sz="1400">
                        <a:effectLst/>
                      </a:endParaRPr>
                    </a:p>
                    <a:p>
                      <a:pPr algn="just">
                        <a:lnSpc>
                          <a:spcPct val="115000"/>
                        </a:lnSpc>
                        <a:spcAft>
                          <a:spcPts val="0"/>
                        </a:spcAft>
                      </a:pPr>
                      <a:r>
                        <a:rPr lang="en-US" sz="1400">
                          <a:effectLst/>
                        </a:rPr>
                        <a:t>Laporan yang dibuat menggambarkan hal-hal sebagai berikut yaitu kemajuan pelaksanaan kegiatan sesuai indicator yang ditetapkan,permasalahan yang dihadapi dan upaya tindak lanjut serta saran dan masukan untuk perbaikan kegiatan yang akan datang.</a:t>
                      </a:r>
                      <a:endParaRPr lang="id-ID" sz="1400">
                        <a:effectLst/>
                        <a:latin typeface="Calibri"/>
                        <a:ea typeface="Times New Roman"/>
                        <a:cs typeface="Microsoft Himalaya"/>
                      </a:endParaRPr>
                    </a:p>
                  </a:txBody>
                  <a:tcPr marL="51936" marR="51936" marT="0" marB="0"/>
                </a:tc>
              </a:tr>
            </a:tbl>
          </a:graphicData>
        </a:graphic>
      </p:graphicFrame>
    </p:spTree>
    <p:extLst>
      <p:ext uri="{BB962C8B-B14F-4D97-AF65-F5344CB8AC3E}">
        <p14:creationId xmlns:p14="http://schemas.microsoft.com/office/powerpoint/2010/main" xmlns="" val="1676597945"/>
      </p:ext>
    </p:extLst>
  </p:cSld>
  <p:clrMapOvr>
    <a:masterClrMapping/>
  </p:clrMapOvr>
  <p:transition>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7384"/>
            <a:ext cx="9144000" cy="6885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advTm="60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9" name="Content Placeholder 8"/>
          <p:cNvGraphicFramePr>
            <a:graphicFrameLocks noGrp="1"/>
          </p:cNvGraphicFramePr>
          <p:nvPr>
            <p:ph idx="1"/>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4" descr="Cov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512" y="-18282"/>
            <a:ext cx="9180512" cy="6876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xmlns="" val="3157941176"/>
              </p:ext>
            </p:extLst>
          </p:nvPr>
        </p:nvGraphicFramePr>
        <p:xfrm>
          <a:off x="457200" y="914400"/>
          <a:ext cx="8233526" cy="4953000"/>
        </p:xfrm>
        <a:graphic>
          <a:graphicData uri="http://schemas.openxmlformats.org/drawingml/2006/table">
            <a:tbl>
              <a:tblPr firstRow="1" firstCol="1" bandRow="1">
                <a:tableStyleId>{5C22544A-7EE6-4342-B048-85BDC9FD1C3A}</a:tableStyleId>
              </a:tblPr>
              <a:tblGrid>
                <a:gridCol w="548352"/>
                <a:gridCol w="2703891"/>
                <a:gridCol w="4981283"/>
              </a:tblGrid>
              <a:tr h="4953000">
                <a:tc>
                  <a:txBody>
                    <a:bodyPr/>
                    <a:lstStyle/>
                    <a:p>
                      <a:pPr algn="ctr">
                        <a:lnSpc>
                          <a:spcPct val="115000"/>
                        </a:lnSpc>
                        <a:spcAft>
                          <a:spcPts val="0"/>
                        </a:spcAft>
                      </a:pPr>
                      <a:r>
                        <a:rPr lang="nn-NO" sz="1100" dirty="0">
                          <a:effectLst/>
                        </a:rPr>
                        <a:t>2</a:t>
                      </a:r>
                      <a:endParaRPr lang="id-ID" sz="1000" dirty="0">
                        <a:effectLst/>
                        <a:latin typeface="Calibri"/>
                        <a:ea typeface="Times New Roman"/>
                        <a:cs typeface="Microsoft Himalaya"/>
                      </a:endParaRPr>
                    </a:p>
                  </a:txBody>
                  <a:tcPr marL="64168" marR="64168" marT="0" marB="0"/>
                </a:tc>
                <a:tc>
                  <a:txBody>
                    <a:bodyPr/>
                    <a:lstStyle/>
                    <a:p>
                      <a:pPr algn="just">
                        <a:lnSpc>
                          <a:spcPct val="115000"/>
                        </a:lnSpc>
                        <a:spcAft>
                          <a:spcPts val="0"/>
                        </a:spcAft>
                      </a:pPr>
                      <a:r>
                        <a:rPr lang="nn-NO" sz="1400">
                          <a:effectLst/>
                        </a:rPr>
                        <a:t>Latar Belakang Pelaksanaan Program/ Kegiatan</a:t>
                      </a:r>
                      <a:endParaRPr lang="id-ID" sz="1400">
                        <a:effectLst/>
                        <a:latin typeface="Calibri"/>
                        <a:ea typeface="Times New Roman"/>
                        <a:cs typeface="Microsoft Himalaya"/>
                      </a:endParaRPr>
                    </a:p>
                  </a:txBody>
                  <a:tcPr marL="64168" marR="64168" marT="0" marB="0"/>
                </a:tc>
                <a:tc>
                  <a:txBody>
                    <a:bodyPr/>
                    <a:lstStyle/>
                    <a:p>
                      <a:pPr marL="342900" lvl="0" indent="-342900" algn="just">
                        <a:lnSpc>
                          <a:spcPct val="115000"/>
                        </a:lnSpc>
                        <a:spcAft>
                          <a:spcPts val="0"/>
                        </a:spcAft>
                        <a:buFont typeface="+mj-lt"/>
                        <a:buAutoNum type="arabicPeriod"/>
                      </a:pPr>
                      <a:r>
                        <a:rPr lang="nn-NO" sz="1400" dirty="0">
                          <a:effectLst/>
                        </a:rPr>
                        <a:t>Kota Makassar merupakan salah satu dari lima kota IHK di Sulawesi Selatan. Kota Makassar memberikan andil sekitar 78% terhadap inflasi Prov. Sulawesi Selatan. </a:t>
                      </a:r>
                      <a:endParaRPr lang="id-ID" sz="1400" dirty="0">
                        <a:effectLst/>
                      </a:endParaRPr>
                    </a:p>
                    <a:p>
                      <a:pPr marL="342900" lvl="0" indent="-342900" algn="just">
                        <a:lnSpc>
                          <a:spcPct val="115000"/>
                        </a:lnSpc>
                        <a:spcAft>
                          <a:spcPts val="0"/>
                        </a:spcAft>
                        <a:buFont typeface="+mj-lt"/>
                        <a:buAutoNum type="arabicPeriod"/>
                      </a:pPr>
                      <a:r>
                        <a:rPr lang="nn-NO" sz="1400" dirty="0">
                          <a:effectLst/>
                        </a:rPr>
                        <a:t>Pada awal tahun 2017, tingkat inflasi Kota Makassar yaitu:</a:t>
                      </a:r>
                      <a:endParaRPr lang="id-ID" sz="1400" dirty="0">
                        <a:effectLst/>
                      </a:endParaRPr>
                    </a:p>
                    <a:p>
                      <a:pPr marL="342900" lvl="0" indent="-342900" algn="just">
                        <a:lnSpc>
                          <a:spcPct val="115000"/>
                        </a:lnSpc>
                        <a:spcAft>
                          <a:spcPts val="0"/>
                        </a:spcAft>
                        <a:buFont typeface="+mj-lt"/>
                        <a:buNone/>
                      </a:pPr>
                      <a:r>
                        <a:rPr lang="id-ID" sz="1400" dirty="0" smtClean="0">
                          <a:effectLst/>
                        </a:rPr>
                        <a:t>         a.</a:t>
                      </a:r>
                      <a:r>
                        <a:rPr lang="id-ID" sz="1400" baseline="0" dirty="0" smtClean="0">
                          <a:effectLst/>
                        </a:rPr>
                        <a:t> </a:t>
                      </a:r>
                      <a:r>
                        <a:rPr lang="nn-NO" sz="1400" dirty="0" smtClean="0">
                          <a:effectLst/>
                        </a:rPr>
                        <a:t>Januari </a:t>
                      </a:r>
                      <a:r>
                        <a:rPr lang="nn-NO" sz="1400" dirty="0">
                          <a:effectLst/>
                        </a:rPr>
                        <a:t>2017: 1,14 % </a:t>
                      </a:r>
                      <a:endParaRPr lang="id-ID" sz="1400" dirty="0">
                        <a:effectLst/>
                      </a:endParaRPr>
                    </a:p>
                    <a:p>
                      <a:pPr marL="342900" lvl="0" indent="-342900" algn="just">
                        <a:lnSpc>
                          <a:spcPct val="115000"/>
                        </a:lnSpc>
                        <a:spcAft>
                          <a:spcPts val="0"/>
                        </a:spcAft>
                        <a:buFont typeface="+mj-lt"/>
                        <a:buNone/>
                      </a:pPr>
                      <a:r>
                        <a:rPr lang="id-ID" sz="1400" dirty="0" smtClean="0">
                          <a:effectLst/>
                        </a:rPr>
                        <a:t>         b.</a:t>
                      </a:r>
                      <a:r>
                        <a:rPr lang="id-ID" sz="1400" baseline="0" dirty="0" smtClean="0">
                          <a:effectLst/>
                        </a:rPr>
                        <a:t> </a:t>
                      </a:r>
                      <a:r>
                        <a:rPr lang="nn-NO" sz="1400" dirty="0" smtClean="0">
                          <a:effectLst/>
                        </a:rPr>
                        <a:t>Februari </a:t>
                      </a:r>
                      <a:r>
                        <a:rPr lang="nn-NO" sz="1400" dirty="0">
                          <a:effectLst/>
                        </a:rPr>
                        <a:t>2017: 0,79% </a:t>
                      </a:r>
                      <a:endParaRPr lang="id-ID" sz="1400" dirty="0">
                        <a:effectLst/>
                      </a:endParaRPr>
                    </a:p>
                    <a:p>
                      <a:pPr marL="342900" lvl="0" indent="-342900" algn="just">
                        <a:lnSpc>
                          <a:spcPct val="115000"/>
                        </a:lnSpc>
                        <a:spcAft>
                          <a:spcPts val="0"/>
                        </a:spcAft>
                        <a:buFont typeface="+mj-lt"/>
                        <a:buNone/>
                      </a:pPr>
                      <a:r>
                        <a:rPr lang="id-ID" sz="1400" dirty="0" smtClean="0">
                          <a:effectLst/>
                        </a:rPr>
                        <a:t>         c. </a:t>
                      </a:r>
                      <a:r>
                        <a:rPr lang="nn-NO" sz="1400" dirty="0" smtClean="0">
                          <a:effectLst/>
                        </a:rPr>
                        <a:t>Maret </a:t>
                      </a:r>
                      <a:r>
                        <a:rPr lang="nn-NO" sz="1400" dirty="0">
                          <a:effectLst/>
                        </a:rPr>
                        <a:t>2017: 0,16% </a:t>
                      </a:r>
                      <a:endParaRPr lang="id-ID" sz="1400" dirty="0">
                        <a:effectLst/>
                      </a:endParaRPr>
                    </a:p>
                    <a:p>
                      <a:pPr marL="342900" lvl="0" indent="-342900" algn="just">
                        <a:lnSpc>
                          <a:spcPct val="115000"/>
                        </a:lnSpc>
                        <a:spcAft>
                          <a:spcPts val="0"/>
                        </a:spcAft>
                        <a:buFont typeface="+mj-lt"/>
                        <a:buNone/>
                      </a:pPr>
                      <a:r>
                        <a:rPr lang="id-ID" sz="1400" dirty="0" smtClean="0">
                          <a:effectLst/>
                        </a:rPr>
                        <a:t>3.   </a:t>
                      </a:r>
                      <a:r>
                        <a:rPr lang="nn-NO" sz="1400" dirty="0" smtClean="0">
                          <a:effectLst/>
                        </a:rPr>
                        <a:t>Adapun </a:t>
                      </a:r>
                      <a:r>
                        <a:rPr lang="nn-NO" sz="1400" dirty="0">
                          <a:effectLst/>
                        </a:rPr>
                        <a:t>komoditas cabai rawit memberikan andil terhadap inflasi di Kota Makassar sebesar 0,29% (Januari), 0,23% (Februari), dan 0,08% (Maret).</a:t>
                      </a:r>
                      <a:endParaRPr lang="id-ID" sz="1400" dirty="0">
                        <a:effectLst/>
                      </a:endParaRPr>
                    </a:p>
                    <a:p>
                      <a:pPr marL="342900" lvl="0" indent="-342900" algn="just">
                        <a:lnSpc>
                          <a:spcPct val="115000"/>
                        </a:lnSpc>
                        <a:spcAft>
                          <a:spcPts val="0"/>
                        </a:spcAft>
                        <a:buFont typeface="+mj-lt"/>
                        <a:buNone/>
                      </a:pPr>
                      <a:r>
                        <a:rPr lang="id-ID" sz="1400" dirty="0" smtClean="0">
                          <a:effectLst/>
                        </a:rPr>
                        <a:t>4.   </a:t>
                      </a:r>
                      <a:r>
                        <a:rPr lang="nn-NO" sz="1400" dirty="0" smtClean="0">
                          <a:effectLst/>
                        </a:rPr>
                        <a:t>Pada </a:t>
                      </a:r>
                      <a:r>
                        <a:rPr lang="nn-NO" sz="1400" dirty="0">
                          <a:effectLst/>
                        </a:rPr>
                        <a:t>awal tahun 2017, harga cabai rawit di kota Makassar mencapai kisaran Rp100.000,00/kg, dan merupakan salah satu pemicu inflasi di Kota Makassar. Tingginya harga cabai rawit di Kota Makassar, antara lain karena keterbatasan pasokan cabai di Kota Makassar. Sementara, konsumsi cabai di Kota Makassar relatif cukup tinggi mengingat Kota Makassar dikenal sebagai salah satu daerah kuliner nusantara</a:t>
                      </a:r>
                      <a:r>
                        <a:rPr lang="nn-NO" sz="1400" dirty="0" smtClean="0">
                          <a:effectLst/>
                        </a:rPr>
                        <a:t>.</a:t>
                      </a:r>
                      <a:endParaRPr lang="id-ID" sz="1400" dirty="0">
                        <a:effectLst/>
                      </a:endParaRPr>
                    </a:p>
                  </a:txBody>
                  <a:tcPr marL="64168" marR="64168" marT="0" marB="0"/>
                </a:tc>
              </a:tr>
            </a:tbl>
          </a:graphicData>
        </a:graphic>
      </p:graphicFrame>
    </p:spTree>
    <p:extLst>
      <p:ext uri="{BB962C8B-B14F-4D97-AF65-F5344CB8AC3E}">
        <p14:creationId xmlns:p14="http://schemas.microsoft.com/office/powerpoint/2010/main" xmlns="" val="1766588653"/>
      </p:ext>
    </p:extLst>
  </p:cSld>
  <p:clrMapOvr>
    <a:masterClrMapping/>
  </p:clrMapOvr>
  <p:transition>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9" name="Content Placeholder 8"/>
          <p:cNvGraphicFramePr>
            <a:graphicFrameLocks noGrp="1"/>
          </p:cNvGraphicFramePr>
          <p:nvPr>
            <p:ph idx="1"/>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4" descr="Cov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512" y="-18282"/>
            <a:ext cx="9180512" cy="6876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xmlns="" val="585571356"/>
              </p:ext>
            </p:extLst>
          </p:nvPr>
        </p:nvGraphicFramePr>
        <p:xfrm>
          <a:off x="457200" y="914400"/>
          <a:ext cx="8233526" cy="4953000"/>
        </p:xfrm>
        <a:graphic>
          <a:graphicData uri="http://schemas.openxmlformats.org/drawingml/2006/table">
            <a:tbl>
              <a:tblPr firstRow="1" firstCol="1" bandRow="1">
                <a:tableStyleId>{5C22544A-7EE6-4342-B048-85BDC9FD1C3A}</a:tableStyleId>
              </a:tblPr>
              <a:tblGrid>
                <a:gridCol w="548352"/>
                <a:gridCol w="2703891"/>
                <a:gridCol w="4981283"/>
              </a:tblGrid>
              <a:tr h="4953000">
                <a:tc>
                  <a:txBody>
                    <a:bodyPr/>
                    <a:lstStyle/>
                    <a:p>
                      <a:pPr algn="ctr">
                        <a:lnSpc>
                          <a:spcPct val="115000"/>
                        </a:lnSpc>
                        <a:spcAft>
                          <a:spcPts val="0"/>
                        </a:spcAft>
                      </a:pPr>
                      <a:endParaRPr lang="id-ID" sz="1000" dirty="0">
                        <a:effectLst/>
                        <a:latin typeface="Calibri"/>
                        <a:ea typeface="Times New Roman"/>
                        <a:cs typeface="Microsoft Himalaya"/>
                      </a:endParaRPr>
                    </a:p>
                  </a:txBody>
                  <a:tcPr marL="64168" marR="64168" marT="0" marB="0"/>
                </a:tc>
                <a:tc>
                  <a:txBody>
                    <a:bodyPr/>
                    <a:lstStyle/>
                    <a:p>
                      <a:pPr algn="just">
                        <a:lnSpc>
                          <a:spcPct val="115000"/>
                        </a:lnSpc>
                        <a:spcAft>
                          <a:spcPts val="0"/>
                        </a:spcAft>
                      </a:pPr>
                      <a:endParaRPr lang="id-ID" sz="1400">
                        <a:effectLst/>
                        <a:latin typeface="Calibri"/>
                        <a:ea typeface="Times New Roman"/>
                        <a:cs typeface="Microsoft Himalaya"/>
                      </a:endParaRPr>
                    </a:p>
                  </a:txBody>
                  <a:tcPr marL="64168" marR="64168" marT="0" marB="0"/>
                </a:tc>
                <a:tc>
                  <a:txBody>
                    <a:bodyPr/>
                    <a:lstStyle/>
                    <a:p>
                      <a:pPr marL="273050" lvl="0" indent="-273050" algn="just">
                        <a:lnSpc>
                          <a:spcPct val="115000"/>
                        </a:lnSpc>
                        <a:spcAft>
                          <a:spcPts val="0"/>
                        </a:spcAft>
                        <a:buFont typeface="+mj-lt"/>
                        <a:buNone/>
                      </a:pPr>
                      <a:r>
                        <a:rPr lang="id-ID" sz="1400" dirty="0" smtClean="0">
                          <a:effectLst/>
                        </a:rPr>
                        <a:t>5.</a:t>
                      </a:r>
                      <a:r>
                        <a:rPr lang="id-ID" sz="1400" baseline="0" dirty="0" smtClean="0">
                          <a:effectLst/>
                        </a:rPr>
                        <a:t> </a:t>
                      </a:r>
                      <a:r>
                        <a:rPr lang="nn-NO" sz="1400" dirty="0" smtClean="0">
                          <a:effectLst/>
                        </a:rPr>
                        <a:t>Dalam </a:t>
                      </a:r>
                      <a:r>
                        <a:rPr lang="nn-NO" sz="1400" dirty="0">
                          <a:effectLst/>
                        </a:rPr>
                        <a:t>rangka keberlanjutkan Gerakan Percepatan Penganekaragaman Konsumsi Pangan (P2KP) Berbasis Sumber Daya Lokal yang telah dimulai sejak tahun 2010, sekaligus sebagai upaya pengendalian inflasi, khususnya ketersediaan pasokan cabai rawit di Kota Makassar, Pemerintah Kota Makassar melaksanakan Program Optimalisasi Pemanfaatan Pekarangan Lorong dengan pembentukan Badan Usaha Lorong (BULo) melalui upaya pemberdayaan </a:t>
                      </a:r>
                      <a:r>
                        <a:rPr lang="nn-NO" sz="1400" dirty="0" smtClean="0">
                          <a:effectLst/>
                        </a:rPr>
                        <a:t> </a:t>
                      </a:r>
                      <a:r>
                        <a:rPr lang="nn-NO" sz="1400" b="1" kern="1200" dirty="0" smtClean="0">
                          <a:solidFill>
                            <a:schemeClr val="lt1"/>
                          </a:solidFill>
                          <a:effectLst/>
                          <a:latin typeface="+mn-lt"/>
                          <a:ea typeface="+mn-ea"/>
                          <a:cs typeface="+mn-cs"/>
                        </a:rPr>
                        <a:t>Kelompok Tani Lorong (Poktanrong)/Kelompok Wanita Tani (KWT) untuk budi daya komoditas penyumbang inflasi (cabai rawit).</a:t>
                      </a:r>
                      <a:endParaRPr lang="id-ID" sz="1400" dirty="0">
                        <a:effectLst/>
                        <a:latin typeface="Calibri"/>
                        <a:ea typeface="Times New Roman"/>
                        <a:cs typeface="Microsoft Himalaya"/>
                      </a:endParaRPr>
                    </a:p>
                  </a:txBody>
                  <a:tcPr marL="64168" marR="64168" marT="0" marB="0"/>
                </a:tc>
              </a:tr>
            </a:tbl>
          </a:graphicData>
        </a:graphic>
      </p:graphicFrame>
    </p:spTree>
    <p:extLst>
      <p:ext uri="{BB962C8B-B14F-4D97-AF65-F5344CB8AC3E}">
        <p14:creationId xmlns:p14="http://schemas.microsoft.com/office/powerpoint/2010/main" xmlns="" val="3092424746"/>
      </p:ext>
    </p:extLst>
  </p:cSld>
  <p:clrMapOvr>
    <a:masterClrMapping/>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686" y="304800"/>
            <a:ext cx="9181372" cy="6876884"/>
          </a:xfrm>
          <a:prstGeom prst="rect">
            <a:avLst/>
          </a:prstGeom>
        </p:spPr>
      </p:pic>
      <p:sp>
        <p:nvSpPr>
          <p:cNvPr id="2" name="Rectangle 1"/>
          <p:cNvSpPr/>
          <p:nvPr/>
        </p:nvSpPr>
        <p:spPr>
          <a:xfrm>
            <a:off x="1600200" y="609600"/>
            <a:ext cx="6172200" cy="923330"/>
          </a:xfrm>
          <a:prstGeom prst="rect">
            <a:avLst/>
          </a:prstGeom>
        </p:spPr>
        <p:txBody>
          <a:bodyPr wrap="square">
            <a:spAutoFit/>
          </a:bodyPr>
          <a:lstStyle/>
          <a:p>
            <a:pPr lvl="0"/>
            <a:endParaRPr lang="en-US" smtClean="0"/>
          </a:p>
          <a:p>
            <a:pPr lvl="0"/>
            <a:endParaRPr lang="en-US"/>
          </a:p>
          <a:p>
            <a:pPr lvl="0"/>
            <a:endParaRPr lang="id-ID"/>
          </a:p>
        </p:txBody>
      </p:sp>
      <p:sp>
        <p:nvSpPr>
          <p:cNvPr id="3" name="Rectangle 2"/>
          <p:cNvSpPr/>
          <p:nvPr/>
        </p:nvSpPr>
        <p:spPr>
          <a:xfrm>
            <a:off x="1295400" y="1371600"/>
            <a:ext cx="7467600" cy="5047536"/>
          </a:xfrm>
          <a:prstGeom prst="rect">
            <a:avLst/>
          </a:prstGeom>
        </p:spPr>
        <p:txBody>
          <a:bodyPr wrap="square">
            <a:spAutoFit/>
          </a:bodyPr>
          <a:lstStyle/>
          <a:p>
            <a:pPr marL="342900" lvl="0" indent="-342900" algn="just"/>
            <a:r>
              <a:rPr lang="id-ID" sz="1400" dirty="0" smtClean="0"/>
              <a:t>6.   </a:t>
            </a:r>
            <a:r>
              <a:rPr lang="nn-NO" sz="1400" b="1" dirty="0" smtClean="0"/>
              <a:t>Pelaksanaan </a:t>
            </a:r>
            <a:r>
              <a:rPr lang="nn-NO" sz="1400" b="1" dirty="0"/>
              <a:t>pembentukan  BULo </a:t>
            </a:r>
            <a:r>
              <a:rPr lang="nn-NO" sz="1400" dirty="0"/>
              <a:t>merupakan implementasi dari program Pemerintah melalui  Percepatan  Penganekaragaman  Konsumsi  Pangan  (P2KP) yang merupakan implementasi  dari  Peraturan  Presiden  Republik Indonesia Nomor  22 Tahun 2009 Tentang Kebijakan Percepatan Penganekaragaman Konsumsi Pangan Berbasis Sumber Daya Lokal, yang ditindaklanjuti oleh Peraturan Menteri Pertanian RI Nomor 43 Tahun 2009 Tentang Gerakan Percepatan Penganekaragaman Konsumsi Pangan Berbasis Sumber Daya Lokal. Program P2KP ini ditetapkan dalam Surat Keputusan Walikota Makassar Nomor 521.1/509/KEP/Vll/2010, tanggal 9 Juni 2010 tentang Gerakan Percepatan Penganekaragaman Konsumsi Pangan Berbasis Sumberdaya Lokal.</a:t>
            </a:r>
            <a:endParaRPr lang="id-ID" sz="1400" dirty="0"/>
          </a:p>
          <a:p>
            <a:pPr marL="342900" lvl="0" indent="-342900" algn="just"/>
            <a:r>
              <a:rPr lang="id-ID" sz="1400" b="1" dirty="0" smtClean="0"/>
              <a:t>7.  </a:t>
            </a:r>
            <a:r>
              <a:rPr lang="nn-NO" sz="1400" b="1" dirty="0" smtClean="0"/>
              <a:t>Maksud </a:t>
            </a:r>
            <a:r>
              <a:rPr lang="nn-NO" sz="1400" b="1" dirty="0"/>
              <a:t>dan tujuan</a:t>
            </a:r>
            <a:r>
              <a:rPr lang="nn-NO" sz="1400" dirty="0"/>
              <a:t> pembentukan BULo melalui upaya pemberdayaan Kelompok Tani Lorong/Kelompok Wanita Tani yaitu:</a:t>
            </a:r>
            <a:endParaRPr lang="id-ID" sz="1400" dirty="0"/>
          </a:p>
          <a:p>
            <a:pPr marL="539750" lvl="0" indent="-179388" algn="just"/>
            <a:r>
              <a:rPr lang="id-ID" sz="1400" dirty="0" smtClean="0"/>
              <a:t>● </a:t>
            </a:r>
            <a:r>
              <a:rPr lang="nn-NO" sz="1400" dirty="0" smtClean="0"/>
              <a:t>Mendorong </a:t>
            </a:r>
            <a:r>
              <a:rPr lang="nn-NO" sz="1400" dirty="0"/>
              <a:t>percepatan 5.935 lorong dan pengembangan 7.812 lorong produktif sebagai </a:t>
            </a:r>
            <a:r>
              <a:rPr lang="id-ID" sz="1400" dirty="0" smtClean="0"/>
              <a:t>    </a:t>
            </a:r>
            <a:r>
              <a:rPr lang="nn-NO" sz="1400" dirty="0" smtClean="0"/>
              <a:t>tahap </a:t>
            </a:r>
            <a:r>
              <a:rPr lang="nn-NO" sz="1400" dirty="0"/>
              <a:t>kelanjutan dari </a:t>
            </a:r>
            <a:r>
              <a:rPr lang="nn-NO" sz="1400" i="1" dirty="0"/>
              <a:t>master plan</a:t>
            </a:r>
            <a:r>
              <a:rPr lang="nn-NO" sz="1400" dirty="0"/>
              <a:t> restorasi lorong Kota Makassar;</a:t>
            </a:r>
            <a:endParaRPr lang="id-ID" sz="1400" dirty="0"/>
          </a:p>
          <a:p>
            <a:pPr marL="539750" lvl="0" indent="-179388" algn="just"/>
            <a:r>
              <a:rPr lang="id-ID" sz="1400" dirty="0" smtClean="0"/>
              <a:t>● </a:t>
            </a:r>
            <a:r>
              <a:rPr lang="nn-NO" sz="1400" dirty="0" smtClean="0"/>
              <a:t>Membantu </a:t>
            </a:r>
            <a:r>
              <a:rPr lang="nn-NO" sz="1400" dirty="0"/>
              <a:t>menciptakan 7.812 lapangan kerja baru dan pengendalian inflasi dari </a:t>
            </a:r>
            <a:r>
              <a:rPr lang="nn-NO" sz="1400" i="1" dirty="0"/>
              <a:t>volatile food </a:t>
            </a:r>
            <a:r>
              <a:rPr lang="nn-NO" sz="1400" dirty="0"/>
              <a:t> sektor konsumsi rumah tangga. </a:t>
            </a:r>
            <a:endParaRPr lang="id-ID" sz="1400" dirty="0"/>
          </a:p>
          <a:p>
            <a:pPr marL="342900" lvl="0" indent="-342900" algn="just"/>
            <a:r>
              <a:rPr lang="id-ID" sz="1400" b="1" dirty="0" smtClean="0"/>
              <a:t>8.	</a:t>
            </a:r>
            <a:r>
              <a:rPr lang="nn-NO" sz="1400" b="1" dirty="0" smtClean="0"/>
              <a:t>Masterplan </a:t>
            </a:r>
            <a:r>
              <a:rPr lang="nn-NO" sz="1400" b="1" dirty="0"/>
              <a:t>restorasi Lorong, yaitu:</a:t>
            </a:r>
            <a:endParaRPr lang="id-ID" sz="1400" b="1" dirty="0"/>
          </a:p>
          <a:p>
            <a:pPr marL="539750" lvl="0" indent="-179388" algn="just"/>
            <a:r>
              <a:rPr lang="id-ID" sz="1400" dirty="0" smtClean="0"/>
              <a:t>●  </a:t>
            </a:r>
            <a:r>
              <a:rPr lang="nn-NO" sz="1400" dirty="0" smtClean="0"/>
              <a:t>Lorong </a:t>
            </a:r>
            <a:r>
              <a:rPr lang="nn-NO" sz="1400" dirty="0"/>
              <a:t>Tidak Rantasa (bersih)</a:t>
            </a:r>
            <a:endParaRPr lang="id-ID" sz="1400" dirty="0"/>
          </a:p>
          <a:p>
            <a:pPr marL="342900" lvl="0" indent="-342900" algn="just"/>
            <a:r>
              <a:rPr lang="id-ID" sz="1400" dirty="0" smtClean="0"/>
              <a:t>	●  </a:t>
            </a:r>
            <a:r>
              <a:rPr lang="nn-NO" sz="1400" dirty="0" smtClean="0"/>
              <a:t>Lorong </a:t>
            </a:r>
            <a:r>
              <a:rPr lang="nn-NO" sz="1400" dirty="0"/>
              <a:t>Garden Ceria</a:t>
            </a:r>
            <a:endParaRPr lang="id-ID" sz="1400" dirty="0"/>
          </a:p>
          <a:p>
            <a:pPr marL="342900" lvl="0" indent="-342900" algn="just"/>
            <a:r>
              <a:rPr lang="id-ID" sz="1400" dirty="0" smtClean="0"/>
              <a:t>	●  </a:t>
            </a:r>
            <a:r>
              <a:rPr lang="nn-NO" sz="1400" dirty="0" smtClean="0"/>
              <a:t>Singara’na </a:t>
            </a:r>
            <a:r>
              <a:rPr lang="nn-NO" sz="1400" dirty="0"/>
              <a:t>Lorongku</a:t>
            </a:r>
            <a:endParaRPr lang="id-ID" sz="1400" dirty="0"/>
          </a:p>
          <a:p>
            <a:pPr marL="342900" lvl="0" indent="-342900" algn="just"/>
            <a:r>
              <a:rPr lang="id-ID" sz="1400" dirty="0" smtClean="0"/>
              <a:t>	●  </a:t>
            </a:r>
            <a:r>
              <a:rPr lang="nn-NO" sz="1400" dirty="0" smtClean="0"/>
              <a:t>Industri </a:t>
            </a:r>
            <a:r>
              <a:rPr lang="nn-NO" sz="1400" dirty="0"/>
              <a:t>Lorong</a:t>
            </a:r>
            <a:endParaRPr lang="id-ID" sz="1400" dirty="0"/>
          </a:p>
          <a:p>
            <a:pPr marL="342900" lvl="0" indent="-342900" algn="just"/>
            <a:r>
              <a:rPr lang="id-ID" sz="1400" dirty="0" smtClean="0"/>
              <a:t>	●  </a:t>
            </a:r>
            <a:r>
              <a:rPr lang="nn-NO" sz="1400" dirty="0" smtClean="0"/>
              <a:t>Smart </a:t>
            </a:r>
            <a:r>
              <a:rPr lang="nn-NO" sz="1400" dirty="0"/>
              <a:t>Lorong</a:t>
            </a:r>
            <a:endParaRPr lang="id-ID" sz="1400" dirty="0"/>
          </a:p>
          <a:p>
            <a:pPr marL="342900" lvl="0" indent="-342900" algn="just"/>
            <a:r>
              <a:rPr lang="id-ID" sz="1400" dirty="0" smtClean="0"/>
              <a:t>	●  </a:t>
            </a:r>
            <a:r>
              <a:rPr lang="nn-NO" sz="1400" dirty="0" smtClean="0"/>
              <a:t>Lorong </a:t>
            </a:r>
            <a:r>
              <a:rPr lang="nn-NO" sz="1400" dirty="0"/>
              <a:t>Wisata</a:t>
            </a:r>
            <a:endParaRPr lang="id-ID" sz="1400" dirty="0"/>
          </a:p>
          <a:p>
            <a:pPr marL="342900" lvl="0" indent="-342900" algn="just"/>
            <a:r>
              <a:rPr lang="id-ID" sz="1400" dirty="0" smtClean="0"/>
              <a:t>	●  </a:t>
            </a:r>
            <a:r>
              <a:rPr lang="nn-NO" sz="1400" dirty="0" smtClean="0"/>
              <a:t>Badan </a:t>
            </a:r>
            <a:r>
              <a:rPr lang="nn-NO" sz="1400" dirty="0"/>
              <a:t>Usaha Lorong</a:t>
            </a:r>
            <a:endParaRPr lang="id-ID" sz="1400" dirty="0"/>
          </a:p>
          <a:p>
            <a:pPr marL="342900" lvl="0" indent="-342900" algn="just"/>
            <a:r>
              <a:rPr lang="id-ID" sz="1400" dirty="0" smtClean="0"/>
              <a:t>	●  </a:t>
            </a:r>
            <a:r>
              <a:rPr lang="nn-NO" sz="1400" dirty="0" smtClean="0"/>
              <a:t>Aparong</a:t>
            </a:r>
            <a:endParaRPr lang="id-ID" sz="1400" dirty="0"/>
          </a:p>
        </p:txBody>
      </p:sp>
    </p:spTree>
    <p:extLst>
      <p:ext uri="{BB962C8B-B14F-4D97-AF65-F5344CB8AC3E}">
        <p14:creationId xmlns:p14="http://schemas.microsoft.com/office/powerpoint/2010/main" xmlns="" val="2870926904"/>
      </p:ext>
    </p:extLst>
  </p:cSld>
  <p:clrMapOvr>
    <a:masterClrMapping/>
  </p:clrMapOvr>
  <p:transition>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9" name="Content Placeholder 8"/>
          <p:cNvGraphicFramePr>
            <a:graphicFrameLocks noGrp="1"/>
          </p:cNvGraphicFramePr>
          <p:nvPr>
            <p:ph idx="1"/>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4" descr="Cov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512" y="57919"/>
            <a:ext cx="9180512" cy="6876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xmlns="" val="3957325629"/>
              </p:ext>
            </p:extLst>
          </p:nvPr>
        </p:nvGraphicFramePr>
        <p:xfrm>
          <a:off x="1403648" y="1196752"/>
          <a:ext cx="6723857" cy="4445965"/>
        </p:xfrm>
        <a:graphic>
          <a:graphicData uri="http://schemas.openxmlformats.org/drawingml/2006/table">
            <a:tbl>
              <a:tblPr firstRow="1" firstCol="1" bandRow="1">
                <a:tableStyleId>{5C22544A-7EE6-4342-B048-85BDC9FD1C3A}</a:tableStyleId>
              </a:tblPr>
              <a:tblGrid>
                <a:gridCol w="447809"/>
                <a:gridCol w="2208115"/>
                <a:gridCol w="4067933"/>
              </a:tblGrid>
              <a:tr h="3902866">
                <a:tc>
                  <a:txBody>
                    <a:bodyPr/>
                    <a:lstStyle/>
                    <a:p>
                      <a:pPr algn="ctr">
                        <a:lnSpc>
                          <a:spcPct val="115000"/>
                        </a:lnSpc>
                        <a:spcAft>
                          <a:spcPts val="0"/>
                        </a:spcAft>
                      </a:pPr>
                      <a:r>
                        <a:rPr lang="nn-NO" sz="1200" dirty="0" smtClean="0">
                          <a:effectLst/>
                          <a:latin typeface="+mn-lt"/>
                          <a:ea typeface="+mn-ea"/>
                          <a:cs typeface="+mn-cs"/>
                        </a:rPr>
                        <a:t>3.</a:t>
                      </a:r>
                      <a:endParaRPr lang="id-ID" sz="1100" dirty="0">
                        <a:effectLst/>
                        <a:latin typeface="Calibri"/>
                        <a:ea typeface="Times New Roman"/>
                        <a:cs typeface="Microsoft Himalaya"/>
                      </a:endParaRPr>
                    </a:p>
                  </a:txBody>
                  <a:tcPr marL="68580" marR="68580" marT="0" marB="0"/>
                </a:tc>
                <a:tc>
                  <a:txBody>
                    <a:bodyPr/>
                    <a:lstStyle/>
                    <a:p>
                      <a:pPr algn="just">
                        <a:lnSpc>
                          <a:spcPct val="115000"/>
                        </a:lnSpc>
                        <a:spcAft>
                          <a:spcPts val="0"/>
                        </a:spcAft>
                      </a:pPr>
                      <a:r>
                        <a:rPr lang="nn-NO" sz="1100">
                          <a:effectLst/>
                        </a:rPr>
                        <a:t>Implementasi Program/ </a:t>
                      </a:r>
                      <a:endParaRPr lang="id-ID" sz="1100">
                        <a:effectLst/>
                      </a:endParaRPr>
                    </a:p>
                    <a:p>
                      <a:pPr algn="just">
                        <a:lnSpc>
                          <a:spcPct val="115000"/>
                        </a:lnSpc>
                        <a:spcAft>
                          <a:spcPts val="0"/>
                        </a:spcAft>
                      </a:pPr>
                      <a:r>
                        <a:rPr lang="nn-NO" sz="1100">
                          <a:effectLst/>
                        </a:rPr>
                        <a:t>Kegiatan</a:t>
                      </a:r>
                      <a:endParaRPr lang="id-ID" sz="1100">
                        <a:effectLst/>
                      </a:endParaRPr>
                    </a:p>
                    <a:p>
                      <a:pPr algn="just">
                        <a:lnSpc>
                          <a:spcPct val="115000"/>
                        </a:lnSpc>
                        <a:spcAft>
                          <a:spcPts val="0"/>
                        </a:spcAft>
                      </a:pPr>
                      <a:r>
                        <a:rPr lang="nn-NO" sz="1100">
                          <a:effectLst/>
                        </a:rPr>
                        <a:t> </a:t>
                      </a:r>
                      <a:endParaRPr lang="id-ID" sz="1100">
                        <a:effectLst/>
                        <a:latin typeface="Calibri"/>
                        <a:ea typeface="Times New Roman"/>
                        <a:cs typeface="Microsoft Himalaya"/>
                      </a:endParaRPr>
                    </a:p>
                  </a:txBody>
                  <a:tcPr marL="68580" marR="68580" marT="0" marB="0"/>
                </a:tc>
                <a:tc>
                  <a:txBody>
                    <a:bodyPr/>
                    <a:lstStyle/>
                    <a:p>
                      <a:pPr marL="342900" marR="0" lvl="0" indent="-342900" algn="just" defTabSz="914400" rtl="0" eaLnBrk="1" fontAlgn="auto" latinLnBrk="0" hangingPunct="1">
                        <a:lnSpc>
                          <a:spcPct val="115000"/>
                        </a:lnSpc>
                        <a:spcBef>
                          <a:spcPts val="0"/>
                        </a:spcBef>
                        <a:spcAft>
                          <a:spcPts val="0"/>
                        </a:spcAft>
                        <a:buClrTx/>
                        <a:buSzTx/>
                        <a:buFont typeface="+mj-lt"/>
                        <a:buAutoNum type="arabicPeriod"/>
                        <a:tabLst/>
                        <a:defRPr/>
                      </a:pPr>
                      <a:r>
                        <a:rPr lang="nn-NO" sz="1400" dirty="0">
                          <a:effectLst/>
                        </a:rPr>
                        <a:t>Pada tahun 2017 telah dilaksanakan program pemberdayaan lorong/pekarangan sebanyak 500 lorong di 14 Kecamatan di Makassar. Optimalisasi pemberdayaan lorong/pekarangan dilakukan melalui upaya pemberdayaan Kelompok Tani Lorong/Kelompok Wanita Tani (KWT) untuk </a:t>
                      </a:r>
                      <a:r>
                        <a:rPr lang="nn-NO" sz="1400" b="1" kern="1200" dirty="0" smtClean="0">
                          <a:solidFill>
                            <a:schemeClr val="lt1"/>
                          </a:solidFill>
                          <a:effectLst/>
                          <a:latin typeface="+mn-lt"/>
                          <a:ea typeface="+mn-ea"/>
                          <a:cs typeface="+mn-cs"/>
                        </a:rPr>
                        <a:t>mendapatkan sumber pangan dan gizi keluarga serta menahan laju inflasi. Upaya ini dilakukan dengan membudidayakan jenis tanaman yang menjadi pemicu inflasi di kota Makassar seperti cabai rawit pada suatu lokasi kawasan lorong, pekarangan, lahan pekarangan, perumahan/warga yang saling berdekatan sehingga dapat terbentuk sebuah kawasan yang diharapkan menjadi sumber pangan yang diproduksi sendiri. </a:t>
                      </a:r>
                      <a:endParaRPr lang="id-ID" sz="1400" b="1" kern="1200" dirty="0" smtClean="0">
                        <a:solidFill>
                          <a:schemeClr val="lt1"/>
                        </a:solidFill>
                        <a:effectLst/>
                        <a:latin typeface="+mn-lt"/>
                        <a:ea typeface="+mn-ea"/>
                        <a:cs typeface="+mn-cs"/>
                      </a:endParaRPr>
                    </a:p>
                    <a:p>
                      <a:pPr marL="355600" lvl="0" indent="-82550"/>
                      <a:endParaRPr lang="en-US" sz="1100" b="1" kern="1200" dirty="0" smtClean="0">
                        <a:solidFill>
                          <a:schemeClr val="lt1"/>
                        </a:solidFill>
                        <a:effectLst/>
                        <a:latin typeface="+mn-lt"/>
                        <a:ea typeface="+mn-ea"/>
                        <a:cs typeface="+mn-cs"/>
                      </a:endParaRPr>
                    </a:p>
                  </a:txBody>
                  <a:tcPr marL="68580" marR="68580" marT="0" marB="0"/>
                </a:tc>
              </a:tr>
              <a:tr h="352501">
                <a:tc>
                  <a:txBody>
                    <a:bodyPr/>
                    <a:lstStyle/>
                    <a:p>
                      <a:pPr algn="ctr">
                        <a:lnSpc>
                          <a:spcPct val="115000"/>
                        </a:lnSpc>
                        <a:spcAft>
                          <a:spcPts val="0"/>
                        </a:spcAft>
                      </a:pPr>
                      <a:endParaRPr lang="id-ID" sz="1100">
                        <a:effectLst/>
                        <a:latin typeface="Calibri"/>
                        <a:ea typeface="Times New Roman"/>
                        <a:cs typeface="Microsoft Himalaya"/>
                      </a:endParaRPr>
                    </a:p>
                  </a:txBody>
                  <a:tcPr marL="68580" marR="68580" marT="0" marB="0"/>
                </a:tc>
                <a:tc>
                  <a:txBody>
                    <a:bodyPr/>
                    <a:lstStyle/>
                    <a:p>
                      <a:pPr algn="just">
                        <a:lnSpc>
                          <a:spcPct val="115000"/>
                        </a:lnSpc>
                        <a:spcAft>
                          <a:spcPts val="0"/>
                        </a:spcAft>
                      </a:pPr>
                      <a:endParaRPr lang="id-ID" sz="1100">
                        <a:effectLst/>
                        <a:latin typeface="Calibri"/>
                        <a:ea typeface="Times New Roman"/>
                        <a:cs typeface="Microsoft Himalaya"/>
                      </a:endParaRPr>
                    </a:p>
                  </a:txBody>
                  <a:tcPr marL="68580" marR="68580" marT="0" marB="0"/>
                </a:tc>
                <a:tc>
                  <a:txBody>
                    <a:bodyPr/>
                    <a:lstStyle/>
                    <a:p>
                      <a:pPr algn="just">
                        <a:lnSpc>
                          <a:spcPct val="115000"/>
                        </a:lnSpc>
                        <a:spcAft>
                          <a:spcPts val="0"/>
                        </a:spcAft>
                      </a:pPr>
                      <a:endParaRPr lang="id-ID" sz="1100">
                        <a:effectLst/>
                        <a:latin typeface="Calibri"/>
                        <a:ea typeface="Times New Roman"/>
                        <a:cs typeface="Microsoft Himalaya"/>
                      </a:endParaRPr>
                    </a:p>
                  </a:txBody>
                  <a:tcPr marL="68580" marR="68580" marT="0" marB="0"/>
                </a:tc>
              </a:tr>
            </a:tbl>
          </a:graphicData>
        </a:graphic>
      </p:graphicFrame>
    </p:spTree>
    <p:extLst>
      <p:ext uri="{BB962C8B-B14F-4D97-AF65-F5344CB8AC3E}">
        <p14:creationId xmlns:p14="http://schemas.microsoft.com/office/powerpoint/2010/main" xmlns="" val="1534855422"/>
      </p:ext>
    </p:extLst>
  </p:cSld>
  <p:clrMapOvr>
    <a:masterClrMapping/>
  </p:clrMapOvr>
  <p:transition>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4" descr="Cov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8281"/>
            <a:ext cx="9180512" cy="6876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xmlns="" val="372555424"/>
              </p:ext>
            </p:extLst>
          </p:nvPr>
        </p:nvGraphicFramePr>
        <p:xfrm>
          <a:off x="1500166" y="1142984"/>
          <a:ext cx="6438105" cy="4155644"/>
        </p:xfrm>
        <a:graphic>
          <a:graphicData uri="http://schemas.openxmlformats.org/drawingml/2006/table">
            <a:tbl>
              <a:tblPr firstRow="1" firstCol="1" bandRow="1">
                <a:tableStyleId>{5C22544A-7EE6-4342-B048-85BDC9FD1C3A}</a:tableStyleId>
              </a:tblPr>
              <a:tblGrid>
                <a:gridCol w="428778"/>
                <a:gridCol w="2114274"/>
                <a:gridCol w="3895053"/>
              </a:tblGrid>
              <a:tr h="3614726">
                <a:tc>
                  <a:txBody>
                    <a:bodyPr/>
                    <a:lstStyle/>
                    <a:p>
                      <a:pPr algn="ctr">
                        <a:lnSpc>
                          <a:spcPct val="115000"/>
                        </a:lnSpc>
                        <a:spcAft>
                          <a:spcPts val="0"/>
                        </a:spcAft>
                      </a:pPr>
                      <a:endParaRPr lang="id-ID" sz="1100" dirty="0">
                        <a:effectLst/>
                        <a:latin typeface="Calibri"/>
                        <a:ea typeface="Times New Roman"/>
                        <a:cs typeface="Microsoft Himalaya"/>
                      </a:endParaRPr>
                    </a:p>
                  </a:txBody>
                  <a:tcPr marL="68580" marR="68580" marT="0" marB="0"/>
                </a:tc>
                <a:tc>
                  <a:txBody>
                    <a:bodyPr/>
                    <a:lstStyle/>
                    <a:p>
                      <a:pPr algn="just">
                        <a:lnSpc>
                          <a:spcPct val="115000"/>
                        </a:lnSpc>
                        <a:spcAft>
                          <a:spcPts val="0"/>
                        </a:spcAft>
                      </a:pPr>
                      <a:endParaRPr lang="id-ID" sz="1100" dirty="0">
                        <a:effectLst/>
                        <a:latin typeface="Calibri"/>
                        <a:ea typeface="Times New Roman"/>
                        <a:cs typeface="Microsoft Himalaya"/>
                      </a:endParaRPr>
                    </a:p>
                  </a:txBody>
                  <a:tcPr marL="68580" marR="68580" marT="0" marB="0"/>
                </a:tc>
                <a:tc>
                  <a:txBody>
                    <a:bodyPr/>
                    <a:lstStyle/>
                    <a:p>
                      <a:pPr marL="179388" lvl="0" indent="-179388" algn="just">
                        <a:tabLst>
                          <a:tab pos="179388" algn="l"/>
                        </a:tabLst>
                      </a:pPr>
                      <a:r>
                        <a:rPr lang="id-ID" sz="1100" b="1" kern="1200" dirty="0" smtClean="0">
                          <a:solidFill>
                            <a:schemeClr val="lt1"/>
                          </a:solidFill>
                          <a:effectLst/>
                          <a:latin typeface="+mn-lt"/>
                          <a:ea typeface="+mn-ea"/>
                          <a:cs typeface="+mn-cs"/>
                        </a:rPr>
                        <a:t>2.  </a:t>
                      </a:r>
                      <a:r>
                        <a:rPr lang="nn-NO" sz="1400" b="1" kern="1200" dirty="0" smtClean="0">
                          <a:solidFill>
                            <a:schemeClr val="lt1"/>
                          </a:solidFill>
                          <a:effectLst/>
                          <a:latin typeface="+mn-lt"/>
                          <a:ea typeface="+mn-ea"/>
                          <a:cs typeface="+mn-cs"/>
                        </a:rPr>
                        <a:t>Pemberdayaan lorong/pekarangan ini dilakukan dengan mengembangkan usaha       pertanian berkelanjutan (</a:t>
                      </a:r>
                      <a:r>
                        <a:rPr lang="nn-NO" sz="1400" b="1" i="1" kern="1200" dirty="0" smtClean="0">
                          <a:solidFill>
                            <a:schemeClr val="lt1"/>
                          </a:solidFill>
                          <a:effectLst/>
                          <a:latin typeface="+mn-lt"/>
                          <a:ea typeface="+mn-ea"/>
                          <a:cs typeface="+mn-cs"/>
                        </a:rPr>
                        <a:t>sustainable agriculture</a:t>
                      </a:r>
                      <a:r>
                        <a:rPr lang="nn-NO" sz="1400" b="1" kern="1200" dirty="0" smtClean="0">
                          <a:solidFill>
                            <a:schemeClr val="lt1"/>
                          </a:solidFill>
                          <a:effectLst/>
                          <a:latin typeface="+mn-lt"/>
                          <a:ea typeface="+mn-ea"/>
                          <a:cs typeface="+mn-cs"/>
                        </a:rPr>
                        <a:t>), antara lain dengan membangun kebun bibit untuk menjamin ketersediaan bibit, pemanfaatan lorong/pekarangan untuk menjamin kontuinitas supply kepada pasar.</a:t>
                      </a:r>
                    </a:p>
                    <a:p>
                      <a:pPr marL="355600" lvl="0" indent="-82550" algn="just"/>
                      <a:endParaRPr lang="id-ID" sz="1400" b="1" kern="1200" dirty="0" smtClean="0">
                        <a:solidFill>
                          <a:schemeClr val="lt1"/>
                        </a:solidFill>
                        <a:effectLst/>
                        <a:latin typeface="+mn-lt"/>
                        <a:ea typeface="+mn-ea"/>
                        <a:cs typeface="+mn-cs"/>
                      </a:endParaRPr>
                    </a:p>
                    <a:p>
                      <a:pPr marL="179388" marR="0" lvl="0" indent="-179388" algn="just" defTabSz="914400" rtl="0" eaLnBrk="1" fontAlgn="auto" latinLnBrk="0" hangingPunct="1">
                        <a:lnSpc>
                          <a:spcPct val="115000"/>
                        </a:lnSpc>
                        <a:spcBef>
                          <a:spcPts val="0"/>
                        </a:spcBef>
                        <a:spcAft>
                          <a:spcPts val="0"/>
                        </a:spcAft>
                        <a:buClrTx/>
                        <a:buSzTx/>
                        <a:buFontTx/>
                        <a:buNone/>
                        <a:tabLst/>
                        <a:defRPr/>
                      </a:pPr>
                      <a:r>
                        <a:rPr lang="nn-NO" sz="1400" b="1" kern="1200" dirty="0" smtClean="0">
                          <a:solidFill>
                            <a:schemeClr val="lt1"/>
                          </a:solidFill>
                          <a:effectLst/>
                          <a:latin typeface="+mn-lt"/>
                          <a:ea typeface="+mn-ea"/>
                          <a:cs typeface="+mn-cs"/>
                        </a:rPr>
                        <a:t>3</a:t>
                      </a:r>
                      <a:r>
                        <a:rPr lang="id-ID" sz="1400" b="1" kern="1200" dirty="0" smtClean="0">
                          <a:solidFill>
                            <a:schemeClr val="lt1"/>
                          </a:solidFill>
                          <a:effectLst/>
                          <a:latin typeface="+mn-lt"/>
                          <a:ea typeface="+mn-ea"/>
                          <a:cs typeface="+mn-cs"/>
                        </a:rPr>
                        <a:t>.</a:t>
                      </a:r>
                      <a:r>
                        <a:rPr lang="id-ID" sz="1400" b="1" kern="1200" baseline="0" dirty="0" smtClean="0">
                          <a:solidFill>
                            <a:schemeClr val="lt1"/>
                          </a:solidFill>
                          <a:effectLst/>
                          <a:latin typeface="+mn-lt"/>
                          <a:ea typeface="+mn-ea"/>
                          <a:cs typeface="+mn-cs"/>
                        </a:rPr>
                        <a:t> </a:t>
                      </a:r>
                      <a:r>
                        <a:rPr lang="nn-NO" sz="1400" b="1" kern="1200" dirty="0" smtClean="0">
                          <a:solidFill>
                            <a:schemeClr val="lt1"/>
                          </a:solidFill>
                          <a:effectLst/>
                          <a:latin typeface="+mn-lt"/>
                          <a:ea typeface="+mn-ea"/>
                          <a:cs typeface="+mn-cs"/>
                        </a:rPr>
                        <a:t>Kegiatan ini melibatkan tenaga pendamping penyuluh pertanian, Dinas Ketahanan Pangan, Dinas Pertanian dan Perikanan serta SKPD terkait lainnya serta oganisasi masyarakat yang memiliki kepedulian tentang pemanfaatan lorong/pekarangan/tanah kosong menjadi lahan produktif. </a:t>
                      </a:r>
                      <a:endParaRPr lang="id-ID" sz="1400" b="1" kern="1200" dirty="0" smtClean="0">
                        <a:solidFill>
                          <a:schemeClr val="lt1"/>
                        </a:solidFill>
                        <a:effectLst/>
                        <a:latin typeface="+mn-lt"/>
                        <a:ea typeface="+mn-ea"/>
                        <a:cs typeface="+mn-cs"/>
                      </a:endParaRPr>
                    </a:p>
                    <a:p>
                      <a:pPr algn="just">
                        <a:lnSpc>
                          <a:spcPct val="115000"/>
                        </a:lnSpc>
                        <a:spcAft>
                          <a:spcPts val="0"/>
                        </a:spcAft>
                      </a:pPr>
                      <a:endParaRPr lang="id-ID" sz="1400" dirty="0">
                        <a:effectLst/>
                        <a:latin typeface="Calibri"/>
                        <a:ea typeface="Times New Roman"/>
                        <a:cs typeface="Microsoft Himalaya"/>
                      </a:endParaRPr>
                    </a:p>
                  </a:txBody>
                  <a:tcPr marL="68580" marR="68580" marT="0" marB="0"/>
                </a:tc>
              </a:tr>
              <a:tr h="242926">
                <a:tc>
                  <a:txBody>
                    <a:bodyPr/>
                    <a:lstStyle/>
                    <a:p>
                      <a:pPr algn="ctr">
                        <a:lnSpc>
                          <a:spcPct val="115000"/>
                        </a:lnSpc>
                        <a:spcAft>
                          <a:spcPts val="0"/>
                        </a:spcAft>
                      </a:pPr>
                      <a:r>
                        <a:rPr lang="id-ID" sz="1100" dirty="0" smtClean="0">
                          <a:effectLst/>
                          <a:latin typeface="Calibri"/>
                          <a:ea typeface="Times New Roman"/>
                          <a:cs typeface="Microsoft Himalaya"/>
                        </a:rPr>
                        <a:t>  </a:t>
                      </a:r>
                      <a:endParaRPr lang="id-ID" sz="1100" dirty="0">
                        <a:effectLst/>
                        <a:latin typeface="Calibri"/>
                        <a:ea typeface="Times New Roman"/>
                        <a:cs typeface="Microsoft Himalaya"/>
                      </a:endParaRPr>
                    </a:p>
                  </a:txBody>
                  <a:tcPr marL="68580" marR="68580" marT="0" marB="0"/>
                </a:tc>
                <a:tc>
                  <a:txBody>
                    <a:bodyPr/>
                    <a:lstStyle/>
                    <a:p>
                      <a:pPr algn="just">
                        <a:lnSpc>
                          <a:spcPct val="115000"/>
                        </a:lnSpc>
                        <a:spcAft>
                          <a:spcPts val="0"/>
                        </a:spcAft>
                      </a:pPr>
                      <a:r>
                        <a:rPr lang="id-ID" sz="1100" dirty="0" smtClean="0">
                          <a:effectLst/>
                          <a:latin typeface="Calibri"/>
                          <a:ea typeface="Times New Roman"/>
                          <a:cs typeface="Microsoft Himalaya"/>
                        </a:rPr>
                        <a:t>     </a:t>
                      </a:r>
                      <a:endParaRPr lang="id-ID" sz="1100" dirty="0">
                        <a:effectLst/>
                        <a:latin typeface="Calibri"/>
                        <a:ea typeface="Times New Roman"/>
                        <a:cs typeface="Microsoft Himalaya"/>
                      </a:endParaRPr>
                    </a:p>
                  </a:txBody>
                  <a:tcPr marL="68580" marR="68580" marT="0" marB="0"/>
                </a:tc>
                <a:tc>
                  <a:txBody>
                    <a:bodyPr/>
                    <a:lstStyle/>
                    <a:p>
                      <a:pPr algn="just">
                        <a:lnSpc>
                          <a:spcPct val="115000"/>
                        </a:lnSpc>
                        <a:spcAft>
                          <a:spcPts val="0"/>
                        </a:spcAft>
                      </a:pPr>
                      <a:endParaRPr lang="id-ID" sz="1100" dirty="0">
                        <a:effectLst/>
                        <a:latin typeface="Calibri"/>
                        <a:ea typeface="Times New Roman"/>
                        <a:cs typeface="Microsoft Himalaya"/>
                      </a:endParaRPr>
                    </a:p>
                  </a:txBody>
                  <a:tcPr marL="68580" marR="68580" marT="0" marB="0"/>
                </a:tc>
              </a:tr>
              <a:tr h="242926">
                <a:tc>
                  <a:txBody>
                    <a:bodyPr/>
                    <a:lstStyle/>
                    <a:p>
                      <a:pPr algn="ctr">
                        <a:lnSpc>
                          <a:spcPct val="115000"/>
                        </a:lnSpc>
                        <a:spcAft>
                          <a:spcPts val="0"/>
                        </a:spcAft>
                      </a:pPr>
                      <a:r>
                        <a:rPr lang="id-ID" sz="1100" dirty="0" smtClean="0">
                          <a:effectLst/>
                          <a:latin typeface="Calibri"/>
                          <a:ea typeface="Times New Roman"/>
                          <a:cs typeface="Microsoft Himalaya"/>
                        </a:rPr>
                        <a:t>   </a:t>
                      </a:r>
                      <a:endParaRPr lang="id-ID" sz="1100" dirty="0">
                        <a:effectLst/>
                        <a:latin typeface="Calibri"/>
                        <a:ea typeface="Times New Roman"/>
                        <a:cs typeface="Microsoft Himalaya"/>
                      </a:endParaRPr>
                    </a:p>
                  </a:txBody>
                  <a:tcPr marL="68580" marR="68580" marT="0" marB="0"/>
                </a:tc>
                <a:tc>
                  <a:txBody>
                    <a:bodyPr/>
                    <a:lstStyle/>
                    <a:p>
                      <a:pPr algn="just">
                        <a:lnSpc>
                          <a:spcPct val="115000"/>
                        </a:lnSpc>
                        <a:spcAft>
                          <a:spcPts val="0"/>
                        </a:spcAft>
                      </a:pPr>
                      <a:endParaRPr lang="id-ID" sz="1100" dirty="0">
                        <a:effectLst/>
                        <a:latin typeface="Calibri"/>
                        <a:ea typeface="Times New Roman"/>
                        <a:cs typeface="Microsoft Himalaya"/>
                      </a:endParaRPr>
                    </a:p>
                  </a:txBody>
                  <a:tcPr marL="68580" marR="68580" marT="0" marB="0"/>
                </a:tc>
                <a:tc>
                  <a:txBody>
                    <a:bodyPr/>
                    <a:lstStyle/>
                    <a:p>
                      <a:pPr algn="just">
                        <a:lnSpc>
                          <a:spcPct val="115000"/>
                        </a:lnSpc>
                        <a:spcAft>
                          <a:spcPts val="0"/>
                        </a:spcAft>
                      </a:pPr>
                      <a:endParaRPr lang="id-ID" sz="1100" dirty="0">
                        <a:effectLst/>
                        <a:latin typeface="Calibri"/>
                        <a:ea typeface="Times New Roman"/>
                        <a:cs typeface="Microsoft Himalaya"/>
                      </a:endParaRPr>
                    </a:p>
                  </a:txBody>
                  <a:tcPr marL="68580" marR="68580" marT="0" marB="0"/>
                </a:tc>
              </a:tr>
            </a:tbl>
          </a:graphicData>
        </a:graphic>
      </p:graphicFrame>
    </p:spTree>
    <p:extLst>
      <p:ext uri="{BB962C8B-B14F-4D97-AF65-F5344CB8AC3E}">
        <p14:creationId xmlns:p14="http://schemas.microsoft.com/office/powerpoint/2010/main" xmlns="" val="824290545"/>
      </p:ext>
    </p:extLst>
  </p:cSld>
  <p:clrMapOvr>
    <a:masterClrMapping/>
  </p:clrMapOvr>
  <p:transition>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9" name="Content Placeholder 8"/>
          <p:cNvGraphicFramePr>
            <a:graphicFrameLocks noGrp="1"/>
          </p:cNvGraphicFramePr>
          <p:nvPr>
            <p:ph idx="1"/>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4" descr="Cov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512" y="-18282"/>
            <a:ext cx="9180512" cy="6876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2133600" y="685800"/>
            <a:ext cx="5334000" cy="5509200"/>
          </a:xfrm>
          <a:prstGeom prst="rect">
            <a:avLst/>
          </a:prstGeom>
        </p:spPr>
        <p:txBody>
          <a:bodyPr wrap="square">
            <a:spAutoFit/>
          </a:bodyPr>
          <a:lstStyle/>
          <a:p>
            <a:pPr marL="342900" lvl="0" indent="-342900" algn="just">
              <a:buFont typeface="+mj-lt"/>
              <a:buAutoNum type="arabicPeriod"/>
            </a:pPr>
            <a:r>
              <a:rPr lang="nn-NO" sz="1600" dirty="0" smtClean="0"/>
              <a:t>Kelompok </a:t>
            </a:r>
            <a:r>
              <a:rPr lang="nn-NO" sz="1600" dirty="0"/>
              <a:t>sasaran kegiatan ini adalah komuitas lorong/kelompok tani yang beranggotakan minimal 20 orang yang berdomisili berdekatan dalam satu kelurahan. </a:t>
            </a:r>
            <a:endParaRPr lang="id-ID" sz="1600" dirty="0"/>
          </a:p>
          <a:p>
            <a:pPr marL="342900" lvl="0" indent="-342900" algn="just">
              <a:buFont typeface="+mj-lt"/>
              <a:buAutoNum type="arabicPeriod"/>
            </a:pPr>
            <a:r>
              <a:rPr lang="nn-NO" sz="1600" dirty="0" smtClean="0"/>
              <a:t>Hasil </a:t>
            </a:r>
            <a:r>
              <a:rPr lang="nn-NO" sz="1600" dirty="0"/>
              <a:t>dari usaha lorong/pekarangan ini diutamakan untuk dikonsumsi oleh rumah tangga bersangkutan dan apabila berlebih dapat dibagikan/disumbangkan kepada anggota kelompok atau secara bersama-sama dijual oleh kelompok.</a:t>
            </a:r>
            <a:endParaRPr lang="id-ID" sz="1600" dirty="0"/>
          </a:p>
          <a:p>
            <a:pPr marL="342900" lvl="0" indent="-342900" algn="just">
              <a:buFont typeface="+mj-lt"/>
              <a:buAutoNum type="arabicPeriod"/>
            </a:pPr>
            <a:r>
              <a:rPr lang="nn-NO" sz="1600" dirty="0" smtClean="0"/>
              <a:t>Setiap </a:t>
            </a:r>
            <a:r>
              <a:rPr lang="nn-NO" sz="1600" dirty="0"/>
              <a:t>lorong/pekarangan rumah anggota kelompok yang menjadi target pengendalian inflasi dilengkapi dengan ketersedian sarana prasarana produksi seperti pupuk kompos, media tanam, benih, </a:t>
            </a:r>
            <a:r>
              <a:rPr lang="nn-NO" sz="1600" i="1" dirty="0"/>
              <a:t>polybag</a:t>
            </a:r>
            <a:r>
              <a:rPr lang="nn-NO" sz="1600" dirty="0"/>
              <a:t> dan pestisida pembasmi hama.</a:t>
            </a:r>
            <a:endParaRPr lang="id-ID" sz="1600" dirty="0"/>
          </a:p>
          <a:p>
            <a:pPr marL="342900" lvl="0" indent="-342900" algn="just">
              <a:buFont typeface="+mj-lt"/>
              <a:buAutoNum type="arabicPeriod"/>
            </a:pPr>
            <a:r>
              <a:rPr lang="nn-NO" sz="1600" dirty="0" smtClean="0"/>
              <a:t>Pemerintah </a:t>
            </a:r>
            <a:r>
              <a:rPr lang="nn-NO" sz="1600" dirty="0"/>
              <a:t>Kota Makassar juga telah me-</a:t>
            </a:r>
            <a:r>
              <a:rPr lang="nn-NO" sz="1600" i="1" dirty="0"/>
              <a:t>launching </a:t>
            </a:r>
            <a:r>
              <a:rPr lang="nn-NO" sz="1600" dirty="0"/>
              <a:t>aplikasi berbasis Android dengan nama </a:t>
            </a:r>
            <a:r>
              <a:rPr lang="nn-NO" sz="1600" b="1" dirty="0"/>
              <a:t>PACARITA. </a:t>
            </a:r>
            <a:r>
              <a:rPr lang="nn-NO" sz="1600" dirty="0"/>
              <a:t>Selain itu, Pemerintah Kota Makassar juga memberdayakan UMKM berbasis lorong.</a:t>
            </a:r>
            <a:endParaRPr lang="id-ID" sz="1600" dirty="0"/>
          </a:p>
          <a:p>
            <a:pPr marL="342900" indent="-342900" algn="just">
              <a:buFont typeface="+mj-lt"/>
              <a:buAutoNum type="arabicPeriod"/>
            </a:pPr>
            <a:r>
              <a:rPr lang="nn-NO" sz="1600" dirty="0" smtClean="0"/>
              <a:t>Dalam </a:t>
            </a:r>
            <a:r>
              <a:rPr lang="nn-NO" sz="1600" dirty="0"/>
              <a:t>rangka memelihara eksistensi dan menjaga semangat warga dalam pemberdayaan lorong, Pemerintah Kota Makassar menyelenggarakan berbagai aktifitas/lomba terkait Lorong, yaitu antara lain lomba Lorong Sehat dan Lomba UMKM Lorong</a:t>
            </a:r>
            <a:endParaRPr lang="id-ID" sz="1600" dirty="0"/>
          </a:p>
        </p:txBody>
      </p:sp>
    </p:spTree>
    <p:extLst>
      <p:ext uri="{BB962C8B-B14F-4D97-AF65-F5344CB8AC3E}">
        <p14:creationId xmlns:p14="http://schemas.microsoft.com/office/powerpoint/2010/main" xmlns="" val="298042199"/>
      </p:ext>
    </p:extLst>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Cov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12" y="-27384"/>
            <a:ext cx="9180512" cy="6876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99" name="Slide Number Placeholder 10"/>
          <p:cNvSpPr>
            <a:spLocks noGrp="1"/>
          </p:cNvSpPr>
          <p:nvPr>
            <p:ph type="sldNum" sz="quarter" idx="12"/>
          </p:nvPr>
        </p:nvSpPr>
        <p:spPr>
          <a:xfrm>
            <a:off x="8077200" y="6324600"/>
            <a:ext cx="990600" cy="457200"/>
          </a:xfrm>
          <a:noFill/>
        </p:spPr>
        <p:txBody>
          <a:bodyPr/>
          <a:lstStyle/>
          <a:p>
            <a:fld id="{8F306AE6-4E1E-47F7-8BEF-46803AFFF14A}" type="slidenum">
              <a:rPr lang="en-US" i="1" smtClean="0">
                <a:latin typeface="Arial" pitchFamily="34" charset="0"/>
              </a:rPr>
              <a:pPr/>
              <a:t>9</a:t>
            </a:fld>
            <a:endParaRPr lang="en-US" i="1" smtClean="0">
              <a:latin typeface="Arial" pitchFamily="34" charset="0"/>
            </a:endParaRPr>
          </a:p>
        </p:txBody>
      </p:sp>
      <p:sp>
        <p:nvSpPr>
          <p:cNvPr id="22614" name="Rectangle 86"/>
          <p:cNvSpPr>
            <a:spLocks noChangeArrowheads="1"/>
          </p:cNvSpPr>
          <p:nvPr/>
        </p:nvSpPr>
        <p:spPr bwMode="auto">
          <a:xfrm>
            <a:off x="0" y="0"/>
            <a:ext cx="9144000" cy="45720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nchor="ctr">
            <a:spAutoFit/>
          </a:bodyPr>
          <a:lstStyle/>
          <a:p>
            <a:pPr>
              <a:defRPr/>
            </a:pPr>
            <a:endParaRPr lang="id-ID"/>
          </a:p>
        </p:txBody>
      </p:sp>
      <p:graphicFrame>
        <p:nvGraphicFramePr>
          <p:cNvPr id="2" name="Table 1"/>
          <p:cNvGraphicFramePr>
            <a:graphicFrameLocks noGrp="1"/>
          </p:cNvGraphicFramePr>
          <p:nvPr>
            <p:extLst>
              <p:ext uri="{D42A27DB-BD31-4B8C-83A1-F6EECF244321}">
                <p14:modId xmlns:p14="http://schemas.microsoft.com/office/powerpoint/2010/main" xmlns="" val="4107870849"/>
              </p:ext>
            </p:extLst>
          </p:nvPr>
        </p:nvGraphicFramePr>
        <p:xfrm>
          <a:off x="457200" y="1143000"/>
          <a:ext cx="8229600" cy="4648199"/>
        </p:xfrm>
        <a:graphic>
          <a:graphicData uri="http://schemas.openxmlformats.org/drawingml/2006/table">
            <a:tbl>
              <a:tblPr firstRow="1" firstCol="1" bandRow="1">
                <a:tableStyleId>{5C22544A-7EE6-4342-B048-85BDC9FD1C3A}</a:tableStyleId>
              </a:tblPr>
              <a:tblGrid>
                <a:gridCol w="548091"/>
                <a:gridCol w="2702601"/>
                <a:gridCol w="4978908"/>
              </a:tblGrid>
              <a:tr h="4648199">
                <a:tc>
                  <a:txBody>
                    <a:bodyPr/>
                    <a:lstStyle/>
                    <a:p>
                      <a:pPr algn="ctr">
                        <a:lnSpc>
                          <a:spcPct val="115000"/>
                        </a:lnSpc>
                        <a:spcAft>
                          <a:spcPts val="0"/>
                        </a:spcAft>
                      </a:pPr>
                      <a:r>
                        <a:rPr lang="nn-NO" sz="1200" dirty="0">
                          <a:effectLst/>
                        </a:rPr>
                        <a:t>4</a:t>
                      </a:r>
                      <a:endParaRPr lang="id-ID" sz="1100" dirty="0">
                        <a:effectLst/>
                        <a:latin typeface="Calibri"/>
                        <a:ea typeface="Times New Roman"/>
                        <a:cs typeface="Microsoft Himalaya"/>
                      </a:endParaRPr>
                    </a:p>
                  </a:txBody>
                  <a:tcPr marL="68580" marR="68580" marT="0" marB="0"/>
                </a:tc>
                <a:tc>
                  <a:txBody>
                    <a:bodyPr/>
                    <a:lstStyle/>
                    <a:p>
                      <a:pPr>
                        <a:lnSpc>
                          <a:spcPct val="115000"/>
                        </a:lnSpc>
                        <a:spcAft>
                          <a:spcPts val="0"/>
                        </a:spcAft>
                      </a:pPr>
                      <a:r>
                        <a:rPr lang="nn-NO" sz="1400">
                          <a:effectLst/>
                        </a:rPr>
                        <a:t>Dampak/Hasil yang diperoleh dari Pelaksanaan Program/ Kegiatan</a:t>
                      </a:r>
                      <a:endParaRPr lang="id-ID" sz="1400">
                        <a:effectLst/>
                        <a:latin typeface="Calibri"/>
                        <a:ea typeface="Times New Roman"/>
                        <a:cs typeface="Microsoft Himalaya"/>
                      </a:endParaRPr>
                    </a:p>
                  </a:txBody>
                  <a:tcPr marL="68580" marR="68580" marT="0" marB="0"/>
                </a:tc>
                <a:tc>
                  <a:txBody>
                    <a:bodyPr/>
                    <a:lstStyle/>
                    <a:p>
                      <a:pPr marL="342900" lvl="0" indent="-342900" algn="just">
                        <a:lnSpc>
                          <a:spcPct val="115000"/>
                        </a:lnSpc>
                        <a:spcAft>
                          <a:spcPts val="0"/>
                        </a:spcAft>
                        <a:buFont typeface="+mj-lt"/>
                        <a:buAutoNum type="arabicPeriod"/>
                      </a:pPr>
                      <a:r>
                        <a:rPr lang="nn-NO" sz="1400" dirty="0">
                          <a:effectLst/>
                        </a:rPr>
                        <a:t>Produksi budi daya cabai lorong di 14 Kecamatan selama tahun 2017 sebanyak 173.473 kg.</a:t>
                      </a:r>
                      <a:endParaRPr lang="id-ID" sz="1400" dirty="0">
                        <a:effectLst/>
                      </a:endParaRPr>
                    </a:p>
                    <a:p>
                      <a:pPr marL="342900" lvl="0" indent="-342900" algn="just">
                        <a:lnSpc>
                          <a:spcPct val="115000"/>
                        </a:lnSpc>
                        <a:spcAft>
                          <a:spcPts val="0"/>
                        </a:spcAft>
                        <a:buFont typeface="+mj-lt"/>
                        <a:buAutoNum type="arabicPeriod"/>
                      </a:pPr>
                      <a:r>
                        <a:rPr lang="nn-NO" sz="1400" dirty="0">
                          <a:effectLst/>
                        </a:rPr>
                        <a:t>Inflasi Kota Makassar bulan April 2017 sebesar 0,33% dengan andil komoditas cabai rawit terhadap inflasi sebesar -0,17% (cabai rawit mengalami deflasi/penahan laju inflasi).</a:t>
                      </a:r>
                      <a:endParaRPr lang="id-ID" sz="1400" dirty="0">
                        <a:effectLst/>
                      </a:endParaRPr>
                    </a:p>
                    <a:p>
                      <a:pPr marL="342900" lvl="0" indent="-342900" algn="just">
                        <a:lnSpc>
                          <a:spcPct val="115000"/>
                        </a:lnSpc>
                        <a:spcAft>
                          <a:spcPts val="0"/>
                        </a:spcAft>
                        <a:buFont typeface="+mj-lt"/>
                        <a:buAutoNum type="arabicPeriod"/>
                      </a:pPr>
                      <a:r>
                        <a:rPr lang="nn-NO" sz="1400" dirty="0">
                          <a:effectLst/>
                        </a:rPr>
                        <a:t>Selama tahun 2017, komoditas cabai rawit mengalami deflasi di Kota Makassar pada bulan April, Mei, Juni, Agustus, September dan Oktober.</a:t>
                      </a:r>
                      <a:endParaRPr lang="id-ID" sz="1400" dirty="0">
                        <a:effectLst/>
                      </a:endParaRPr>
                    </a:p>
                    <a:p>
                      <a:pPr marL="342900" lvl="0" indent="-342900" algn="just">
                        <a:lnSpc>
                          <a:spcPct val="115000"/>
                        </a:lnSpc>
                        <a:spcAft>
                          <a:spcPts val="0"/>
                        </a:spcAft>
                        <a:buFont typeface="+mj-lt"/>
                        <a:buAutoNum type="arabicPeriod"/>
                      </a:pPr>
                      <a:r>
                        <a:rPr lang="nn-NO" sz="1400" dirty="0">
                          <a:effectLst/>
                        </a:rPr>
                        <a:t>Harga cabai di Kota Makassar bulan April 2017 dan selanjutnya terjaga pada tingkat yang rendah/wajar.</a:t>
                      </a:r>
                      <a:endParaRPr lang="id-ID" sz="1400" dirty="0">
                        <a:effectLst/>
                      </a:endParaRPr>
                    </a:p>
                    <a:p>
                      <a:pPr marL="342900" lvl="0" indent="-342900" algn="just">
                        <a:lnSpc>
                          <a:spcPct val="115000"/>
                        </a:lnSpc>
                        <a:spcAft>
                          <a:spcPts val="0"/>
                        </a:spcAft>
                        <a:buFont typeface="+mj-lt"/>
                        <a:buAutoNum type="arabicPeriod"/>
                      </a:pPr>
                      <a:r>
                        <a:rPr lang="nn-NO" sz="1400" dirty="0">
                          <a:effectLst/>
                        </a:rPr>
                        <a:t>Tersedianya produksi tanaman yang bernilai ekonomis tinggi untuk kebutuhan konsumsi rumah tangga dan selebihnya diolah menjadi produk olahan atau dijual.</a:t>
                      </a:r>
                      <a:endParaRPr lang="id-ID" sz="1400" dirty="0">
                        <a:effectLst/>
                      </a:endParaRPr>
                    </a:p>
                    <a:p>
                      <a:pPr marL="342900" lvl="0" indent="-342900" algn="just">
                        <a:lnSpc>
                          <a:spcPct val="115000"/>
                        </a:lnSpc>
                        <a:spcAft>
                          <a:spcPts val="0"/>
                        </a:spcAft>
                        <a:buFont typeface="+mj-lt"/>
                        <a:buAutoNum type="arabicPeriod"/>
                      </a:pPr>
                      <a:r>
                        <a:rPr lang="nn-NO" sz="1400" dirty="0">
                          <a:effectLst/>
                        </a:rPr>
                        <a:t>Meningkatnya partisipasi masyarakat dalam membudidayakan tanaman yang bernilai ekonomis untuk penyediaan pangan keluarga.</a:t>
                      </a:r>
                      <a:endParaRPr lang="id-ID" sz="1400" dirty="0">
                        <a:effectLst/>
                        <a:latin typeface="Calibri"/>
                        <a:ea typeface="Times New Roman"/>
                        <a:cs typeface="Microsoft Himalaya"/>
                      </a:endParaRPr>
                    </a:p>
                  </a:txBody>
                  <a:tcPr marL="68580" marR="68580" marT="0" marB="0"/>
                </a:tc>
              </a:tr>
            </a:tbl>
          </a:graphicData>
        </a:graphic>
      </p:graphicFrame>
    </p:spTree>
    <p:extLst>
      <p:ext uri="{BB962C8B-B14F-4D97-AF65-F5344CB8AC3E}">
        <p14:creationId xmlns:p14="http://schemas.microsoft.com/office/powerpoint/2010/main" xmlns="" val="3285228578"/>
      </p:ext>
    </p:extLst>
  </p:cSld>
  <p:clrMapOvr>
    <a:masterClrMapping/>
  </p:clrMapOvr>
  <p:transition>
    <p:plus/>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1351</TotalTime>
  <Words>1949</Words>
  <Application>Microsoft Office PowerPoint</Application>
  <PresentationFormat>On-screen Show (4:3)</PresentationFormat>
  <Paragraphs>165</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STATISTIK MAKRO EKONOMI KOTA MAKASSAR</dc:title>
  <dc:creator>IKHSAN</dc:creator>
  <cp:lastModifiedBy>DELL_DTC</cp:lastModifiedBy>
  <cp:revision>118</cp:revision>
  <cp:lastPrinted>2018-10-15T10:05:15Z</cp:lastPrinted>
  <dcterms:created xsi:type="dcterms:W3CDTF">2014-06-20T04:01:24Z</dcterms:created>
  <dcterms:modified xsi:type="dcterms:W3CDTF">2018-10-16T02:41:31Z</dcterms:modified>
</cp:coreProperties>
</file>